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bookmarkIdSeed="3">
  <p:sldMasterIdLst>
    <p:sldMasterId id="2147483648" r:id="rId1"/>
  </p:sldMasterIdLst>
  <p:notesMasterIdLst>
    <p:notesMasterId r:id="rId13"/>
  </p:notesMasterIdLst>
  <p:handoutMasterIdLst>
    <p:handoutMasterId r:id="rId14"/>
  </p:handoutMasterIdLst>
  <p:sldIdLst>
    <p:sldId id="486" r:id="rId2"/>
    <p:sldId id="552" r:id="rId3"/>
    <p:sldId id="698" r:id="rId4"/>
    <p:sldId id="592" r:id="rId5"/>
    <p:sldId id="593" r:id="rId6"/>
    <p:sldId id="564" r:id="rId7"/>
    <p:sldId id="578" r:id="rId8"/>
    <p:sldId id="682" r:id="rId9"/>
    <p:sldId id="685" r:id="rId10"/>
    <p:sldId id="703" r:id="rId11"/>
    <p:sldId id="683" r:id="rId12"/>
  </p:sldIdLst>
  <p:sldSz cx="16256000" cy="9144000"/>
  <p:notesSz cx="6858000" cy="9144000"/>
  <p:defaultTextStyle>
    <a:defPPr>
      <a:defRPr lang="en-US"/>
    </a:defPPr>
    <a:lvl1pPr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1pPr>
    <a:lvl2pPr marL="4572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2pPr>
    <a:lvl3pPr marL="9144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3pPr>
    <a:lvl4pPr marL="13716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4pPr>
    <a:lvl5pPr marL="18288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5pPr>
    <a:lvl6pPr marL="2286000" algn="l" defTabSz="914400" rtl="0" eaLnBrk="1" latinLnBrk="0" hangingPunct="1">
      <a:defRPr sz="3600" kern="1200">
        <a:solidFill>
          <a:srgbClr val="000000"/>
        </a:solidFill>
        <a:latin typeface="Gill Sans" charset="0"/>
        <a:ea typeface="ヒラギノ角ゴ ProN W3" charset="-128"/>
        <a:cs typeface="+mn-cs"/>
        <a:sym typeface="Gill Sans" charset="0"/>
      </a:defRPr>
    </a:lvl6pPr>
    <a:lvl7pPr marL="2743200" algn="l" defTabSz="914400" rtl="0" eaLnBrk="1" latinLnBrk="0" hangingPunct="1">
      <a:defRPr sz="3600" kern="1200">
        <a:solidFill>
          <a:srgbClr val="000000"/>
        </a:solidFill>
        <a:latin typeface="Gill Sans" charset="0"/>
        <a:ea typeface="ヒラギノ角ゴ ProN W3" charset="-128"/>
        <a:cs typeface="+mn-cs"/>
        <a:sym typeface="Gill Sans" charset="0"/>
      </a:defRPr>
    </a:lvl7pPr>
    <a:lvl8pPr marL="3200400" algn="l" defTabSz="914400" rtl="0" eaLnBrk="1" latinLnBrk="0" hangingPunct="1">
      <a:defRPr sz="3600" kern="1200">
        <a:solidFill>
          <a:srgbClr val="000000"/>
        </a:solidFill>
        <a:latin typeface="Gill Sans" charset="0"/>
        <a:ea typeface="ヒラギノ角ゴ ProN W3" charset="-128"/>
        <a:cs typeface="+mn-cs"/>
        <a:sym typeface="Gill Sans" charset="0"/>
      </a:defRPr>
    </a:lvl8pPr>
    <a:lvl9pPr marL="3657600" algn="l" defTabSz="914400" rtl="0" eaLnBrk="1" latinLnBrk="0" hangingPunct="1">
      <a:defRPr sz="3600" kern="1200">
        <a:solidFill>
          <a:srgbClr val="000000"/>
        </a:solidFill>
        <a:latin typeface="Gill Sans" charset="0"/>
        <a:ea typeface="ヒラギノ角ゴ ProN W3" charset="-128"/>
        <a:cs typeface="+mn-cs"/>
        <a:sym typeface="Gill Sans" charset="0"/>
      </a:defRPr>
    </a:lvl9pPr>
  </p:defaultTextStyle>
  <p:extLst>
    <p:ext uri="{521415D9-36F7-43E2-AB2F-B90AF26B5E84}">
      <p14:sectionLst xmlns:p14="http://schemas.microsoft.com/office/powerpoint/2010/main">
        <p14:section name="Standardabschnitt" id="{9C37B21B-3BD0-479D-8A21-E42DE3CEDAC3}">
          <p14:sldIdLst>
            <p14:sldId id="486"/>
            <p14:sldId id="552"/>
            <p14:sldId id="698"/>
            <p14:sldId id="592"/>
            <p14:sldId id="593"/>
            <p14:sldId id="564"/>
            <p14:sldId id="578"/>
            <p14:sldId id="682"/>
            <p14:sldId id="685"/>
            <p14:sldId id="703"/>
            <p14:sldId id="683"/>
          </p14:sldIdLst>
        </p14:section>
      </p14:sectionLst>
    </p:ext>
    <p:ext uri="{EFAFB233-063F-42B5-8137-9DF3F51BA10A}">
      <p15:sldGuideLst xmlns:p15="http://schemas.microsoft.com/office/powerpoint/2012/main">
        <p15:guide id="1" orient="horz" pos="2880">
          <p15:clr>
            <a:srgbClr val="A4A3A4"/>
          </p15:clr>
        </p15:guide>
        <p15:guide id="2" pos="51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ittlere Formatvorlage 3 - Akz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ittlere Formatvorlage 1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85BE263C-DBD7-4A20-BB59-AAB30ACAA65A}" styleName="Mittlere Formatvorlage 3 - Akz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ittlere Formatvorlage 3 - Akz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5495" autoAdjust="0"/>
    <p:restoredTop sz="86410" autoAdjust="0"/>
  </p:normalViewPr>
  <p:slideViewPr>
    <p:cSldViewPr>
      <p:cViewPr varScale="1">
        <p:scale>
          <a:sx n="54" d="100"/>
          <a:sy n="54" d="100"/>
        </p:scale>
        <p:origin x="936" y="96"/>
      </p:cViewPr>
      <p:guideLst>
        <p:guide orient="horz" pos="2880"/>
        <p:guide pos="512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540"/>
    </p:cViewPr>
  </p:sorterViewPr>
  <p:notesViewPr>
    <p:cSldViewPr>
      <p:cViewPr varScale="1">
        <p:scale>
          <a:sx n="64" d="100"/>
          <a:sy n="64" d="100"/>
        </p:scale>
        <p:origin x="2640"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Mappe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Mappe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Tabelle1!$A$2</c:f>
              <c:strCache>
                <c:ptCount val="1"/>
                <c:pt idx="0">
                  <c:v>Pflanzliche Erzeugnisse</c:v>
                </c:pt>
              </c:strCache>
            </c:strRef>
          </c:tx>
          <c:spPr>
            <a:solidFill>
              <a:schemeClr val="accent1">
                <a:alpha val="85000"/>
              </a:schemeClr>
            </a:solidFill>
            <a:ln w="9525" cap="flat" cmpd="sng" algn="ctr">
              <a:solidFill>
                <a:schemeClr val="lt1">
                  <a:alpha val="50000"/>
                </a:schemeClr>
              </a:solidFill>
              <a:round/>
            </a:ln>
            <a:effectLst/>
          </c:spPr>
          <c:invertIfNegative val="0"/>
          <c:cat>
            <c:numRef>
              <c:f>Tabelle1!$B$1:$F$1</c:f>
              <c:numCache>
                <c:formatCode>General</c:formatCode>
                <c:ptCount val="5"/>
                <c:pt idx="0">
                  <c:v>2009</c:v>
                </c:pt>
                <c:pt idx="1">
                  <c:v>2010</c:v>
                </c:pt>
                <c:pt idx="2">
                  <c:v>2011</c:v>
                </c:pt>
                <c:pt idx="3">
                  <c:v>2012</c:v>
                </c:pt>
                <c:pt idx="4">
                  <c:v>2013</c:v>
                </c:pt>
              </c:numCache>
            </c:numRef>
          </c:cat>
          <c:val>
            <c:numRef>
              <c:f>Tabelle1!$B$2:$F$2</c:f>
              <c:numCache>
                <c:formatCode>#,##0</c:formatCode>
                <c:ptCount val="5"/>
                <c:pt idx="0">
                  <c:v>14090</c:v>
                </c:pt>
                <c:pt idx="1">
                  <c:v>15485</c:v>
                </c:pt>
                <c:pt idx="2">
                  <c:v>16222</c:v>
                </c:pt>
                <c:pt idx="3">
                  <c:v>18816</c:v>
                </c:pt>
                <c:pt idx="4">
                  <c:v>16400</c:v>
                </c:pt>
              </c:numCache>
            </c:numRef>
          </c:val>
          <c:extLst>
            <c:ext xmlns:c16="http://schemas.microsoft.com/office/drawing/2014/chart" uri="{C3380CC4-5D6E-409C-BE32-E72D297353CC}">
              <c16:uniqueId val="{00000000-5DD5-4287-84F3-1CB946EB6E0F}"/>
            </c:ext>
          </c:extLst>
        </c:ser>
        <c:ser>
          <c:idx val="1"/>
          <c:order val="1"/>
          <c:tx>
            <c:strRef>
              <c:f>Tabelle1!$A$3</c:f>
              <c:strCache>
                <c:ptCount val="1"/>
                <c:pt idx="0">
                  <c:v>Tierische Erzeugnisse</c:v>
                </c:pt>
              </c:strCache>
            </c:strRef>
          </c:tx>
          <c:spPr>
            <a:solidFill>
              <a:schemeClr val="accent2">
                <a:alpha val="85000"/>
              </a:schemeClr>
            </a:solidFill>
            <a:ln w="9525" cap="flat" cmpd="sng" algn="ctr">
              <a:solidFill>
                <a:schemeClr val="lt1">
                  <a:alpha val="50000"/>
                </a:schemeClr>
              </a:solidFill>
              <a:round/>
            </a:ln>
            <a:effectLst/>
          </c:spPr>
          <c:invertIfNegative val="0"/>
          <c:cat>
            <c:numRef>
              <c:f>Tabelle1!$B$1:$F$1</c:f>
              <c:numCache>
                <c:formatCode>General</c:formatCode>
                <c:ptCount val="5"/>
                <c:pt idx="0">
                  <c:v>2009</c:v>
                </c:pt>
                <c:pt idx="1">
                  <c:v>2010</c:v>
                </c:pt>
                <c:pt idx="2">
                  <c:v>2011</c:v>
                </c:pt>
                <c:pt idx="3">
                  <c:v>2012</c:v>
                </c:pt>
                <c:pt idx="4">
                  <c:v>2013</c:v>
                </c:pt>
              </c:numCache>
            </c:numRef>
          </c:cat>
          <c:val>
            <c:numRef>
              <c:f>Tabelle1!$B$3:$F$3</c:f>
              <c:numCache>
                <c:formatCode>#,##0</c:formatCode>
                <c:ptCount val="5"/>
                <c:pt idx="0">
                  <c:v>21023</c:v>
                </c:pt>
                <c:pt idx="1">
                  <c:v>22261</c:v>
                </c:pt>
                <c:pt idx="2">
                  <c:v>24529</c:v>
                </c:pt>
                <c:pt idx="3">
                  <c:v>24243</c:v>
                </c:pt>
                <c:pt idx="4">
                  <c:v>25253</c:v>
                </c:pt>
              </c:numCache>
            </c:numRef>
          </c:val>
          <c:extLst>
            <c:ext xmlns:c16="http://schemas.microsoft.com/office/drawing/2014/chart" uri="{C3380CC4-5D6E-409C-BE32-E72D297353CC}">
              <c16:uniqueId val="{00000001-5DD5-4287-84F3-1CB946EB6E0F}"/>
            </c:ext>
          </c:extLst>
        </c:ser>
        <c:ser>
          <c:idx val="2"/>
          <c:order val="2"/>
          <c:tx>
            <c:strRef>
              <c:f>Tabelle1!$A$4</c:f>
              <c:strCache>
                <c:ptCount val="1"/>
                <c:pt idx="0">
                  <c:v>Verkaufserlöse</c:v>
                </c:pt>
              </c:strCache>
            </c:strRef>
          </c:tx>
          <c:spPr>
            <a:solidFill>
              <a:schemeClr val="accent3">
                <a:alpha val="85000"/>
              </a:schemeClr>
            </a:solidFill>
            <a:ln w="9525" cap="flat" cmpd="sng" algn="ctr">
              <a:solidFill>
                <a:schemeClr val="lt1">
                  <a:alpha val="50000"/>
                </a:schemeClr>
              </a:solidFill>
              <a:round/>
            </a:ln>
            <a:effectLst/>
          </c:spPr>
          <c:invertIfNegative val="0"/>
          <c:cat>
            <c:numRef>
              <c:f>Tabelle1!$B$1:$F$1</c:f>
              <c:numCache>
                <c:formatCode>General</c:formatCode>
                <c:ptCount val="5"/>
                <c:pt idx="0">
                  <c:v>2009</c:v>
                </c:pt>
                <c:pt idx="1">
                  <c:v>2010</c:v>
                </c:pt>
                <c:pt idx="2">
                  <c:v>2011</c:v>
                </c:pt>
                <c:pt idx="3">
                  <c:v>2012</c:v>
                </c:pt>
                <c:pt idx="4">
                  <c:v>2013</c:v>
                </c:pt>
              </c:numCache>
            </c:numRef>
          </c:cat>
          <c:val>
            <c:numRef>
              <c:f>Tabelle1!$B$4:$F$4</c:f>
              <c:numCache>
                <c:formatCode>#,##0</c:formatCode>
                <c:ptCount val="5"/>
                <c:pt idx="0">
                  <c:v>35113</c:v>
                </c:pt>
                <c:pt idx="1">
                  <c:v>37747</c:v>
                </c:pt>
                <c:pt idx="2">
                  <c:v>40750</c:v>
                </c:pt>
                <c:pt idx="3">
                  <c:v>43059</c:v>
                </c:pt>
                <c:pt idx="4">
                  <c:v>41653</c:v>
                </c:pt>
              </c:numCache>
            </c:numRef>
          </c:val>
          <c:extLst>
            <c:ext xmlns:c16="http://schemas.microsoft.com/office/drawing/2014/chart" uri="{C3380CC4-5D6E-409C-BE32-E72D297353CC}">
              <c16:uniqueId val="{00000002-5DD5-4287-84F3-1CB946EB6E0F}"/>
            </c:ext>
          </c:extLst>
        </c:ser>
        <c:dLbls>
          <c:showLegendKey val="0"/>
          <c:showVal val="0"/>
          <c:showCatName val="0"/>
          <c:showSerName val="0"/>
          <c:showPercent val="0"/>
          <c:showBubbleSize val="0"/>
        </c:dLbls>
        <c:gapWidth val="65"/>
        <c:axId val="313373136"/>
        <c:axId val="313374704"/>
        <c:extLst>
          <c:ext xmlns:c15="http://schemas.microsoft.com/office/drawing/2012/chart" uri="{02D57815-91ED-43cb-92C2-25804820EDAC}">
            <c15:filteredBarSeries>
              <c15:ser>
                <c:idx val="3"/>
                <c:order val="3"/>
                <c:tx>
                  <c:strRef>
                    <c:extLst>
                      <c:ext uri="{02D57815-91ED-43cb-92C2-25804820EDAC}">
                        <c15:formulaRef>
                          <c15:sqref>Tabelle1!$A$5</c15:sqref>
                        </c15:formulaRef>
                      </c:ext>
                    </c:extLst>
                    <c:strCache>
                      <c:ptCount val="1"/>
                      <c:pt idx="0">
                        <c:v>gesamt</c:v>
                      </c:pt>
                    </c:strCache>
                  </c:strRef>
                </c:tx>
                <c:spPr>
                  <a:solidFill>
                    <a:schemeClr val="accent4">
                      <a:alpha val="85000"/>
                    </a:schemeClr>
                  </a:solidFill>
                  <a:ln w="9525" cap="flat" cmpd="sng" algn="ctr">
                    <a:solidFill>
                      <a:schemeClr val="lt1">
                        <a:alpha val="50000"/>
                      </a:schemeClr>
                    </a:solidFill>
                    <a:round/>
                  </a:ln>
                  <a:effectLst/>
                </c:spPr>
                <c:invertIfNegative val="0"/>
                <c:cat>
                  <c:numRef>
                    <c:extLst>
                      <c:ext uri="{02D57815-91ED-43cb-92C2-25804820EDAC}">
                        <c15:formulaRef>
                          <c15:sqref>Tabelle1!$B$1:$F$1</c15:sqref>
                        </c15:formulaRef>
                      </c:ext>
                    </c:extLst>
                    <c:numCache>
                      <c:formatCode>General</c:formatCode>
                      <c:ptCount val="5"/>
                      <c:pt idx="0">
                        <c:v>2009</c:v>
                      </c:pt>
                      <c:pt idx="1">
                        <c:v>2010</c:v>
                      </c:pt>
                      <c:pt idx="2">
                        <c:v>2011</c:v>
                      </c:pt>
                      <c:pt idx="3">
                        <c:v>2012</c:v>
                      </c:pt>
                      <c:pt idx="4">
                        <c:v>2013</c:v>
                      </c:pt>
                    </c:numCache>
                  </c:numRef>
                </c:cat>
                <c:val>
                  <c:numRef>
                    <c:extLst>
                      <c:ext uri="{02D57815-91ED-43cb-92C2-25804820EDAC}">
                        <c15:formulaRef>
                          <c15:sqref>Tabelle1!$B$5:$F$5</c15:sqref>
                        </c15:formulaRef>
                      </c:ext>
                    </c:extLst>
                    <c:numCache>
                      <c:formatCode>General</c:formatCode>
                      <c:ptCount val="5"/>
                    </c:numCache>
                  </c:numRef>
                </c:val>
                <c:extLst>
                  <c:ext xmlns:c16="http://schemas.microsoft.com/office/drawing/2014/chart" uri="{C3380CC4-5D6E-409C-BE32-E72D297353CC}">
                    <c16:uniqueId val="{00000003-5DD5-4287-84F3-1CB946EB6E0F}"/>
                  </c:ext>
                </c:extLst>
              </c15:ser>
            </c15:filteredBarSeries>
          </c:ext>
        </c:extLst>
      </c:barChart>
      <c:catAx>
        <c:axId val="31337313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de-DE"/>
          </a:p>
        </c:txPr>
        <c:crossAx val="313374704"/>
        <c:crosses val="autoZero"/>
        <c:auto val="1"/>
        <c:lblAlgn val="ctr"/>
        <c:lblOffset val="100"/>
        <c:noMultiLvlLbl val="0"/>
      </c:catAx>
      <c:valAx>
        <c:axId val="31337470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sourceLinked="1"/>
        <c:majorTickMark val="none"/>
        <c:minorTickMark val="none"/>
        <c:tickLblPos val="nextTo"/>
        <c:crossAx val="313373136"/>
        <c:crosses val="autoZero"/>
        <c:crossBetween val="between"/>
      </c:valAx>
      <c:spPr>
        <a:noFill/>
        <a:ln>
          <a:noFill/>
        </a:ln>
        <a:effectLst/>
      </c:spPr>
    </c:plotArea>
    <c:legend>
      <c:legendPos val="b"/>
      <c:layout/>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de-DE"/>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de-D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[Mappe1]Tabelle1!$A$2</c:f>
              <c:strCache>
                <c:ptCount val="1"/>
                <c:pt idx="0">
                  <c:v>Pflanzliche Erzeugnisse</c:v>
                </c:pt>
              </c:strCache>
            </c:strRef>
          </c:tx>
          <c:spPr>
            <a:ln w="31750" cap="rnd">
              <a:solidFill>
                <a:schemeClr val="accent1"/>
              </a:solidFill>
              <a:round/>
            </a:ln>
            <a:effectLst/>
          </c:spPr>
          <c:marker>
            <c:symbol val="circle"/>
            <c:size val="17"/>
            <c:spPr>
              <a:solidFill>
                <a:schemeClr val="accent1"/>
              </a:solidFill>
              <a:ln>
                <a:noFill/>
              </a:ln>
              <a:effectLst/>
            </c:spPr>
          </c:marker>
          <c:cat>
            <c:numRef>
              <c:f>[Mappe1]Tabelle1!$B$1:$F$1</c:f>
              <c:numCache>
                <c:formatCode>General</c:formatCode>
                <c:ptCount val="5"/>
                <c:pt idx="0">
                  <c:v>2009</c:v>
                </c:pt>
                <c:pt idx="1">
                  <c:v>2010</c:v>
                </c:pt>
                <c:pt idx="2">
                  <c:v>2011</c:v>
                </c:pt>
                <c:pt idx="3">
                  <c:v>2012</c:v>
                </c:pt>
                <c:pt idx="4">
                  <c:v>2013</c:v>
                </c:pt>
              </c:numCache>
            </c:numRef>
          </c:cat>
          <c:val>
            <c:numRef>
              <c:f>[Mappe1]Tabelle1!$B$2:$F$2</c:f>
              <c:numCache>
                <c:formatCode>#,##0</c:formatCode>
                <c:ptCount val="5"/>
                <c:pt idx="0">
                  <c:v>14090</c:v>
                </c:pt>
                <c:pt idx="1">
                  <c:v>15485</c:v>
                </c:pt>
                <c:pt idx="2">
                  <c:v>16222</c:v>
                </c:pt>
                <c:pt idx="3">
                  <c:v>18816</c:v>
                </c:pt>
                <c:pt idx="4">
                  <c:v>16400</c:v>
                </c:pt>
              </c:numCache>
            </c:numRef>
          </c:val>
          <c:smooth val="0"/>
          <c:extLst>
            <c:ext xmlns:c16="http://schemas.microsoft.com/office/drawing/2014/chart" uri="{C3380CC4-5D6E-409C-BE32-E72D297353CC}">
              <c16:uniqueId val="{00000000-C1C9-4E53-8CFE-A3EC5416C5C7}"/>
            </c:ext>
          </c:extLst>
        </c:ser>
        <c:ser>
          <c:idx val="1"/>
          <c:order val="1"/>
          <c:tx>
            <c:strRef>
              <c:f>[Mappe1]Tabelle1!$A$3</c:f>
              <c:strCache>
                <c:ptCount val="1"/>
                <c:pt idx="0">
                  <c:v>Tierische Erzeugnisse</c:v>
                </c:pt>
              </c:strCache>
            </c:strRef>
          </c:tx>
          <c:spPr>
            <a:ln w="31750" cap="rnd">
              <a:solidFill>
                <a:schemeClr val="accent2"/>
              </a:solidFill>
              <a:round/>
            </a:ln>
            <a:effectLst/>
          </c:spPr>
          <c:marker>
            <c:symbol val="circle"/>
            <c:size val="17"/>
            <c:spPr>
              <a:solidFill>
                <a:schemeClr val="accent2"/>
              </a:solidFill>
              <a:ln>
                <a:noFill/>
              </a:ln>
              <a:effectLst/>
            </c:spPr>
          </c:marker>
          <c:cat>
            <c:numRef>
              <c:f>[Mappe1]Tabelle1!$B$1:$F$1</c:f>
              <c:numCache>
                <c:formatCode>General</c:formatCode>
                <c:ptCount val="5"/>
                <c:pt idx="0">
                  <c:v>2009</c:v>
                </c:pt>
                <c:pt idx="1">
                  <c:v>2010</c:v>
                </c:pt>
                <c:pt idx="2">
                  <c:v>2011</c:v>
                </c:pt>
                <c:pt idx="3">
                  <c:v>2012</c:v>
                </c:pt>
                <c:pt idx="4">
                  <c:v>2013</c:v>
                </c:pt>
              </c:numCache>
            </c:numRef>
          </c:cat>
          <c:val>
            <c:numRef>
              <c:f>[Mappe1]Tabelle1!$B$3:$F$3</c:f>
              <c:numCache>
                <c:formatCode>#,##0</c:formatCode>
                <c:ptCount val="5"/>
                <c:pt idx="0">
                  <c:v>21023</c:v>
                </c:pt>
                <c:pt idx="1">
                  <c:v>22261</c:v>
                </c:pt>
                <c:pt idx="2">
                  <c:v>24529</c:v>
                </c:pt>
                <c:pt idx="3">
                  <c:v>24243</c:v>
                </c:pt>
                <c:pt idx="4">
                  <c:v>25253</c:v>
                </c:pt>
              </c:numCache>
            </c:numRef>
          </c:val>
          <c:smooth val="0"/>
          <c:extLst>
            <c:ext xmlns:c16="http://schemas.microsoft.com/office/drawing/2014/chart" uri="{C3380CC4-5D6E-409C-BE32-E72D297353CC}">
              <c16:uniqueId val="{00000001-C1C9-4E53-8CFE-A3EC5416C5C7}"/>
            </c:ext>
          </c:extLst>
        </c:ser>
        <c:ser>
          <c:idx val="2"/>
          <c:order val="2"/>
          <c:tx>
            <c:strRef>
              <c:f>[Mappe1]Tabelle1!$A$4</c:f>
              <c:strCache>
                <c:ptCount val="1"/>
                <c:pt idx="0">
                  <c:v>Verkaufserlöse</c:v>
                </c:pt>
              </c:strCache>
            </c:strRef>
          </c:tx>
          <c:spPr>
            <a:ln w="31750" cap="rnd">
              <a:solidFill>
                <a:schemeClr val="accent3"/>
              </a:solidFill>
              <a:round/>
            </a:ln>
            <a:effectLst/>
          </c:spPr>
          <c:marker>
            <c:symbol val="circle"/>
            <c:size val="17"/>
            <c:spPr>
              <a:solidFill>
                <a:schemeClr val="accent3"/>
              </a:solidFill>
              <a:ln>
                <a:noFill/>
              </a:ln>
              <a:effectLst/>
            </c:spPr>
          </c:marker>
          <c:cat>
            <c:numRef>
              <c:f>[Mappe1]Tabelle1!$B$1:$F$1</c:f>
              <c:numCache>
                <c:formatCode>General</c:formatCode>
                <c:ptCount val="5"/>
                <c:pt idx="0">
                  <c:v>2009</c:v>
                </c:pt>
                <c:pt idx="1">
                  <c:v>2010</c:v>
                </c:pt>
                <c:pt idx="2">
                  <c:v>2011</c:v>
                </c:pt>
                <c:pt idx="3">
                  <c:v>2012</c:v>
                </c:pt>
                <c:pt idx="4">
                  <c:v>2013</c:v>
                </c:pt>
              </c:numCache>
            </c:numRef>
          </c:cat>
          <c:val>
            <c:numRef>
              <c:f>[Mappe1]Tabelle1!$B$4:$F$4</c:f>
              <c:numCache>
                <c:formatCode>#,##0</c:formatCode>
                <c:ptCount val="5"/>
                <c:pt idx="0">
                  <c:v>35113</c:v>
                </c:pt>
                <c:pt idx="1">
                  <c:v>37747</c:v>
                </c:pt>
                <c:pt idx="2">
                  <c:v>40750</c:v>
                </c:pt>
                <c:pt idx="3">
                  <c:v>43059</c:v>
                </c:pt>
                <c:pt idx="4">
                  <c:v>41653</c:v>
                </c:pt>
              </c:numCache>
            </c:numRef>
          </c:val>
          <c:smooth val="0"/>
          <c:extLst>
            <c:ext xmlns:c16="http://schemas.microsoft.com/office/drawing/2014/chart" uri="{C3380CC4-5D6E-409C-BE32-E72D297353CC}">
              <c16:uniqueId val="{00000002-C1C9-4E53-8CFE-A3EC5416C5C7}"/>
            </c:ext>
          </c:extLst>
        </c:ser>
        <c:dLbls>
          <c:showLegendKey val="0"/>
          <c:showVal val="0"/>
          <c:showCatName val="0"/>
          <c:showSerName val="0"/>
          <c:showPercent val="0"/>
          <c:showBubbleSize val="0"/>
        </c:dLbls>
        <c:marker val="1"/>
        <c:smooth val="0"/>
        <c:axId val="311330416"/>
        <c:axId val="311329240"/>
        <c:extLst>
          <c:ext xmlns:c15="http://schemas.microsoft.com/office/drawing/2012/chart" uri="{02D57815-91ED-43cb-92C2-25804820EDAC}">
            <c15:filteredLineSeries>
              <c15:ser>
                <c:idx val="3"/>
                <c:order val="3"/>
                <c:tx>
                  <c:strRef>
                    <c:extLst>
                      <c:ext uri="{02D57815-91ED-43cb-92C2-25804820EDAC}">
                        <c15:formulaRef>
                          <c15:sqref>[Mappe1]Tabelle1!$A$5</c15:sqref>
                        </c15:formulaRef>
                      </c:ext>
                    </c:extLst>
                    <c:strCache>
                      <c:ptCount val="1"/>
                      <c:pt idx="0">
                        <c:v>gesamt</c:v>
                      </c:pt>
                    </c:strCache>
                  </c:strRef>
                </c:tx>
                <c:spPr>
                  <a:ln w="31750" cap="rnd">
                    <a:solidFill>
                      <a:schemeClr val="accent4"/>
                    </a:solidFill>
                    <a:round/>
                  </a:ln>
                  <a:effectLst/>
                </c:spPr>
                <c:marker>
                  <c:symbol val="circle"/>
                  <c:size val="17"/>
                  <c:spPr>
                    <a:solidFill>
                      <a:schemeClr val="accent4"/>
                    </a:solidFill>
                    <a:ln>
                      <a:noFill/>
                    </a:ln>
                    <a:effectLst/>
                  </c:spPr>
                </c:marker>
                <c:cat>
                  <c:numRef>
                    <c:extLst>
                      <c:ext uri="{02D57815-91ED-43cb-92C2-25804820EDAC}">
                        <c15:formulaRef>
                          <c15:sqref>[Mappe1]Tabelle1!$B$1:$F$1</c15:sqref>
                        </c15:formulaRef>
                      </c:ext>
                    </c:extLst>
                    <c:numCache>
                      <c:formatCode>General</c:formatCode>
                      <c:ptCount val="5"/>
                      <c:pt idx="0">
                        <c:v>2009</c:v>
                      </c:pt>
                      <c:pt idx="1">
                        <c:v>2010</c:v>
                      </c:pt>
                      <c:pt idx="2">
                        <c:v>2011</c:v>
                      </c:pt>
                      <c:pt idx="3">
                        <c:v>2012</c:v>
                      </c:pt>
                      <c:pt idx="4">
                        <c:v>2013</c:v>
                      </c:pt>
                    </c:numCache>
                  </c:numRef>
                </c:cat>
                <c:val>
                  <c:numRef>
                    <c:extLst>
                      <c:ext uri="{02D57815-91ED-43cb-92C2-25804820EDAC}">
                        <c15:formulaRef>
                          <c15:sqref>[Mappe1]Tabelle1!$B$5:$F$5</c15:sqref>
                        </c15:formulaRef>
                      </c:ext>
                    </c:extLst>
                    <c:numCache>
                      <c:formatCode>General</c:formatCode>
                      <c:ptCount val="5"/>
                    </c:numCache>
                  </c:numRef>
                </c:val>
                <c:smooth val="0"/>
                <c:extLst>
                  <c:ext xmlns:c16="http://schemas.microsoft.com/office/drawing/2014/chart" uri="{C3380CC4-5D6E-409C-BE32-E72D297353CC}">
                    <c16:uniqueId val="{00000003-C1C9-4E53-8CFE-A3EC5416C5C7}"/>
                  </c:ext>
                </c:extLst>
              </c15:ser>
            </c15:filteredLineSeries>
          </c:ext>
        </c:extLst>
      </c:lineChart>
      <c:catAx>
        <c:axId val="31133041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de-DE"/>
          </a:p>
        </c:txPr>
        <c:crossAx val="311329240"/>
        <c:crosses val="autoZero"/>
        <c:auto val="1"/>
        <c:lblAlgn val="ctr"/>
        <c:lblOffset val="100"/>
        <c:noMultiLvlLbl val="0"/>
      </c:catAx>
      <c:valAx>
        <c:axId val="311329240"/>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sourceLinked="1"/>
        <c:majorTickMark val="none"/>
        <c:minorTickMark val="none"/>
        <c:tickLblPos val="nextTo"/>
        <c:crossAx val="311330416"/>
        <c:crosses val="autoZero"/>
        <c:crossBetween val="between"/>
      </c:valAx>
      <c:spPr>
        <a:noFill/>
        <a:ln>
          <a:noFill/>
        </a:ln>
        <a:effectLst/>
      </c:spPr>
    </c:plotArea>
    <c:legend>
      <c:legendPos val="b"/>
      <c:layout/>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de-DE"/>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65E7B3-3751-4645-827E-6E0C91D21D62}" type="doc">
      <dgm:prSet loTypeId="urn:microsoft.com/office/officeart/2005/8/layout/radial4" loCatId="relationship" qsTypeId="urn:microsoft.com/office/officeart/2005/8/quickstyle/simple1" qsCatId="simple" csTypeId="urn:microsoft.com/office/officeart/2005/8/colors/accent0_1" csCatId="mainScheme" phldr="1"/>
      <dgm:spPr/>
      <dgm:t>
        <a:bodyPr/>
        <a:lstStyle/>
        <a:p>
          <a:endParaRPr lang="de-DE"/>
        </a:p>
      </dgm:t>
    </dgm:pt>
    <dgm:pt modelId="{AF953BBD-F891-4D01-A742-3A9D57ED0EFB}">
      <dgm:prSet phldrT="[Text]">
        <dgm:style>
          <a:lnRef idx="2">
            <a:schemeClr val="accent1"/>
          </a:lnRef>
          <a:fillRef idx="1">
            <a:schemeClr val="lt1"/>
          </a:fillRef>
          <a:effectRef idx="0">
            <a:schemeClr val="accent1"/>
          </a:effectRef>
          <a:fontRef idx="minor">
            <a:schemeClr val="dk1"/>
          </a:fontRef>
        </dgm:style>
      </dgm:prSet>
      <dgm:spPr/>
      <dgm:t>
        <a:bodyPr/>
        <a:lstStyle/>
        <a:p>
          <a:r>
            <a:rPr lang="de-DE" dirty="0"/>
            <a:t>Frauenroman</a:t>
          </a:r>
        </a:p>
      </dgm:t>
    </dgm:pt>
    <dgm:pt modelId="{687F1BA4-616B-45CC-8FFE-69E31EACED0B}" type="parTrans" cxnId="{89CF92C6-D951-4658-9DFC-FF910CF8F4B3}">
      <dgm:prSet/>
      <dgm:spPr/>
      <dgm:t>
        <a:bodyPr/>
        <a:lstStyle/>
        <a:p>
          <a:endParaRPr lang="de-DE"/>
        </a:p>
      </dgm:t>
    </dgm:pt>
    <dgm:pt modelId="{31DABF68-9C11-42F4-8B4E-30C2AB3F3178}" type="sibTrans" cxnId="{89CF92C6-D951-4658-9DFC-FF910CF8F4B3}">
      <dgm:prSet/>
      <dgm:spPr/>
      <dgm:t>
        <a:bodyPr/>
        <a:lstStyle/>
        <a:p>
          <a:endParaRPr lang="de-DE"/>
        </a:p>
      </dgm:t>
    </dgm:pt>
    <dgm:pt modelId="{129481F5-A906-4248-A37F-1B84496C023F}">
      <dgm:prSet phldrT="[Text]" custT="1"/>
      <dgm:spPr/>
      <dgm:t>
        <a:bodyPr/>
        <a:lstStyle/>
        <a:p>
          <a:r>
            <a:rPr lang="de-DE" sz="2600" dirty="0"/>
            <a:t>Briefroman</a:t>
          </a:r>
        </a:p>
      </dgm:t>
    </dgm:pt>
    <dgm:pt modelId="{96BA4A62-65FD-4298-9F8A-0D6881E22A4B}" type="parTrans" cxnId="{AFC69262-2608-477C-900F-02E1EBE698A2}">
      <dgm:prSet/>
      <dgm:spPr/>
      <dgm:t>
        <a:bodyPr/>
        <a:lstStyle/>
        <a:p>
          <a:endParaRPr lang="de-DE"/>
        </a:p>
      </dgm:t>
    </dgm:pt>
    <dgm:pt modelId="{796163FE-74E1-424D-B777-AD9B3DC62919}" type="sibTrans" cxnId="{AFC69262-2608-477C-900F-02E1EBE698A2}">
      <dgm:prSet/>
      <dgm:spPr/>
      <dgm:t>
        <a:bodyPr/>
        <a:lstStyle/>
        <a:p>
          <a:endParaRPr lang="de-DE"/>
        </a:p>
      </dgm:t>
    </dgm:pt>
    <dgm:pt modelId="{DC3FBB28-64C6-46E2-9720-02961C2B41D9}">
      <dgm:prSet phldrT="[Text]" custT="1"/>
      <dgm:spPr/>
      <dgm:t>
        <a:bodyPr/>
        <a:lstStyle/>
        <a:p>
          <a:r>
            <a:rPr lang="de-DE" sz="2600" dirty="0"/>
            <a:t>Thematisierung weiblichen Schreibens</a:t>
          </a:r>
        </a:p>
      </dgm:t>
    </dgm:pt>
    <dgm:pt modelId="{0CCDB277-E318-4088-A433-FF73CAE64DD7}" type="parTrans" cxnId="{70230F3E-80CE-4D40-B7AF-435F94ED3079}">
      <dgm:prSet/>
      <dgm:spPr/>
      <dgm:t>
        <a:bodyPr/>
        <a:lstStyle/>
        <a:p>
          <a:endParaRPr lang="de-DE"/>
        </a:p>
      </dgm:t>
    </dgm:pt>
    <dgm:pt modelId="{5E20DCDD-38EA-4198-9863-7A6D1145829C}" type="sibTrans" cxnId="{70230F3E-80CE-4D40-B7AF-435F94ED3079}">
      <dgm:prSet/>
      <dgm:spPr/>
      <dgm:t>
        <a:bodyPr/>
        <a:lstStyle/>
        <a:p>
          <a:endParaRPr lang="de-DE"/>
        </a:p>
      </dgm:t>
    </dgm:pt>
    <dgm:pt modelId="{C1DAECD9-F591-48E6-B564-A0D612F14182}">
      <dgm:prSet phldrT="[Text]" custT="1"/>
      <dgm:spPr/>
      <dgm:t>
        <a:bodyPr/>
        <a:lstStyle/>
        <a:p>
          <a:r>
            <a:rPr lang="de-DE" sz="2600" dirty="0"/>
            <a:t>Empfindsamkeit</a:t>
          </a:r>
        </a:p>
      </dgm:t>
    </dgm:pt>
    <dgm:pt modelId="{4221C466-B6EC-4AA5-A737-2CF956232981}" type="parTrans" cxnId="{AF84FFDB-973F-4F83-891A-52F352707D37}">
      <dgm:prSet/>
      <dgm:spPr/>
      <dgm:t>
        <a:bodyPr/>
        <a:lstStyle/>
        <a:p>
          <a:endParaRPr lang="de-DE"/>
        </a:p>
      </dgm:t>
    </dgm:pt>
    <dgm:pt modelId="{925D4840-661F-4909-88C8-DCD876E1D143}" type="sibTrans" cxnId="{AF84FFDB-973F-4F83-891A-52F352707D37}">
      <dgm:prSet/>
      <dgm:spPr/>
      <dgm:t>
        <a:bodyPr/>
        <a:lstStyle/>
        <a:p>
          <a:endParaRPr lang="de-DE"/>
        </a:p>
      </dgm:t>
    </dgm:pt>
    <dgm:pt modelId="{6EF68FD2-4D92-4F02-BD6C-2079AE9417C6}">
      <dgm:prSet custT="1"/>
      <dgm:spPr/>
      <dgm:t>
        <a:bodyPr/>
        <a:lstStyle/>
        <a:p>
          <a:r>
            <a:rPr lang="de-DE" sz="2600" dirty="0"/>
            <a:t>Bürgerliches und weibliches Lesepublikum</a:t>
          </a:r>
        </a:p>
      </dgm:t>
    </dgm:pt>
    <dgm:pt modelId="{E0C0388B-5B02-40EC-8FC9-D6338619F9E7}" type="parTrans" cxnId="{EC6385EC-4912-446D-833A-7B09D69500AE}">
      <dgm:prSet/>
      <dgm:spPr/>
      <dgm:t>
        <a:bodyPr/>
        <a:lstStyle/>
        <a:p>
          <a:endParaRPr lang="de-DE"/>
        </a:p>
      </dgm:t>
    </dgm:pt>
    <dgm:pt modelId="{9E684F31-2886-4A39-92C1-3BCD80027F80}" type="sibTrans" cxnId="{EC6385EC-4912-446D-833A-7B09D69500AE}">
      <dgm:prSet/>
      <dgm:spPr/>
      <dgm:t>
        <a:bodyPr/>
        <a:lstStyle/>
        <a:p>
          <a:endParaRPr lang="de-DE"/>
        </a:p>
      </dgm:t>
    </dgm:pt>
    <dgm:pt modelId="{BDBB9BFA-A259-4828-AB87-81421A01267C}" type="pres">
      <dgm:prSet presAssocID="{0565E7B3-3751-4645-827E-6E0C91D21D62}" presName="cycle" presStyleCnt="0">
        <dgm:presLayoutVars>
          <dgm:chMax val="1"/>
          <dgm:dir/>
          <dgm:animLvl val="ctr"/>
          <dgm:resizeHandles val="exact"/>
        </dgm:presLayoutVars>
      </dgm:prSet>
      <dgm:spPr/>
      <dgm:t>
        <a:bodyPr/>
        <a:lstStyle/>
        <a:p>
          <a:endParaRPr lang="de-DE"/>
        </a:p>
      </dgm:t>
    </dgm:pt>
    <dgm:pt modelId="{A9A8D070-733A-4164-8BCE-0F1324FE6683}" type="pres">
      <dgm:prSet presAssocID="{AF953BBD-F891-4D01-A742-3A9D57ED0EFB}" presName="centerShape" presStyleLbl="node0" presStyleIdx="0" presStyleCnt="1"/>
      <dgm:spPr/>
      <dgm:t>
        <a:bodyPr/>
        <a:lstStyle/>
        <a:p>
          <a:endParaRPr lang="de-DE"/>
        </a:p>
      </dgm:t>
    </dgm:pt>
    <dgm:pt modelId="{8C4B6878-6DEE-48D8-BAB2-A545BE99C3B1}" type="pres">
      <dgm:prSet presAssocID="{96BA4A62-65FD-4298-9F8A-0D6881E22A4B}" presName="parTrans" presStyleLbl="bgSibTrans2D1" presStyleIdx="0" presStyleCnt="4"/>
      <dgm:spPr/>
      <dgm:t>
        <a:bodyPr/>
        <a:lstStyle/>
        <a:p>
          <a:endParaRPr lang="de-DE"/>
        </a:p>
      </dgm:t>
    </dgm:pt>
    <dgm:pt modelId="{748DFD3E-FE2B-4006-9451-71AFD80A5841}" type="pres">
      <dgm:prSet presAssocID="{129481F5-A906-4248-A37F-1B84496C023F}" presName="node" presStyleLbl="node1" presStyleIdx="0" presStyleCnt="4">
        <dgm:presLayoutVars>
          <dgm:bulletEnabled val="1"/>
        </dgm:presLayoutVars>
      </dgm:prSet>
      <dgm:spPr/>
      <dgm:t>
        <a:bodyPr/>
        <a:lstStyle/>
        <a:p>
          <a:endParaRPr lang="de-DE"/>
        </a:p>
      </dgm:t>
    </dgm:pt>
    <dgm:pt modelId="{24853882-2C4F-4751-A077-5B833077C649}" type="pres">
      <dgm:prSet presAssocID="{0CCDB277-E318-4088-A433-FF73CAE64DD7}" presName="parTrans" presStyleLbl="bgSibTrans2D1" presStyleIdx="1" presStyleCnt="4"/>
      <dgm:spPr/>
      <dgm:t>
        <a:bodyPr/>
        <a:lstStyle/>
        <a:p>
          <a:endParaRPr lang="de-DE"/>
        </a:p>
      </dgm:t>
    </dgm:pt>
    <dgm:pt modelId="{C630D7DD-4DC9-4F21-B88D-B1D535013FBA}" type="pres">
      <dgm:prSet presAssocID="{DC3FBB28-64C6-46E2-9720-02961C2B41D9}" presName="node" presStyleLbl="node1" presStyleIdx="1" presStyleCnt="4">
        <dgm:presLayoutVars>
          <dgm:bulletEnabled val="1"/>
        </dgm:presLayoutVars>
      </dgm:prSet>
      <dgm:spPr/>
      <dgm:t>
        <a:bodyPr/>
        <a:lstStyle/>
        <a:p>
          <a:endParaRPr lang="de-DE"/>
        </a:p>
      </dgm:t>
    </dgm:pt>
    <dgm:pt modelId="{E1D6C942-43B3-4186-B359-CE432C4847BB}" type="pres">
      <dgm:prSet presAssocID="{E0C0388B-5B02-40EC-8FC9-D6338619F9E7}" presName="parTrans" presStyleLbl="bgSibTrans2D1" presStyleIdx="2" presStyleCnt="4"/>
      <dgm:spPr/>
      <dgm:t>
        <a:bodyPr/>
        <a:lstStyle/>
        <a:p>
          <a:endParaRPr lang="de-DE"/>
        </a:p>
      </dgm:t>
    </dgm:pt>
    <dgm:pt modelId="{1023535D-8B9A-4670-9E95-A13E7334EFF0}" type="pres">
      <dgm:prSet presAssocID="{6EF68FD2-4D92-4F02-BD6C-2079AE9417C6}" presName="node" presStyleLbl="node1" presStyleIdx="2" presStyleCnt="4">
        <dgm:presLayoutVars>
          <dgm:bulletEnabled val="1"/>
        </dgm:presLayoutVars>
      </dgm:prSet>
      <dgm:spPr/>
      <dgm:t>
        <a:bodyPr/>
        <a:lstStyle/>
        <a:p>
          <a:endParaRPr lang="de-DE"/>
        </a:p>
      </dgm:t>
    </dgm:pt>
    <dgm:pt modelId="{AD75700B-292D-4346-9A2A-E31F6CC72DF3}" type="pres">
      <dgm:prSet presAssocID="{4221C466-B6EC-4AA5-A737-2CF956232981}" presName="parTrans" presStyleLbl="bgSibTrans2D1" presStyleIdx="3" presStyleCnt="4"/>
      <dgm:spPr/>
      <dgm:t>
        <a:bodyPr/>
        <a:lstStyle/>
        <a:p>
          <a:endParaRPr lang="de-DE"/>
        </a:p>
      </dgm:t>
    </dgm:pt>
    <dgm:pt modelId="{A2158263-D47D-4F73-9DC2-E0B73F7F39B2}" type="pres">
      <dgm:prSet presAssocID="{C1DAECD9-F591-48E6-B564-A0D612F14182}" presName="node" presStyleLbl="node1" presStyleIdx="3" presStyleCnt="4">
        <dgm:presLayoutVars>
          <dgm:bulletEnabled val="1"/>
        </dgm:presLayoutVars>
      </dgm:prSet>
      <dgm:spPr/>
      <dgm:t>
        <a:bodyPr/>
        <a:lstStyle/>
        <a:p>
          <a:endParaRPr lang="de-DE"/>
        </a:p>
      </dgm:t>
    </dgm:pt>
  </dgm:ptLst>
  <dgm:cxnLst>
    <dgm:cxn modelId="{95EC1DB1-3DCA-443F-8865-51115698356A}" type="presOf" srcId="{DC3FBB28-64C6-46E2-9720-02961C2B41D9}" destId="{C630D7DD-4DC9-4F21-B88D-B1D535013FBA}" srcOrd="0" destOrd="0" presId="urn:microsoft.com/office/officeart/2005/8/layout/radial4"/>
    <dgm:cxn modelId="{70230F3E-80CE-4D40-B7AF-435F94ED3079}" srcId="{AF953BBD-F891-4D01-A742-3A9D57ED0EFB}" destId="{DC3FBB28-64C6-46E2-9720-02961C2B41D9}" srcOrd="1" destOrd="0" parTransId="{0CCDB277-E318-4088-A433-FF73CAE64DD7}" sibTransId="{5E20DCDD-38EA-4198-9863-7A6D1145829C}"/>
    <dgm:cxn modelId="{325516F3-263D-4091-B509-1CA0175AABC9}" type="presOf" srcId="{96BA4A62-65FD-4298-9F8A-0D6881E22A4B}" destId="{8C4B6878-6DEE-48D8-BAB2-A545BE99C3B1}" srcOrd="0" destOrd="0" presId="urn:microsoft.com/office/officeart/2005/8/layout/radial4"/>
    <dgm:cxn modelId="{3392DF19-DFD6-4ED2-8462-196FC93AA503}" type="presOf" srcId="{0CCDB277-E318-4088-A433-FF73CAE64DD7}" destId="{24853882-2C4F-4751-A077-5B833077C649}" srcOrd="0" destOrd="0" presId="urn:microsoft.com/office/officeart/2005/8/layout/radial4"/>
    <dgm:cxn modelId="{AFC69262-2608-477C-900F-02E1EBE698A2}" srcId="{AF953BBD-F891-4D01-A742-3A9D57ED0EFB}" destId="{129481F5-A906-4248-A37F-1B84496C023F}" srcOrd="0" destOrd="0" parTransId="{96BA4A62-65FD-4298-9F8A-0D6881E22A4B}" sibTransId="{796163FE-74E1-424D-B777-AD9B3DC62919}"/>
    <dgm:cxn modelId="{BC06D9D2-7DFA-4E6C-BD86-61AC769041C2}" type="presOf" srcId="{AF953BBD-F891-4D01-A742-3A9D57ED0EFB}" destId="{A9A8D070-733A-4164-8BCE-0F1324FE6683}" srcOrd="0" destOrd="0" presId="urn:microsoft.com/office/officeart/2005/8/layout/radial4"/>
    <dgm:cxn modelId="{71CBE284-0B41-47C4-8489-E3A15EB92A79}" type="presOf" srcId="{0565E7B3-3751-4645-827E-6E0C91D21D62}" destId="{BDBB9BFA-A259-4828-AB87-81421A01267C}" srcOrd="0" destOrd="0" presId="urn:microsoft.com/office/officeart/2005/8/layout/radial4"/>
    <dgm:cxn modelId="{B5146B8F-4C9B-45EA-BC7B-D8E088F2485F}" type="presOf" srcId="{129481F5-A906-4248-A37F-1B84496C023F}" destId="{748DFD3E-FE2B-4006-9451-71AFD80A5841}" srcOrd="0" destOrd="0" presId="urn:microsoft.com/office/officeart/2005/8/layout/radial4"/>
    <dgm:cxn modelId="{7995262A-90F9-478A-AFF9-8E4B49CE0986}" type="presOf" srcId="{4221C466-B6EC-4AA5-A737-2CF956232981}" destId="{AD75700B-292D-4346-9A2A-E31F6CC72DF3}" srcOrd="0" destOrd="0" presId="urn:microsoft.com/office/officeart/2005/8/layout/radial4"/>
    <dgm:cxn modelId="{89CF92C6-D951-4658-9DFC-FF910CF8F4B3}" srcId="{0565E7B3-3751-4645-827E-6E0C91D21D62}" destId="{AF953BBD-F891-4D01-A742-3A9D57ED0EFB}" srcOrd="0" destOrd="0" parTransId="{687F1BA4-616B-45CC-8FFE-69E31EACED0B}" sibTransId="{31DABF68-9C11-42F4-8B4E-30C2AB3F3178}"/>
    <dgm:cxn modelId="{ACEFA0F9-A4F6-465A-BC34-F5EA473B0071}" type="presOf" srcId="{C1DAECD9-F591-48E6-B564-A0D612F14182}" destId="{A2158263-D47D-4F73-9DC2-E0B73F7F39B2}" srcOrd="0" destOrd="0" presId="urn:microsoft.com/office/officeart/2005/8/layout/radial4"/>
    <dgm:cxn modelId="{EC6385EC-4912-446D-833A-7B09D69500AE}" srcId="{AF953BBD-F891-4D01-A742-3A9D57ED0EFB}" destId="{6EF68FD2-4D92-4F02-BD6C-2079AE9417C6}" srcOrd="2" destOrd="0" parTransId="{E0C0388B-5B02-40EC-8FC9-D6338619F9E7}" sibTransId="{9E684F31-2886-4A39-92C1-3BCD80027F80}"/>
    <dgm:cxn modelId="{4DE6DF5B-FC3B-4FF5-BD5E-D792CA6886E1}" type="presOf" srcId="{E0C0388B-5B02-40EC-8FC9-D6338619F9E7}" destId="{E1D6C942-43B3-4186-B359-CE432C4847BB}" srcOrd="0" destOrd="0" presId="urn:microsoft.com/office/officeart/2005/8/layout/radial4"/>
    <dgm:cxn modelId="{942ABD39-A0A1-410A-BB87-E9B474383F1B}" type="presOf" srcId="{6EF68FD2-4D92-4F02-BD6C-2079AE9417C6}" destId="{1023535D-8B9A-4670-9E95-A13E7334EFF0}" srcOrd="0" destOrd="0" presId="urn:microsoft.com/office/officeart/2005/8/layout/radial4"/>
    <dgm:cxn modelId="{AF84FFDB-973F-4F83-891A-52F352707D37}" srcId="{AF953BBD-F891-4D01-A742-3A9D57ED0EFB}" destId="{C1DAECD9-F591-48E6-B564-A0D612F14182}" srcOrd="3" destOrd="0" parTransId="{4221C466-B6EC-4AA5-A737-2CF956232981}" sibTransId="{925D4840-661F-4909-88C8-DCD876E1D143}"/>
    <dgm:cxn modelId="{61331716-5EFE-466F-9D85-D5F7CB31BE07}" type="presParOf" srcId="{BDBB9BFA-A259-4828-AB87-81421A01267C}" destId="{A9A8D070-733A-4164-8BCE-0F1324FE6683}" srcOrd="0" destOrd="0" presId="urn:microsoft.com/office/officeart/2005/8/layout/radial4"/>
    <dgm:cxn modelId="{E004335E-C47A-4712-AAD0-FFE19C600263}" type="presParOf" srcId="{BDBB9BFA-A259-4828-AB87-81421A01267C}" destId="{8C4B6878-6DEE-48D8-BAB2-A545BE99C3B1}" srcOrd="1" destOrd="0" presId="urn:microsoft.com/office/officeart/2005/8/layout/radial4"/>
    <dgm:cxn modelId="{8A013410-C160-45C5-BE1E-B83DB844516F}" type="presParOf" srcId="{BDBB9BFA-A259-4828-AB87-81421A01267C}" destId="{748DFD3E-FE2B-4006-9451-71AFD80A5841}" srcOrd="2" destOrd="0" presId="urn:microsoft.com/office/officeart/2005/8/layout/radial4"/>
    <dgm:cxn modelId="{8DF2A459-0345-4E3E-9EEC-1187A3B05AD5}" type="presParOf" srcId="{BDBB9BFA-A259-4828-AB87-81421A01267C}" destId="{24853882-2C4F-4751-A077-5B833077C649}" srcOrd="3" destOrd="0" presId="urn:microsoft.com/office/officeart/2005/8/layout/radial4"/>
    <dgm:cxn modelId="{B0993508-79AA-4515-9E74-202330B3D8B9}" type="presParOf" srcId="{BDBB9BFA-A259-4828-AB87-81421A01267C}" destId="{C630D7DD-4DC9-4F21-B88D-B1D535013FBA}" srcOrd="4" destOrd="0" presId="urn:microsoft.com/office/officeart/2005/8/layout/radial4"/>
    <dgm:cxn modelId="{41081E3C-009A-43FB-9257-CCA8D8D3F9CF}" type="presParOf" srcId="{BDBB9BFA-A259-4828-AB87-81421A01267C}" destId="{E1D6C942-43B3-4186-B359-CE432C4847BB}" srcOrd="5" destOrd="0" presId="urn:microsoft.com/office/officeart/2005/8/layout/radial4"/>
    <dgm:cxn modelId="{7CB0FBA3-DD2C-4388-AD18-336C6F8E101F}" type="presParOf" srcId="{BDBB9BFA-A259-4828-AB87-81421A01267C}" destId="{1023535D-8B9A-4670-9E95-A13E7334EFF0}" srcOrd="6" destOrd="0" presId="urn:microsoft.com/office/officeart/2005/8/layout/radial4"/>
    <dgm:cxn modelId="{9ED24296-9DD5-4792-9076-DB6BC9363460}" type="presParOf" srcId="{BDBB9BFA-A259-4828-AB87-81421A01267C}" destId="{AD75700B-292D-4346-9A2A-E31F6CC72DF3}" srcOrd="7" destOrd="0" presId="urn:microsoft.com/office/officeart/2005/8/layout/radial4"/>
    <dgm:cxn modelId="{D282CC73-AF75-4B95-8BCB-5842C162CE42}" type="presParOf" srcId="{BDBB9BFA-A259-4828-AB87-81421A01267C}" destId="{A2158263-D47D-4F73-9DC2-E0B73F7F39B2}"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A8D070-733A-4164-8BCE-0F1324FE6683}">
      <dsp:nvSpPr>
        <dsp:cNvPr id="0" name=""/>
        <dsp:cNvSpPr/>
      </dsp:nvSpPr>
      <dsp:spPr>
        <a:xfrm>
          <a:off x="5082414" y="3001274"/>
          <a:ext cx="2865371" cy="2865371"/>
        </a:xfrm>
        <a:prstGeom prst="ellipse">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de-DE" sz="2600" kern="1200" dirty="0"/>
            <a:t>Frauenroman</a:t>
          </a:r>
        </a:p>
      </dsp:txBody>
      <dsp:txXfrm>
        <a:off x="5502038" y="3420898"/>
        <a:ext cx="2026123" cy="2026123"/>
      </dsp:txXfrm>
    </dsp:sp>
    <dsp:sp modelId="{8C4B6878-6DEE-48D8-BAB2-A545BE99C3B1}">
      <dsp:nvSpPr>
        <dsp:cNvPr id="0" name=""/>
        <dsp:cNvSpPr/>
      </dsp:nvSpPr>
      <dsp:spPr>
        <a:xfrm rot="11700000">
          <a:off x="2914393" y="3346640"/>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48DFD3E-FE2B-4006-9451-71AFD80A5841}">
      <dsp:nvSpPr>
        <dsp:cNvPr id="0" name=""/>
        <dsp:cNvSpPr/>
      </dsp:nvSpPr>
      <dsp:spPr>
        <a:xfrm>
          <a:off x="1589686" y="2390051"/>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Briefroman</a:t>
          </a:r>
        </a:p>
      </dsp:txBody>
      <dsp:txXfrm>
        <a:off x="1653468" y="2453833"/>
        <a:ext cx="2594538" cy="2050118"/>
      </dsp:txXfrm>
    </dsp:sp>
    <dsp:sp modelId="{24853882-2C4F-4751-A077-5B833077C649}">
      <dsp:nvSpPr>
        <dsp:cNvPr id="0" name=""/>
        <dsp:cNvSpPr/>
      </dsp:nvSpPr>
      <dsp:spPr>
        <a:xfrm rot="14700000">
          <a:off x="4339745" y="1647972"/>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630D7DD-4DC9-4F21-B88D-B1D535013FBA}">
      <dsp:nvSpPr>
        <dsp:cNvPr id="0" name=""/>
        <dsp:cNvSpPr/>
      </dsp:nvSpPr>
      <dsp:spPr>
        <a:xfrm>
          <a:off x="3594545" y="753"/>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Thematisierung weiblichen Schreibens</a:t>
          </a:r>
        </a:p>
      </dsp:txBody>
      <dsp:txXfrm>
        <a:off x="3658327" y="64535"/>
        <a:ext cx="2594538" cy="2050118"/>
      </dsp:txXfrm>
    </dsp:sp>
    <dsp:sp modelId="{E1D6C942-43B3-4186-B359-CE432C4847BB}">
      <dsp:nvSpPr>
        <dsp:cNvPr id="0" name=""/>
        <dsp:cNvSpPr/>
      </dsp:nvSpPr>
      <dsp:spPr>
        <a:xfrm rot="17700000">
          <a:off x="6557199" y="1647972"/>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023535D-8B9A-4670-9E95-A13E7334EFF0}">
      <dsp:nvSpPr>
        <dsp:cNvPr id="0" name=""/>
        <dsp:cNvSpPr/>
      </dsp:nvSpPr>
      <dsp:spPr>
        <a:xfrm>
          <a:off x="6713551" y="753"/>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Bürgerliches und weibliches Lesepublikum</a:t>
          </a:r>
        </a:p>
      </dsp:txBody>
      <dsp:txXfrm>
        <a:off x="6777333" y="64535"/>
        <a:ext cx="2594538" cy="2050118"/>
      </dsp:txXfrm>
    </dsp:sp>
    <dsp:sp modelId="{AD75700B-292D-4346-9A2A-E31F6CC72DF3}">
      <dsp:nvSpPr>
        <dsp:cNvPr id="0" name=""/>
        <dsp:cNvSpPr/>
      </dsp:nvSpPr>
      <dsp:spPr>
        <a:xfrm rot="20700000">
          <a:off x="7982550" y="3346640"/>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2158263-D47D-4F73-9DC2-E0B73F7F39B2}">
      <dsp:nvSpPr>
        <dsp:cNvPr id="0" name=""/>
        <dsp:cNvSpPr/>
      </dsp:nvSpPr>
      <dsp:spPr>
        <a:xfrm>
          <a:off x="8718410" y="2390051"/>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Empfindsamkeit</a:t>
          </a:r>
        </a:p>
      </dsp:txBody>
      <dsp:txXfrm>
        <a:off x="8782192" y="2453833"/>
        <a:ext cx="2594538" cy="2050118"/>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B2906A0-7400-4C0F-B120-77341010E034}" type="datetimeFigureOut">
              <a:rPr lang="de-DE" smtClean="0"/>
              <a:t>07.12.2015</a:t>
            </a:fld>
            <a:endParaRPr lang="de-DE"/>
          </a:p>
        </p:txBody>
      </p:sp>
      <p:sp>
        <p:nvSpPr>
          <p:cNvPr id="4" name="Fußzeilenplatzhalt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B342520-D738-4735-AC26-3DE1DC6B1DEA}" type="slidenum">
              <a:rPr lang="de-DE" smtClean="0"/>
              <a:t>‹Nr.›</a:t>
            </a:fld>
            <a:endParaRPr lang="de-DE"/>
          </a:p>
        </p:txBody>
      </p:sp>
    </p:spTree>
    <p:extLst>
      <p:ext uri="{BB962C8B-B14F-4D97-AF65-F5344CB8AC3E}">
        <p14:creationId xmlns:p14="http://schemas.microsoft.com/office/powerpoint/2010/main" val="9069875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1"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20482"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1839482532"/>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Gill Sans" charset="0"/>
        <a:ea typeface="MS PGothic" pitchFamily="34" charset="-128"/>
        <a:cs typeface="ＭＳ Ｐゴシック" charset="0"/>
      </a:defRPr>
    </a:lvl1pPr>
    <a:lvl2pPr marL="4572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2pPr>
    <a:lvl3pPr marL="9144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3pPr>
    <a:lvl4pPr marL="13716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4pPr>
    <a:lvl5pPr marL="18288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798037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Hier beispielsweise die Grundlage, um über die Einkommensentwicklung in der Landwirtschaft</a:t>
            </a:r>
            <a:r>
              <a:rPr lang="de-DE" baseline="0" dirty="0" smtClean="0"/>
              <a:t> zu argumentieren …</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Ausführliche</a:t>
            </a:r>
            <a:r>
              <a:rPr lang="de-DE" baseline="0" dirty="0" smtClean="0"/>
              <a:t> Tabellen wie beispielsweise ganze Versuchsreihen müssen in den Anhang; in diesem Fall ist es ratsam, für die Arbeit unter Umständen eine Übersichtstabelle zu erstellen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In diesem Beispiel umfangreiche Tabellen, die auf den Seiten des statistischen Bundesamte veröffentlicht sind, zusammengefasst.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Denkbar bei Tabellen sind aber auch Textdarstellungen oder Gegenüberstellungen.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Textverarbeitungsprogramme bieten eine ganze Reihe von Funktionen für die ansprechende und aussagekräftige Gestaltung von Tabellen</a:t>
            </a:r>
            <a:endParaRPr lang="de-DE" dirty="0" smtClean="0"/>
          </a:p>
          <a:p>
            <a:endParaRPr lang="de-DE" dirty="0"/>
          </a:p>
        </p:txBody>
      </p:sp>
    </p:spTree>
    <p:extLst>
      <p:ext uri="{BB962C8B-B14F-4D97-AF65-F5344CB8AC3E}">
        <p14:creationId xmlns:p14="http://schemas.microsoft.com/office/powerpoint/2010/main" val="1081285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Diagramme</a:t>
            </a:r>
            <a:r>
              <a:rPr lang="de-DE" baseline="0" dirty="0" smtClean="0"/>
              <a:t> sind zum Teil noch aussagekräftiger als Tabellen, da sie auch über die Wahl der Diagrammform die Aussagekraft des Zahlenmaterials beeinflussen können.</a:t>
            </a:r>
          </a:p>
          <a:p>
            <a:r>
              <a:rPr lang="de-DE" baseline="0" dirty="0" smtClean="0"/>
              <a:t>Übliche Diagrammformen sind Säulen-, Balken, Linien oder Kreisdiagramme.</a:t>
            </a:r>
          </a:p>
          <a:p>
            <a:endParaRPr lang="de-DE" baseline="0" dirty="0" smtClean="0"/>
          </a:p>
          <a:p>
            <a:r>
              <a:rPr lang="de-DE" baseline="0" dirty="0" smtClean="0"/>
              <a:t>Bei vielen Textverarbeitungsprogrammen können Diagramme relativ einfach erstellt werden, auch können Sie über diese Funktionen die unterschiedlichen Aussagen der einzelnen Diagrammformen testen.</a:t>
            </a:r>
          </a:p>
          <a:p>
            <a:endParaRPr lang="de-DE" baseline="0" dirty="0" smtClean="0"/>
          </a:p>
        </p:txBody>
      </p:sp>
    </p:spTree>
    <p:extLst>
      <p:ext uri="{BB962C8B-B14F-4D97-AF65-F5344CB8AC3E}">
        <p14:creationId xmlns:p14="http://schemas.microsoft.com/office/powerpoint/2010/main" val="1558242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Zu Beginn </a:t>
            </a:r>
            <a:r>
              <a:rPr lang="de-DE" baseline="0" dirty="0" smtClean="0"/>
              <a:t>gehe ich der Frage nach, um was es eigentlich geht, wenn Sie eine wissenschaftliche Arbeit schreiben, denn Sie stellen sich damit – auch wenn Sie an einer Seminar- und Hausarbeit mit wenigen Seiten sitzen – in den Kontext und die Tradition wissenschaftlicher Arbeit. </a:t>
            </a:r>
          </a:p>
          <a:p>
            <a:endParaRPr lang="de-DE" baseline="0" dirty="0" smtClean="0"/>
          </a:p>
          <a:p>
            <a:r>
              <a:rPr lang="de-DE" baseline="0" dirty="0" smtClean="0"/>
              <a:t>Grundsätzlich geht es beim wissenschaftlichen Dialog darum, die Ergebnisse anderer Wissenschaftlicher zu lesen, sie kritisch zu durchdringen und sich anschließend eigene Gedanken zum diesem Sachverhalt zu machen.</a:t>
            </a:r>
          </a:p>
          <a:p>
            <a:endParaRPr lang="de-DE" baseline="0" dirty="0" smtClean="0"/>
          </a:p>
          <a:p>
            <a:r>
              <a:rPr lang="de-DE" baseline="0" dirty="0" smtClean="0"/>
              <a:t>Anschließend erfolgt eine Publikation der Erkenntnisse. </a:t>
            </a:r>
          </a:p>
          <a:p>
            <a:endParaRPr lang="de-DE" baseline="0" dirty="0" smtClean="0"/>
          </a:p>
          <a:p>
            <a:r>
              <a:rPr lang="de-DE" baseline="0" dirty="0" smtClean="0"/>
              <a:t>Damit ist die Grundlage gelegt, dass man wiederum von anderen Wissenschaftlern rezipiert und zitiert wird – eine Voraussetzung dafür, dass man sich m Laufe der Zeit sich einen gewisses Renommee erarbeiten kann.</a:t>
            </a:r>
            <a:endParaRPr lang="de-DE" dirty="0"/>
          </a:p>
        </p:txBody>
      </p:sp>
    </p:spTree>
    <p:extLst>
      <p:ext uri="{BB962C8B-B14F-4D97-AF65-F5344CB8AC3E}">
        <p14:creationId xmlns:p14="http://schemas.microsoft.com/office/powerpoint/2010/main" val="1046073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Das Scheiben von wissenschaftlichen</a:t>
            </a:r>
            <a:r>
              <a:rPr lang="de-DE" baseline="0" dirty="0" smtClean="0"/>
              <a:t> Texten</a:t>
            </a:r>
            <a:r>
              <a:rPr lang="de-DE" dirty="0" smtClean="0"/>
              <a:t> </a:t>
            </a:r>
            <a:r>
              <a:rPr lang="de-DE" baseline="0" dirty="0" smtClean="0"/>
              <a:t>– ganz gleich ob Sie Student im ersten Semester sind oder an Ihrer Dissertation sitzen – ist mühsam und erfordert auch Durchhaltevermögen, Krisen inbegriffen.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Eine eigene Position zum Thema zu entwickeln, setzt in erster Linie eine intensive Auseinandersetzung und Fachkenntnis voraus. Dennoch ist es auch eine sehr interessante Aufgabe, den Stoff zu strukturieren und zu einer ansprechenden und überzeugenden Darstellung zu kommen. Darüber hinaus müssen beim Schreiben natürlich eine ganze Reihe von formalen Anforderungen eingehalten werden.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Die fertige Arbeit spiegelt am Ende beide Anforderungen an wissenschaftliches Arbeiten wider.</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p:txBody>
      </p:sp>
    </p:spTree>
    <p:extLst>
      <p:ext uri="{BB962C8B-B14F-4D97-AF65-F5344CB8AC3E}">
        <p14:creationId xmlns:p14="http://schemas.microsoft.com/office/powerpoint/2010/main" val="3041535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Der</a:t>
            </a:r>
            <a:r>
              <a:rPr lang="de-DE" baseline="0" dirty="0" smtClean="0"/>
              <a:t> normierte Aufbau einer wissenschaftlichen Arbeit beinhaltet eine Reihe von verpflichtenden Elementen.</a:t>
            </a:r>
          </a:p>
          <a:p>
            <a:endParaRPr lang="de-DE" baseline="0" dirty="0" smtClean="0"/>
          </a:p>
          <a:p>
            <a:r>
              <a:rPr lang="de-DE" baseline="0" dirty="0" smtClean="0"/>
              <a:t>Dabei ist auch der Aufbau der Arbeit standardisiert und wird über genaue Formvorschriften geregelt.</a:t>
            </a:r>
          </a:p>
          <a:p>
            <a:endParaRPr lang="de-DE" baseline="0" dirty="0" smtClean="0"/>
          </a:p>
          <a:p>
            <a:r>
              <a:rPr lang="de-DE" baseline="0" dirty="0" smtClean="0"/>
              <a:t>Kernelement ist dabei der Textteil der Arbeit. Er umfasst Einleitung, Hauptteil und Schluss und enthält die „eigentliche“ Arbeit, in der Sie Ihre Ergebnisse formulieren.</a:t>
            </a:r>
          </a:p>
          <a:p>
            <a:endParaRPr lang="de-DE" baseline="0" dirty="0" smtClean="0"/>
          </a:p>
          <a:p>
            <a:r>
              <a:rPr lang="de-DE" baseline="0" dirty="0" smtClean="0"/>
              <a:t>Zusätzlich weitere Elemente, wie …., die auf den nächsten Folien kurz vorgestellt werden. </a:t>
            </a:r>
            <a:endParaRPr lang="de-DE" dirty="0" smtClean="0"/>
          </a:p>
        </p:txBody>
      </p:sp>
    </p:spTree>
    <p:extLst>
      <p:ext uri="{BB962C8B-B14F-4D97-AF65-F5344CB8AC3E}">
        <p14:creationId xmlns:p14="http://schemas.microsoft.com/office/powerpoint/2010/main" val="34637460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Doch damit das Ganze etwas anschaulicher wird, hier ein Beispiel</a:t>
            </a:r>
            <a:r>
              <a:rPr lang="de-DE" baseline="0" dirty="0" smtClean="0"/>
              <a:t> der Universität …. Die Formvorschriften Ihrer Universität oder Ihres Fachbereichs finden Sie auch ganz sicher online.</a:t>
            </a:r>
            <a:endParaRPr lang="de-DE" dirty="0"/>
          </a:p>
        </p:txBody>
      </p:sp>
    </p:spTree>
    <p:extLst>
      <p:ext uri="{BB962C8B-B14F-4D97-AF65-F5344CB8AC3E}">
        <p14:creationId xmlns:p14="http://schemas.microsoft.com/office/powerpoint/2010/main" val="1474760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Elektronischer Bibliothekskatalog;</a:t>
            </a:r>
            <a:r>
              <a:rPr lang="de-DE" baseline="0" dirty="0" smtClean="0"/>
              <a:t> Als sogenannter Kreuzkatalog vereinigt er Alphabetischen Katalog, Schlagwort- und systematische Katalog: Suchmöglichkeiten umfassend, damit mit </a:t>
            </a:r>
            <a:r>
              <a:rPr lang="de-DE" baseline="0" dirty="0" err="1" smtClean="0"/>
              <a:t>kominierten</a:t>
            </a:r>
            <a:r>
              <a:rPr lang="de-DE" baseline="0" dirty="0" smtClean="0"/>
              <a:t> Suchkriterien gearbeitet werden kann</a:t>
            </a:r>
          </a:p>
          <a:p>
            <a:endParaRPr lang="de-DE" dirty="0" smtClean="0"/>
          </a:p>
          <a:p>
            <a:endParaRPr lang="de-DE" baseline="0" dirty="0" smtClean="0"/>
          </a:p>
          <a:p>
            <a:endParaRPr lang="de-DE" baseline="0" dirty="0" smtClean="0"/>
          </a:p>
          <a:p>
            <a:endParaRPr lang="de-DE" baseline="0" dirty="0" smtClean="0"/>
          </a:p>
          <a:p>
            <a:endParaRPr lang="de-DE" baseline="0" dirty="0" smtClean="0"/>
          </a:p>
        </p:txBody>
      </p:sp>
    </p:spTree>
    <p:extLst>
      <p:ext uri="{BB962C8B-B14F-4D97-AF65-F5344CB8AC3E}">
        <p14:creationId xmlns:p14="http://schemas.microsoft.com/office/powerpoint/2010/main" val="34745420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err="1" smtClean="0"/>
              <a:t>Wissenschafltlichkeit</a:t>
            </a:r>
            <a:r>
              <a:rPr lang="de-DE" baseline="0" dirty="0" smtClean="0"/>
              <a:t> bedeutet, auch beim Formulieren der Arbeit einige Regeln einzuhalten. Dabei bedeutet es grundsätzlich auch, dass das Thema erschöpfend dargestellt wird und auf alle naheliegenden Aspekte eingegangen wird; Wenn auch die Behandlung von Aspekten verzichtet wird, bedarf das einer Begründung.</a:t>
            </a:r>
            <a:endParaRPr lang="de-DE" dirty="0" smtClean="0"/>
          </a:p>
          <a:p>
            <a:endParaRPr lang="de-DE" baseline="0" dirty="0" smtClean="0"/>
          </a:p>
          <a:p>
            <a:r>
              <a:rPr lang="de-DE" baseline="0" dirty="0" smtClean="0"/>
              <a:t>Der Inhalt bezieht sich immer konsequent auf den jeweiligen Gliederungspunkt und setzt die Argumentationsführung der Arbeit logisch fort.</a:t>
            </a:r>
          </a:p>
          <a:p>
            <a:endParaRPr lang="de-DE" baseline="0" dirty="0" smtClean="0"/>
          </a:p>
          <a:p>
            <a:r>
              <a:rPr lang="de-DE" baseline="0" dirty="0" smtClean="0"/>
              <a:t>An der Frage, ob die Verwendung von „ich“ erlaubt ist, scheiden sich die Geister, fragen Sie bei Ihrem Betreuer nach. Alternativen:</a:t>
            </a:r>
          </a:p>
          <a:p>
            <a:r>
              <a:rPr lang="de-DE" baseline="0" dirty="0" smtClean="0"/>
              <a:t>„dies macht ersichtlich/deutlich“, „aus diesem Sachverhalt geht hervor“, „diese Tatsache hat zur Folge“, „aus diesen Daten lässt sich schließen“, „daraus ergibt sich“, „man kann erkennen“, „es fällt auf“ …</a:t>
            </a:r>
          </a:p>
          <a:p>
            <a:endParaRPr lang="de-DE" baseline="0" dirty="0" smtClean="0"/>
          </a:p>
          <a:p>
            <a:r>
              <a:rPr lang="de-DE" baseline="0" dirty="0" smtClean="0"/>
              <a:t>Vor allem im deutschen Sprachraum Wissenschaftssprache vom Nominalstil geprägt</a:t>
            </a:r>
          </a:p>
        </p:txBody>
      </p:sp>
    </p:spTree>
    <p:extLst>
      <p:ext uri="{BB962C8B-B14F-4D97-AF65-F5344CB8AC3E}">
        <p14:creationId xmlns:p14="http://schemas.microsoft.com/office/powerpoint/2010/main" val="1384139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4260767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Formulierungen wie „wie Abbildung 1 noch einmal zeigt …“, „auch aus Bild lässt sich erkennen, dass der Zustand des Gebäudes von außen nicht baufällig erscheint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Sie Ihre Arbeit veröffentlichen und drucken, sollten Sie sich vor Drucklegung noch über die dazu notwendige Bildqualität informieren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endParaRPr lang="de-DE" dirty="0"/>
          </a:p>
        </p:txBody>
      </p:sp>
    </p:spTree>
    <p:extLst>
      <p:ext uri="{BB962C8B-B14F-4D97-AF65-F5344CB8AC3E}">
        <p14:creationId xmlns:p14="http://schemas.microsoft.com/office/powerpoint/2010/main" val="1026509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3626564"/>
      </p:ext>
    </p:extLst>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finition Slide">
    <p:spTree>
      <p:nvGrpSpPr>
        <p:cNvPr id="1" name=""/>
        <p:cNvGrpSpPr/>
        <p:nvPr/>
      </p:nvGrpSpPr>
      <p:grpSpPr>
        <a:xfrm>
          <a:off x="0" y="0"/>
          <a:ext cx="0" cy="0"/>
          <a:chOff x="0" y="0"/>
          <a:chExt cx="0" cy="0"/>
        </a:xfrm>
      </p:grpSpPr>
      <p:sp>
        <p:nvSpPr>
          <p:cNvPr id="4" name="Content Placeholder 2"/>
          <p:cNvSpPr>
            <a:spLocks noGrp="1"/>
          </p:cNvSpPr>
          <p:nvPr>
            <p:ph idx="1"/>
          </p:nvPr>
        </p:nvSpPr>
        <p:spPr>
          <a:xfrm>
            <a:off x="1270000" y="2514600"/>
            <a:ext cx="137160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lang="en-US" sz="4000" b="0" i="0" u="none" baseline="0" smtClean="0">
                <a:latin typeface="+mn-lt"/>
                <a:cs typeface="Helvetica"/>
              </a:defRPr>
            </a:lvl1pPr>
            <a:lvl2pPr marL="0" indent="0" algn="l">
              <a:spcBef>
                <a:spcPts val="0"/>
              </a:spcBef>
              <a:spcAft>
                <a:spcPts val="3000"/>
              </a:spcAft>
              <a:buClr>
                <a:schemeClr val="bg1">
                  <a:lumMod val="65000"/>
                </a:schemeClr>
              </a:buClr>
              <a:buSzPct val="100000"/>
              <a:buFont typeface="Arial"/>
              <a:buNone/>
              <a:defRPr sz="4000" b="0" i="0">
                <a:latin typeface="Bk Avenir Book"/>
                <a:cs typeface="Bk Avenir Book"/>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p:txBody>
      </p:sp>
      <p:sp>
        <p:nvSpPr>
          <p:cNvPr id="5"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2666869885"/>
      </p:ext>
    </p:extLst>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Quote Slide">
    <p:spTree>
      <p:nvGrpSpPr>
        <p:cNvPr id="1" name=""/>
        <p:cNvGrpSpPr/>
        <p:nvPr/>
      </p:nvGrpSpPr>
      <p:grpSpPr>
        <a:xfrm>
          <a:off x="0" y="0"/>
          <a:ext cx="0" cy="0"/>
          <a:chOff x="0" y="0"/>
          <a:chExt cx="0" cy="0"/>
        </a:xfrm>
      </p:grpSpPr>
      <p:sp>
        <p:nvSpPr>
          <p:cNvPr id="3" name="Rectangle 1"/>
          <p:cNvSpPr>
            <a:spLocks noChangeArrowheads="1"/>
          </p:cNvSpPr>
          <p:nvPr userDrawn="1"/>
        </p:nvSpPr>
        <p:spPr bwMode="auto">
          <a:xfrm>
            <a:off x="5613400" y="6530975"/>
            <a:ext cx="9372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4000" dirty="0">
                <a:latin typeface="+mn-lt"/>
              </a:rPr>
              <a:t>- quoted person</a:t>
            </a:r>
            <a:r>
              <a:rPr lang="en-US" altLang="en-US" sz="4000" dirty="0">
                <a:latin typeface="+mn-lt"/>
              </a:rPr>
              <a:t>’</a:t>
            </a:r>
            <a:r>
              <a:rPr lang="en-US" sz="4000" dirty="0">
                <a:latin typeface="+mn-lt"/>
              </a:rPr>
              <a:t>s name here</a:t>
            </a:r>
          </a:p>
        </p:txBody>
      </p:sp>
      <p:sp>
        <p:nvSpPr>
          <p:cNvPr id="4" name="Content Placeholder 2"/>
          <p:cNvSpPr>
            <a:spLocks noGrp="1"/>
          </p:cNvSpPr>
          <p:nvPr>
            <p:ph idx="1"/>
          </p:nvPr>
        </p:nvSpPr>
        <p:spPr>
          <a:xfrm>
            <a:off x="1270000" y="1905000"/>
            <a:ext cx="13716000" cy="37338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lang="en-US" sz="4000" b="0" i="1" u="none" baseline="0" smtClean="0">
                <a:latin typeface="+mn-lt"/>
                <a:cs typeface="Helvetica Light"/>
              </a:defRPr>
            </a:lvl1pPr>
            <a:lvl2pPr marL="0" indent="0" algn="l">
              <a:spcBef>
                <a:spcPts val="0"/>
              </a:spcBef>
              <a:spcAft>
                <a:spcPts val="3000"/>
              </a:spcAft>
              <a:buClr>
                <a:schemeClr val="bg1">
                  <a:lumMod val="65000"/>
                </a:schemeClr>
              </a:buClr>
              <a:buSzPct val="100000"/>
              <a:buFont typeface="Arial"/>
              <a:buNone/>
              <a:defRPr sz="4000" b="0" i="0">
                <a:latin typeface="Bk Avenir Book"/>
                <a:cs typeface="Bk Avenir Book"/>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p:txBody>
      </p:sp>
    </p:spTree>
    <p:extLst>
      <p:ext uri="{BB962C8B-B14F-4D97-AF65-F5344CB8AC3E}">
        <p14:creationId xmlns:p14="http://schemas.microsoft.com/office/powerpoint/2010/main" val="104558309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aragraph Slide">
    <p:spTree>
      <p:nvGrpSpPr>
        <p:cNvPr id="1" name=""/>
        <p:cNvGrpSpPr/>
        <p:nvPr/>
      </p:nvGrpSpPr>
      <p:grpSpPr>
        <a:xfrm>
          <a:off x="0" y="0"/>
          <a:ext cx="0" cy="0"/>
          <a:chOff x="0" y="0"/>
          <a:chExt cx="0" cy="0"/>
        </a:xfrm>
      </p:grpSpPr>
      <p:sp>
        <p:nvSpPr>
          <p:cNvPr id="4" name="Content Placeholder 2"/>
          <p:cNvSpPr>
            <a:spLocks noGrp="1"/>
          </p:cNvSpPr>
          <p:nvPr>
            <p:ph idx="1"/>
          </p:nvPr>
        </p:nvSpPr>
        <p:spPr>
          <a:xfrm>
            <a:off x="1270000" y="1905000"/>
            <a:ext cx="13716000" cy="51054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lang="en-US" sz="4000" b="0" i="0" u="none" baseline="0" smtClean="0">
                <a:latin typeface="+mn-lt"/>
                <a:cs typeface="Helvetica Light"/>
              </a:defRPr>
            </a:lvl1pPr>
            <a:lvl2pPr marL="0" indent="0" algn="l">
              <a:spcBef>
                <a:spcPts val="0"/>
              </a:spcBef>
              <a:spcAft>
                <a:spcPts val="3000"/>
              </a:spcAft>
              <a:buClr>
                <a:schemeClr val="bg1">
                  <a:lumMod val="65000"/>
                </a:schemeClr>
              </a:buClr>
              <a:buSzPct val="100000"/>
              <a:buFont typeface="Arial"/>
              <a:buNone/>
              <a:defRPr sz="40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968965280"/>
      </p:ext>
    </p:extLst>
  </p:cSld>
  <p:clrMapOvr>
    <a:masterClrMapping/>
  </p:clrMapOvr>
  <p:transition spd="med">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de Slide">
    <p:spTree>
      <p:nvGrpSpPr>
        <p:cNvPr id="1" name=""/>
        <p:cNvGrpSpPr/>
        <p:nvPr/>
      </p:nvGrpSpPr>
      <p:grpSpPr>
        <a:xfrm>
          <a:off x="0" y="0"/>
          <a:ext cx="0" cy="0"/>
          <a:chOff x="0" y="0"/>
          <a:chExt cx="0" cy="0"/>
        </a:xfrm>
      </p:grpSpPr>
      <p:sp>
        <p:nvSpPr>
          <p:cNvPr id="7" name="Content Placeholder 2"/>
          <p:cNvSpPr>
            <a:spLocks noGrp="1"/>
          </p:cNvSpPr>
          <p:nvPr>
            <p:ph idx="10"/>
          </p:nvPr>
        </p:nvSpPr>
        <p:spPr>
          <a:xfrm>
            <a:off x="1270000" y="1905000"/>
            <a:ext cx="13716000" cy="5562600"/>
          </a:xfrm>
          <a:prstGeom prst="rect">
            <a:avLst/>
          </a:prstGeom>
        </p:spPr>
        <p:txBody>
          <a:bodyPr vert="horz">
            <a:normAutofit/>
          </a:bodyPr>
          <a:lstStyle>
            <a:lvl1pPr marL="0" indent="0" algn="l">
              <a:spcBef>
                <a:spcPts val="0"/>
              </a:spcBef>
              <a:spcAft>
                <a:spcPts val="3000"/>
              </a:spcAft>
              <a:buClr>
                <a:schemeClr val="bg1">
                  <a:lumMod val="65000"/>
                </a:schemeClr>
              </a:buClr>
              <a:buSzPct val="100000"/>
              <a:buFont typeface="Arial"/>
              <a:buNone/>
              <a:defRPr lang="en-US" sz="2000" u="none" baseline="0" smtClean="0">
                <a:latin typeface="+mn-lt"/>
                <a:cs typeface="Andale Mono"/>
              </a:defRPr>
            </a:lvl1pPr>
            <a:lvl2pPr marL="0" indent="0" algn="l">
              <a:spcBef>
                <a:spcPts val="0"/>
              </a:spcBef>
              <a:spcAft>
                <a:spcPts val="3000"/>
              </a:spcAft>
              <a:buClr>
                <a:schemeClr val="bg1">
                  <a:lumMod val="65000"/>
                </a:schemeClr>
              </a:buClr>
              <a:buSzPct val="100000"/>
              <a:buFont typeface="Arial"/>
              <a:buNone/>
              <a:defRPr sz="4000" b="0" i="0">
                <a:latin typeface="Bk Avenir Book"/>
                <a:cs typeface="Bk Avenir Book"/>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p:txBody>
      </p:sp>
    </p:spTree>
    <p:extLst>
      <p:ext uri="{BB962C8B-B14F-4D97-AF65-F5344CB8AC3E}">
        <p14:creationId xmlns:p14="http://schemas.microsoft.com/office/powerpoint/2010/main" val="1217105216"/>
      </p:ext>
    </p:extLst>
  </p:cSld>
  <p:clrMapOvr>
    <a:masterClrMapping/>
  </p:clrMapOvr>
  <p:transition spd="med">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Line 1"/>
          <p:cNvSpPr>
            <a:spLocks noChangeShapeType="1"/>
          </p:cNvSpPr>
          <p:nvPr userDrawn="1"/>
        </p:nvSpPr>
        <p:spPr bwMode="auto">
          <a:xfrm>
            <a:off x="825500" y="1181100"/>
            <a:ext cx="3225800" cy="0"/>
          </a:xfrm>
          <a:prstGeom prst="line">
            <a:avLst/>
          </a:prstGeom>
          <a:noFill/>
          <a:ln w="38100">
            <a:solidFill>
              <a:schemeClr val="tx1"/>
            </a:solidFill>
            <a:miter lim="800000"/>
            <a:headEnd/>
            <a:tailEnd/>
          </a:ln>
          <a:extLst>
            <a:ext uri="{909E8E84-426E-40DD-AFC4-6F175D3DCCD1}">
              <a14:hiddenFill xmlns:a14="http://schemas.microsoft.com/office/drawing/2010/main">
                <a:noFill/>
              </a14:hiddenFill>
            </a:ext>
          </a:extLst>
        </p:spPr>
        <p:txBody>
          <a:bodyPr lIns="0" tIns="0" rIns="0" bIns="0"/>
          <a:lstStyle/>
          <a:p>
            <a:endParaRPr lang="de-DE"/>
          </a:p>
        </p:txBody>
      </p:sp>
      <p:sp>
        <p:nvSpPr>
          <p:cNvPr id="3" name="Line 2"/>
          <p:cNvSpPr>
            <a:spLocks noChangeShapeType="1"/>
          </p:cNvSpPr>
          <p:nvPr userDrawn="1"/>
        </p:nvSpPr>
        <p:spPr bwMode="auto">
          <a:xfrm>
            <a:off x="825500" y="3579813"/>
            <a:ext cx="3225800" cy="1587"/>
          </a:xfrm>
          <a:prstGeom prst="line">
            <a:avLst/>
          </a:prstGeom>
          <a:noFill/>
          <a:ln w="38100">
            <a:solidFill>
              <a:schemeClr val="tx1"/>
            </a:solidFill>
            <a:miter lim="800000"/>
            <a:headEnd type="arrow" w="med" len="med"/>
            <a:tailEnd type="arrow"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4" name="Line 3"/>
          <p:cNvSpPr>
            <a:spLocks noChangeShapeType="1"/>
          </p:cNvSpPr>
          <p:nvPr userDrawn="1"/>
        </p:nvSpPr>
        <p:spPr bwMode="auto">
          <a:xfrm>
            <a:off x="825500" y="2343150"/>
            <a:ext cx="3225800" cy="0"/>
          </a:xfrm>
          <a:prstGeom prst="line">
            <a:avLst/>
          </a:prstGeom>
          <a:noFill/>
          <a:ln w="38100">
            <a:solidFill>
              <a:schemeClr val="tx1"/>
            </a:solidFill>
            <a:miter lim="800000"/>
            <a:headEnd/>
            <a:tailEnd type="arrow"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5" name="AutoShape 4"/>
          <p:cNvSpPr>
            <a:spLocks/>
          </p:cNvSpPr>
          <p:nvPr userDrawn="1"/>
        </p:nvSpPr>
        <p:spPr bwMode="auto">
          <a:xfrm>
            <a:off x="10223500" y="1219200"/>
            <a:ext cx="5029200" cy="1625600"/>
          </a:xfrm>
          <a:prstGeom prst="rightArrow">
            <a:avLst>
              <a:gd name="adj1" fmla="val 35944"/>
              <a:gd name="adj2" fmla="val 94273"/>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de-DE">
              <a:solidFill>
                <a:schemeClr val="tx2"/>
              </a:solidFill>
              <a:latin typeface="Arial" pitchFamily="34" charset="0"/>
            </a:endParaRPr>
          </a:p>
        </p:txBody>
      </p:sp>
      <p:sp>
        <p:nvSpPr>
          <p:cNvPr id="6" name="AutoShape 5"/>
          <p:cNvSpPr>
            <a:spLocks/>
          </p:cNvSpPr>
          <p:nvPr userDrawn="1"/>
        </p:nvSpPr>
        <p:spPr bwMode="auto">
          <a:xfrm>
            <a:off x="10229850" y="3384550"/>
            <a:ext cx="5003800" cy="1460500"/>
          </a:xfrm>
          <a:prstGeom prst="roundRect">
            <a:avLst>
              <a:gd name="adj" fmla="val 36954"/>
            </a:avLst>
          </a:prstGeom>
          <a:noFill/>
          <a:ln w="38100">
            <a:solidFill>
              <a:srgbClr val="FDB912"/>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de-DE">
              <a:latin typeface="Arial" pitchFamily="34" charset="0"/>
            </a:endParaRPr>
          </a:p>
        </p:txBody>
      </p:sp>
      <p:sp>
        <p:nvSpPr>
          <p:cNvPr id="7" name="Rectangle 6"/>
          <p:cNvSpPr>
            <a:spLocks/>
          </p:cNvSpPr>
          <p:nvPr userDrawn="1"/>
        </p:nvSpPr>
        <p:spPr bwMode="auto">
          <a:xfrm>
            <a:off x="10223500" y="5384800"/>
            <a:ext cx="5016500" cy="2540000"/>
          </a:xfrm>
          <a:prstGeom prst="rect">
            <a:avLst/>
          </a:prstGeom>
          <a:solidFill>
            <a:srgbClr val="CCCCC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a:solidFill>
                  <a:schemeClr val="tx1"/>
                </a:solidFill>
                <a:latin typeface="Helvetica" charset="0"/>
                <a:ea typeface="MS PGothic" pitchFamily="34" charset="-128"/>
                <a:sym typeface="M Avenir Medium" charset="0"/>
              </a:rPr>
              <a:t>Text here</a:t>
            </a:r>
          </a:p>
        </p:txBody>
      </p:sp>
      <p:sp>
        <p:nvSpPr>
          <p:cNvPr id="8" name="Line 7"/>
          <p:cNvSpPr>
            <a:spLocks noChangeShapeType="1"/>
          </p:cNvSpPr>
          <p:nvPr userDrawn="1"/>
        </p:nvSpPr>
        <p:spPr bwMode="auto">
          <a:xfrm>
            <a:off x="825500" y="4749800"/>
            <a:ext cx="3225800" cy="0"/>
          </a:xfrm>
          <a:prstGeom prst="line">
            <a:avLst/>
          </a:prstGeom>
          <a:noFill/>
          <a:ln w="63500">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de-DE"/>
          </a:p>
        </p:txBody>
      </p:sp>
      <p:sp>
        <p:nvSpPr>
          <p:cNvPr id="9" name="Line 8"/>
          <p:cNvSpPr>
            <a:spLocks noChangeShapeType="1"/>
          </p:cNvSpPr>
          <p:nvPr userDrawn="1"/>
        </p:nvSpPr>
        <p:spPr bwMode="auto">
          <a:xfrm>
            <a:off x="825500" y="7250113"/>
            <a:ext cx="3225800" cy="1587"/>
          </a:xfrm>
          <a:prstGeom prst="line">
            <a:avLst/>
          </a:prstGeom>
          <a:noFill/>
          <a:ln w="63500">
            <a:solidFill>
              <a:schemeClr val="tx1"/>
            </a:solidFill>
            <a:prstDash val="sysDot"/>
            <a:miter lim="800000"/>
            <a:headEnd type="stealth" w="med" len="med"/>
            <a:tailEnd type="stealth"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10" name="Line 9"/>
          <p:cNvSpPr>
            <a:spLocks noChangeShapeType="1"/>
          </p:cNvSpPr>
          <p:nvPr userDrawn="1"/>
        </p:nvSpPr>
        <p:spPr bwMode="auto">
          <a:xfrm>
            <a:off x="825500" y="5949950"/>
            <a:ext cx="3225800" cy="0"/>
          </a:xfrm>
          <a:prstGeom prst="line">
            <a:avLst/>
          </a:prstGeom>
          <a:noFill/>
          <a:ln w="63500">
            <a:solidFill>
              <a:schemeClr val="tx1"/>
            </a:solidFill>
            <a:prstDash val="sysDot"/>
            <a:miter lim="800000"/>
            <a:headEnd/>
            <a:tailEnd type="stealth"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11" name="Rectangle 10"/>
          <p:cNvSpPr>
            <a:spLocks/>
          </p:cNvSpPr>
          <p:nvPr userDrawn="1"/>
        </p:nvSpPr>
        <p:spPr bwMode="auto">
          <a:xfrm>
            <a:off x="4622800" y="1130300"/>
            <a:ext cx="5016500" cy="1562100"/>
          </a:xfrm>
          <a:prstGeom prst="rect">
            <a:avLst/>
          </a:prstGeom>
          <a:solidFill>
            <a:srgbClr val="C74937"/>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dirty="0">
                <a:solidFill>
                  <a:srgbClr val="FFFFFF"/>
                </a:solidFill>
                <a:latin typeface="Helvetica" charset="0"/>
                <a:ea typeface="MS PGothic" pitchFamily="34" charset="-128"/>
                <a:sym typeface="M Avenir Medium" charset="0"/>
              </a:rPr>
              <a:t>Text here</a:t>
            </a:r>
          </a:p>
        </p:txBody>
      </p:sp>
      <p:sp>
        <p:nvSpPr>
          <p:cNvPr id="12" name="AutoShape 11"/>
          <p:cNvSpPr>
            <a:spLocks/>
          </p:cNvSpPr>
          <p:nvPr userDrawn="1"/>
        </p:nvSpPr>
        <p:spPr bwMode="auto">
          <a:xfrm>
            <a:off x="4629150" y="3384550"/>
            <a:ext cx="5003800" cy="1460500"/>
          </a:xfrm>
          <a:prstGeom prst="roundRect">
            <a:avLst>
              <a:gd name="adj" fmla="val 14634"/>
            </a:avLst>
          </a:prstGeom>
          <a:solidFill>
            <a:srgbClr val="0F628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a:solidFill>
                  <a:srgbClr val="FFFFFF"/>
                </a:solidFill>
                <a:latin typeface="Helvetica" charset="0"/>
                <a:ea typeface="MS PGothic" pitchFamily="34" charset="-128"/>
                <a:sym typeface="M Avenir Medium" charset="0"/>
              </a:rPr>
              <a:t>Text here</a:t>
            </a:r>
          </a:p>
        </p:txBody>
      </p:sp>
      <p:sp>
        <p:nvSpPr>
          <p:cNvPr id="13" name="Freeform 12"/>
          <p:cNvSpPr>
            <a:spLocks/>
          </p:cNvSpPr>
          <p:nvPr userDrawn="1"/>
        </p:nvSpPr>
        <p:spPr bwMode="auto">
          <a:xfrm>
            <a:off x="4565650" y="5549900"/>
            <a:ext cx="2730500" cy="2794000"/>
          </a:xfrm>
          <a:custGeom>
            <a:avLst/>
            <a:gdLst>
              <a:gd name="T0" fmla="*/ 2147483647 w 21580"/>
              <a:gd name="T1" fmla="*/ 0 h 21600"/>
              <a:gd name="T2" fmla="*/ 2147483647 w 21580"/>
              <a:gd name="T3" fmla="*/ 2147483647 h 21600"/>
              <a:gd name="T4" fmla="*/ 2147483647 w 21580"/>
              <a:gd name="T5" fmla="*/ 2147483647 h 21600"/>
              <a:gd name="T6" fmla="*/ 2147483647 w 21580"/>
              <a:gd name="T7" fmla="*/ 2147483647 h 21600"/>
              <a:gd name="T8" fmla="*/ 2147483647 w 21580"/>
              <a:gd name="T9" fmla="*/ 2147483647 h 21600"/>
              <a:gd name="T10" fmla="*/ 2147483647 w 21580"/>
              <a:gd name="T11" fmla="*/ 2147483647 h 21600"/>
              <a:gd name="T12" fmla="*/ 0 w 21580"/>
              <a:gd name="T13" fmla="*/ 2147483647 h 21600"/>
              <a:gd name="T14" fmla="*/ 2147483647 w 21580"/>
              <a:gd name="T15" fmla="*/ 2147483647 h 21600"/>
              <a:gd name="T16" fmla="*/ 2147483647 w 21580"/>
              <a:gd name="T17" fmla="*/ 2147483647 h 21600"/>
              <a:gd name="T18" fmla="*/ 2147483647 w 21580"/>
              <a:gd name="T19" fmla="*/ 2147483647 h 21600"/>
              <a:gd name="T20" fmla="*/ 2147483647 w 21580"/>
              <a:gd name="T21" fmla="*/ 2147483647 h 21600"/>
              <a:gd name="T22" fmla="*/ 2147483647 w 21580"/>
              <a:gd name="T23" fmla="*/ 0 h 21600"/>
              <a:gd name="T24" fmla="*/ 2147483647 w 2158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580" h="21600">
                <a:moveTo>
                  <a:pt x="14579" y="0"/>
                </a:moveTo>
                <a:lnTo>
                  <a:pt x="21580" y="19"/>
                </a:lnTo>
                <a:cubicBezTo>
                  <a:pt x="21580" y="19"/>
                  <a:pt x="21560" y="3203"/>
                  <a:pt x="21580" y="8391"/>
                </a:cubicBezTo>
                <a:cubicBezTo>
                  <a:pt x="21600" y="13578"/>
                  <a:pt x="18777" y="17016"/>
                  <a:pt x="12431" y="17016"/>
                </a:cubicBezTo>
                <a:cubicBezTo>
                  <a:pt x="11396" y="17016"/>
                  <a:pt x="9288" y="17016"/>
                  <a:pt x="9288" y="17016"/>
                </a:cubicBezTo>
                <a:lnTo>
                  <a:pt x="9288" y="21600"/>
                </a:lnTo>
                <a:lnTo>
                  <a:pt x="0" y="13597"/>
                </a:lnTo>
                <a:lnTo>
                  <a:pt x="9288" y="5672"/>
                </a:lnTo>
                <a:lnTo>
                  <a:pt x="9288" y="10256"/>
                </a:lnTo>
                <a:lnTo>
                  <a:pt x="12152" y="10256"/>
                </a:lnTo>
                <a:cubicBezTo>
                  <a:pt x="12152" y="10256"/>
                  <a:pt x="14579" y="10412"/>
                  <a:pt x="14579" y="7945"/>
                </a:cubicBezTo>
                <a:cubicBezTo>
                  <a:pt x="14579" y="5302"/>
                  <a:pt x="14579" y="0"/>
                  <a:pt x="14579" y="0"/>
                </a:cubicBezTo>
                <a:close/>
                <a:moveTo>
                  <a:pt x="14579" y="0"/>
                </a:moveTo>
              </a:path>
            </a:pathLst>
          </a:cu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de-DE"/>
          </a:p>
        </p:txBody>
      </p:sp>
      <p:sp>
        <p:nvSpPr>
          <p:cNvPr id="14" name="Oval 13"/>
          <p:cNvSpPr>
            <a:spLocks/>
          </p:cNvSpPr>
          <p:nvPr userDrawn="1"/>
        </p:nvSpPr>
        <p:spPr bwMode="auto">
          <a:xfrm>
            <a:off x="7886700" y="5765800"/>
            <a:ext cx="1778000" cy="1778000"/>
          </a:xfrm>
          <a:prstGeom prst="ellipse">
            <a:avLst/>
          </a:prstGeom>
          <a:solidFill>
            <a:srgbClr val="CCCCC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a:solidFill>
                  <a:schemeClr val="tx1"/>
                </a:solidFill>
                <a:latin typeface="Helvetica" charset="0"/>
                <a:ea typeface="MS PGothic" pitchFamily="34" charset="-128"/>
                <a:sym typeface="M Avenir Medium" charset="0"/>
              </a:rPr>
              <a:t>Text here</a:t>
            </a:r>
          </a:p>
        </p:txBody>
      </p:sp>
    </p:spTree>
    <p:extLst>
      <p:ext uri="{BB962C8B-B14F-4D97-AF65-F5344CB8AC3E}">
        <p14:creationId xmlns:p14="http://schemas.microsoft.com/office/powerpoint/2010/main" val="2747276227"/>
      </p:ext>
    </p:extLst>
  </p:cSld>
  <p:clrMapOvr>
    <a:masterClrMapping/>
  </p:clrMapOvr>
  <p:transition spd="med">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p:cNvSpPr>
            <a:spLocks/>
          </p:cNvSpPr>
          <p:nvPr userDrawn="1"/>
        </p:nvSpPr>
        <p:spPr bwMode="auto">
          <a:xfrm>
            <a:off x="4497388" y="1238250"/>
            <a:ext cx="1422400" cy="14224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de-DE">
              <a:solidFill>
                <a:schemeClr val="tx1"/>
              </a:solidFill>
            </a:endParaRPr>
          </a:p>
        </p:txBody>
      </p:sp>
      <p:sp>
        <p:nvSpPr>
          <p:cNvPr id="3" name="Rectangle 2"/>
          <p:cNvSpPr>
            <a:spLocks/>
          </p:cNvSpPr>
          <p:nvPr userDrawn="1"/>
        </p:nvSpPr>
        <p:spPr bwMode="auto">
          <a:xfrm>
            <a:off x="4497388" y="3917950"/>
            <a:ext cx="1422400" cy="1423988"/>
          </a:xfrm>
          <a:prstGeom prst="rect">
            <a:avLst/>
          </a:prstGeom>
          <a:solidFill>
            <a:srgbClr val="FFFFFF"/>
          </a:solidFill>
          <a:ln w="25400">
            <a:solidFill>
              <a:schemeClr val="tx1"/>
            </a:solidFill>
            <a:miter lim="800000"/>
            <a:headEnd/>
            <a:tailEnd/>
          </a:ln>
        </p:spPr>
        <p:txBody>
          <a:bodyPr lIns="0" tIns="0" rIns="0" bIns="0"/>
          <a:lstStyle/>
          <a:p>
            <a:endParaRPr lang="de-DE">
              <a:latin typeface="Arial" pitchFamily="34" charset="0"/>
            </a:endParaRPr>
          </a:p>
        </p:txBody>
      </p:sp>
      <p:sp>
        <p:nvSpPr>
          <p:cNvPr id="4" name="Rectangle 3"/>
          <p:cNvSpPr>
            <a:spLocks/>
          </p:cNvSpPr>
          <p:nvPr userDrawn="1"/>
        </p:nvSpPr>
        <p:spPr bwMode="auto">
          <a:xfrm>
            <a:off x="7405688" y="1236663"/>
            <a:ext cx="1422400" cy="1423987"/>
          </a:xfrm>
          <a:prstGeom prst="rect">
            <a:avLst/>
          </a:prstGeom>
          <a:solidFill>
            <a:srgbClr val="3B3C3B"/>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5" name="Rectangle 4"/>
          <p:cNvSpPr>
            <a:spLocks/>
          </p:cNvSpPr>
          <p:nvPr userDrawn="1"/>
        </p:nvSpPr>
        <p:spPr bwMode="auto">
          <a:xfrm>
            <a:off x="1581150" y="1238250"/>
            <a:ext cx="1422400" cy="1422400"/>
          </a:xfrm>
          <a:prstGeom prst="rect">
            <a:avLst/>
          </a:prstGeom>
          <a:solidFill>
            <a:srgbClr val="FDB912"/>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6" name="Rectangle 5"/>
          <p:cNvSpPr>
            <a:spLocks/>
          </p:cNvSpPr>
          <p:nvPr userDrawn="1"/>
        </p:nvSpPr>
        <p:spPr bwMode="auto">
          <a:xfrm>
            <a:off x="10313988" y="1238250"/>
            <a:ext cx="1423987" cy="1422400"/>
          </a:xfrm>
          <a:prstGeom prst="rect">
            <a:avLst/>
          </a:prstGeom>
          <a:solidFill>
            <a:srgbClr val="8A171A"/>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7" name="Rectangle 6"/>
          <p:cNvSpPr>
            <a:spLocks/>
          </p:cNvSpPr>
          <p:nvPr userDrawn="1"/>
        </p:nvSpPr>
        <p:spPr bwMode="auto">
          <a:xfrm>
            <a:off x="7392988" y="3854450"/>
            <a:ext cx="1423987" cy="1423988"/>
          </a:xfrm>
          <a:prstGeom prst="rect">
            <a:avLst/>
          </a:prstGeom>
          <a:solidFill>
            <a:srgbClr val="585858"/>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latin typeface="Arial" pitchFamily="34" charset="0"/>
            </a:endParaRPr>
          </a:p>
        </p:txBody>
      </p:sp>
      <p:sp>
        <p:nvSpPr>
          <p:cNvPr id="8" name="Rectangle 7"/>
          <p:cNvSpPr>
            <a:spLocks/>
          </p:cNvSpPr>
          <p:nvPr userDrawn="1"/>
        </p:nvSpPr>
        <p:spPr bwMode="auto">
          <a:xfrm>
            <a:off x="10313988" y="3856038"/>
            <a:ext cx="1423987" cy="1423987"/>
          </a:xfrm>
          <a:prstGeom prst="rect">
            <a:avLst/>
          </a:prstGeom>
          <a:solidFill>
            <a:srgbClr val="C74937"/>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latin typeface="Arial" pitchFamily="34" charset="0"/>
            </a:endParaRPr>
          </a:p>
        </p:txBody>
      </p:sp>
      <p:sp>
        <p:nvSpPr>
          <p:cNvPr id="9" name="Rectangle 8"/>
          <p:cNvSpPr>
            <a:spLocks/>
          </p:cNvSpPr>
          <p:nvPr userDrawn="1"/>
        </p:nvSpPr>
        <p:spPr bwMode="auto">
          <a:xfrm>
            <a:off x="13225463" y="1238250"/>
            <a:ext cx="1423987" cy="1422400"/>
          </a:xfrm>
          <a:prstGeom prst="rect">
            <a:avLst/>
          </a:prstGeom>
          <a:solidFill>
            <a:srgbClr val="0F628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10" name="Rectangle 9"/>
          <p:cNvSpPr>
            <a:spLocks/>
          </p:cNvSpPr>
          <p:nvPr userDrawn="1"/>
        </p:nvSpPr>
        <p:spPr bwMode="auto">
          <a:xfrm>
            <a:off x="1660525" y="2822575"/>
            <a:ext cx="12557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yellow</a:t>
            </a:r>
          </a:p>
        </p:txBody>
      </p:sp>
      <p:sp>
        <p:nvSpPr>
          <p:cNvPr id="11" name="Rectangle 10"/>
          <p:cNvSpPr>
            <a:spLocks/>
          </p:cNvSpPr>
          <p:nvPr userDrawn="1"/>
        </p:nvSpPr>
        <p:spPr bwMode="auto">
          <a:xfrm>
            <a:off x="4672013" y="2822575"/>
            <a:ext cx="10509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black</a:t>
            </a:r>
          </a:p>
        </p:txBody>
      </p:sp>
      <p:sp>
        <p:nvSpPr>
          <p:cNvPr id="12" name="Rectangle 11"/>
          <p:cNvSpPr>
            <a:spLocks/>
          </p:cNvSpPr>
          <p:nvPr userDrawn="1"/>
        </p:nvSpPr>
        <p:spPr bwMode="auto">
          <a:xfrm>
            <a:off x="4665663" y="5514975"/>
            <a:ext cx="106203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white</a:t>
            </a:r>
          </a:p>
        </p:txBody>
      </p:sp>
      <p:sp>
        <p:nvSpPr>
          <p:cNvPr id="13" name="Rectangle 12"/>
          <p:cNvSpPr>
            <a:spLocks/>
          </p:cNvSpPr>
          <p:nvPr userDrawn="1"/>
        </p:nvSpPr>
        <p:spPr bwMode="auto">
          <a:xfrm>
            <a:off x="7170738" y="2822575"/>
            <a:ext cx="187007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dark grey</a:t>
            </a:r>
          </a:p>
        </p:txBody>
      </p:sp>
      <p:sp>
        <p:nvSpPr>
          <p:cNvPr id="14" name="Rectangle 13"/>
          <p:cNvSpPr>
            <a:spLocks/>
          </p:cNvSpPr>
          <p:nvPr userDrawn="1"/>
        </p:nvSpPr>
        <p:spPr bwMode="auto">
          <a:xfrm>
            <a:off x="7667625" y="5514975"/>
            <a:ext cx="8747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grey</a:t>
            </a:r>
          </a:p>
        </p:txBody>
      </p:sp>
      <p:sp>
        <p:nvSpPr>
          <p:cNvPr id="15" name="Rectangle 14"/>
          <p:cNvSpPr>
            <a:spLocks/>
          </p:cNvSpPr>
          <p:nvPr userDrawn="1"/>
        </p:nvSpPr>
        <p:spPr bwMode="auto">
          <a:xfrm>
            <a:off x="10701338" y="2822575"/>
            <a:ext cx="64928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red</a:t>
            </a:r>
          </a:p>
        </p:txBody>
      </p:sp>
      <p:sp>
        <p:nvSpPr>
          <p:cNvPr id="16" name="Rectangle 15"/>
          <p:cNvSpPr>
            <a:spLocks/>
          </p:cNvSpPr>
          <p:nvPr userDrawn="1"/>
        </p:nvSpPr>
        <p:spPr bwMode="auto">
          <a:xfrm>
            <a:off x="10215563" y="5514975"/>
            <a:ext cx="15970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light red</a:t>
            </a:r>
          </a:p>
        </p:txBody>
      </p:sp>
      <p:sp>
        <p:nvSpPr>
          <p:cNvPr id="17" name="Rectangle 16"/>
          <p:cNvSpPr>
            <a:spLocks/>
          </p:cNvSpPr>
          <p:nvPr userDrawn="1"/>
        </p:nvSpPr>
        <p:spPr bwMode="auto">
          <a:xfrm>
            <a:off x="13511213" y="2822575"/>
            <a:ext cx="8477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blue</a:t>
            </a:r>
          </a:p>
        </p:txBody>
      </p:sp>
      <p:sp>
        <p:nvSpPr>
          <p:cNvPr id="18" name="Rectangle 17"/>
          <p:cNvSpPr>
            <a:spLocks/>
          </p:cNvSpPr>
          <p:nvPr userDrawn="1"/>
        </p:nvSpPr>
        <p:spPr bwMode="auto">
          <a:xfrm>
            <a:off x="7392988" y="6546850"/>
            <a:ext cx="1423987" cy="1423988"/>
          </a:xfrm>
          <a:prstGeom prst="rect">
            <a:avLst/>
          </a:prstGeom>
          <a:solidFill>
            <a:srgbClr val="CCCCC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latin typeface="Arial" pitchFamily="34" charset="0"/>
            </a:endParaRPr>
          </a:p>
        </p:txBody>
      </p:sp>
      <p:sp>
        <p:nvSpPr>
          <p:cNvPr id="19" name="Rectangle 18"/>
          <p:cNvSpPr>
            <a:spLocks/>
          </p:cNvSpPr>
          <p:nvPr userDrawn="1"/>
        </p:nvSpPr>
        <p:spPr bwMode="auto">
          <a:xfrm>
            <a:off x="7194550" y="8207375"/>
            <a:ext cx="18224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light grey</a:t>
            </a:r>
          </a:p>
        </p:txBody>
      </p:sp>
    </p:spTree>
    <p:extLst>
      <p:ext uri="{BB962C8B-B14F-4D97-AF65-F5344CB8AC3E}">
        <p14:creationId xmlns:p14="http://schemas.microsoft.com/office/powerpoint/2010/main" val="2905891604"/>
      </p:ext>
    </p:extLst>
  </p:cSld>
  <p:clrMapOvr>
    <a:masterClrMapping/>
  </p:clrMapOvr>
  <p:transition spd="med">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graphicFrame>
        <p:nvGraphicFramePr>
          <p:cNvPr id="2" name="Group 1"/>
          <p:cNvGraphicFramePr>
            <a:graphicFrameLocks noGrp="1"/>
          </p:cNvGraphicFramePr>
          <p:nvPr>
            <p:extLst>
              <p:ext uri="{D42A27DB-BD31-4B8C-83A1-F6EECF244321}">
                <p14:modId xmlns:p14="http://schemas.microsoft.com/office/powerpoint/2010/main" val="2236980512"/>
              </p:ext>
            </p:extLst>
          </p:nvPr>
        </p:nvGraphicFramePr>
        <p:xfrm>
          <a:off x="1778000" y="2082800"/>
          <a:ext cx="12687300" cy="5167315"/>
        </p:xfrm>
        <a:graphic>
          <a:graphicData uri="http://schemas.openxmlformats.org/drawingml/2006/table">
            <a:tbl>
              <a:tblPr/>
              <a:tblGrid>
                <a:gridCol w="3171825">
                  <a:extLst>
                    <a:ext uri="{9D8B030D-6E8A-4147-A177-3AD203B41FA5}">
                      <a16:colId xmlns:a16="http://schemas.microsoft.com/office/drawing/2014/main" val="20000"/>
                    </a:ext>
                  </a:extLst>
                </a:gridCol>
                <a:gridCol w="3171825">
                  <a:extLst>
                    <a:ext uri="{9D8B030D-6E8A-4147-A177-3AD203B41FA5}">
                      <a16:colId xmlns:a16="http://schemas.microsoft.com/office/drawing/2014/main" val="20001"/>
                    </a:ext>
                  </a:extLst>
                </a:gridCol>
                <a:gridCol w="3171825">
                  <a:extLst>
                    <a:ext uri="{9D8B030D-6E8A-4147-A177-3AD203B41FA5}">
                      <a16:colId xmlns:a16="http://schemas.microsoft.com/office/drawing/2014/main" val="20002"/>
                    </a:ext>
                  </a:extLst>
                </a:gridCol>
                <a:gridCol w="3171825">
                  <a:extLst>
                    <a:ext uri="{9D8B030D-6E8A-4147-A177-3AD203B41FA5}">
                      <a16:colId xmlns:a16="http://schemas.microsoft.com/office/drawing/2014/main" val="20003"/>
                    </a:ext>
                  </a:extLst>
                </a:gridCol>
              </a:tblGrid>
              <a:tr h="1033463">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centered</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left aligned</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extLst>
                  <a:ext uri="{0D108BD9-81ED-4DB2-BD59-A6C34878D82A}">
                    <a16:rowId xmlns:a16="http://schemas.microsoft.com/office/drawing/2014/main" val="10000"/>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29451914"/>
      </p:ext>
    </p:extLst>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bg2">
            <a:alpha val="50000"/>
          </a:schemeClr>
        </a:solidFill>
        <a:effectLst/>
      </p:bgPr>
    </p:bg>
    <p:spTree>
      <p:nvGrpSpPr>
        <p:cNvPr id="1" name=""/>
        <p:cNvGrpSpPr/>
        <p:nvPr/>
      </p:nvGrpSpPr>
      <p:grpSpPr>
        <a:xfrm>
          <a:off x="0" y="0"/>
          <a:ext cx="0" cy="0"/>
          <a:chOff x="0" y="0"/>
          <a:chExt cx="0" cy="0"/>
        </a:xfrm>
      </p:grpSpPr>
      <p:sp>
        <p:nvSpPr>
          <p:cNvPr id="4" name="Rectangle 1"/>
          <p:cNvSpPr>
            <a:spLocks noGrp="1" noChangeArrowheads="1"/>
          </p:cNvSpPr>
          <p:nvPr>
            <p:ph type="title"/>
          </p:nvPr>
        </p:nvSpPr>
        <p:spPr bwMode="auto">
          <a:xfrm>
            <a:off x="1155700" y="2438400"/>
            <a:ext cx="13931900" cy="396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lvl1pPr>
              <a:defRPr b="1" i="0">
                <a:solidFill>
                  <a:schemeClr val="accent1">
                    <a:lumMod val="75000"/>
                  </a:schemeClr>
                </a:solidFill>
                <a:latin typeface="+mj-lt"/>
                <a:cs typeface="Helvetica"/>
              </a:defRPr>
            </a:lvl1pPr>
          </a:lstStyle>
          <a:p>
            <a:pPr lvl="0"/>
            <a:r>
              <a:rPr lang="en-US" dirty="0" smtClean="0">
                <a:sym typeface="M Avenir Medium" charset="0"/>
              </a:rPr>
              <a:t>Title Text</a:t>
            </a:r>
            <a:endParaRPr lang="en-US" dirty="0">
              <a:sym typeface="M Avenir Medium" charset="0"/>
            </a:endParaRPr>
          </a:p>
        </p:txBody>
      </p:sp>
    </p:spTree>
    <p:extLst>
      <p:ext uri="{BB962C8B-B14F-4D97-AF65-F5344CB8AC3E}">
        <p14:creationId xmlns:p14="http://schemas.microsoft.com/office/powerpoint/2010/main" val="4283438298"/>
      </p:ext>
    </p:extLst>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 Title Slide">
    <p:bg>
      <p:bgPr>
        <a:solidFill>
          <a:schemeClr val="bg2">
            <a:alpha val="50000"/>
          </a:schemeClr>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413000" y="4470400"/>
            <a:ext cx="11430000" cy="1066800"/>
          </a:xfrm>
          <a:prstGeom prst="rect">
            <a:avLst/>
          </a:prstGeom>
        </p:spPr>
        <p:txBody>
          <a:bodyPr vert="horz"/>
          <a:lstStyle>
            <a:lvl1pPr marL="342900" indent="0" algn="ctr">
              <a:buNone/>
              <a:defRPr sz="3600" b="0" i="0">
                <a:solidFill>
                  <a:schemeClr val="accent1">
                    <a:lumMod val="50000"/>
                  </a:schemeClr>
                </a:solidFill>
                <a:latin typeface="+mn-lt"/>
                <a:cs typeface="Harlow Solid Italic" pitchFamily="82" charset="0"/>
              </a:defRPr>
            </a:lvl1pPr>
          </a:lstStyle>
          <a:p>
            <a:pPr lvl="0"/>
            <a:r>
              <a:rPr lang="en-US" dirty="0" smtClean="0"/>
              <a:t>Click to edit Master text styles</a:t>
            </a:r>
          </a:p>
        </p:txBody>
      </p:sp>
      <p:sp>
        <p:nvSpPr>
          <p:cNvPr id="3" name="Rectangle 1"/>
          <p:cNvSpPr>
            <a:spLocks noGrp="1" noChangeArrowheads="1"/>
          </p:cNvSpPr>
          <p:nvPr>
            <p:ph type="title"/>
          </p:nvPr>
        </p:nvSpPr>
        <p:spPr bwMode="auto">
          <a:xfrm>
            <a:off x="1162050" y="3200400"/>
            <a:ext cx="13931900" cy="1193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lvl1pPr>
              <a:defRPr sz="7200" b="1" i="0">
                <a:solidFill>
                  <a:schemeClr val="accent1">
                    <a:lumMod val="75000"/>
                  </a:schemeClr>
                </a:solidFill>
                <a:latin typeface="+mj-lt"/>
                <a:cs typeface="Helvetica"/>
              </a:defRPr>
            </a:lvl1pPr>
          </a:lstStyle>
          <a:p>
            <a:pPr lvl="0"/>
            <a:r>
              <a:rPr lang="en-US" dirty="0" smtClean="0">
                <a:sym typeface="M Avenir Medium" charset="0"/>
              </a:rPr>
              <a:t>Title Text</a:t>
            </a:r>
            <a:endParaRPr lang="en-US" dirty="0">
              <a:sym typeface="M Avenir Medium" charset="0"/>
            </a:endParaRPr>
          </a:p>
        </p:txBody>
      </p:sp>
    </p:spTree>
    <p:extLst>
      <p:ext uri="{BB962C8B-B14F-4D97-AF65-F5344CB8AC3E}">
        <p14:creationId xmlns:p14="http://schemas.microsoft.com/office/powerpoint/2010/main" val="2363812277"/>
      </p:ext>
    </p:extLst>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ngle Line Slide">
    <p:spTree>
      <p:nvGrpSpPr>
        <p:cNvPr id="1" name=""/>
        <p:cNvGrpSpPr/>
        <p:nvPr/>
      </p:nvGrpSpPr>
      <p:grpSpPr>
        <a:xfrm>
          <a:off x="0" y="0"/>
          <a:ext cx="0" cy="0"/>
          <a:chOff x="0" y="0"/>
          <a:chExt cx="0" cy="0"/>
        </a:xfrm>
      </p:grpSpPr>
      <p:sp>
        <p:nvSpPr>
          <p:cNvPr id="6" name="Rectangle 1"/>
          <p:cNvSpPr>
            <a:spLocks noGrp="1" noChangeArrowheads="1"/>
          </p:cNvSpPr>
          <p:nvPr>
            <p:ph type="title"/>
          </p:nvPr>
        </p:nvSpPr>
        <p:spPr bwMode="auto">
          <a:xfrm>
            <a:off x="1155700" y="3911600"/>
            <a:ext cx="13931900" cy="1320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lvl1pPr>
              <a:defRPr sz="6000" b="0" i="0">
                <a:solidFill>
                  <a:schemeClr val="accent1">
                    <a:lumMod val="50000"/>
                  </a:schemeClr>
                </a:solidFill>
                <a:latin typeface="+mj-lt"/>
                <a:cs typeface="Helvetica"/>
              </a:defRPr>
            </a:lvl1pPr>
          </a:lstStyle>
          <a:p>
            <a:pPr lvl="0"/>
            <a:r>
              <a:rPr lang="en-US" dirty="0" smtClean="0">
                <a:sym typeface="H Avenir Heavy" charset="0"/>
              </a:rPr>
              <a:t>Click to edit Master title style</a:t>
            </a:r>
            <a:endParaRPr lang="en-US" dirty="0">
              <a:sym typeface="H Avenir Heavy" charset="0"/>
            </a:endParaRPr>
          </a:p>
        </p:txBody>
      </p:sp>
    </p:spTree>
    <p:extLst>
      <p:ext uri="{BB962C8B-B14F-4D97-AF65-F5344CB8AC3E}">
        <p14:creationId xmlns:p14="http://schemas.microsoft.com/office/powerpoint/2010/main" val="1726277400"/>
      </p:ext>
    </p:extLst>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Header with Bullets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2400" y="2514600"/>
            <a:ext cx="13563600" cy="5562600"/>
          </a:xfrm>
          <a:prstGeom prst="rect">
            <a:avLst/>
          </a:prstGeom>
        </p:spPr>
        <p:txBody>
          <a:bodyPr vert="horz"/>
          <a:lstStyle>
            <a:lvl1pPr marL="403200" indent="-402336" algn="l">
              <a:spcBef>
                <a:spcPts val="4000"/>
              </a:spcBef>
              <a:buClr>
                <a:schemeClr val="bg1">
                  <a:lumMod val="65000"/>
                </a:schemeClr>
              </a:buClr>
              <a:buSzPct val="100000"/>
              <a:buFont typeface="Arial"/>
              <a:buChar char="•"/>
              <a:defRPr sz="4000" b="0" i="0">
                <a:latin typeface="+mn-lt"/>
                <a:cs typeface="Helvetica Light"/>
              </a:defRPr>
            </a:lvl1pPr>
            <a:lvl2pPr marL="0" indent="-402336" algn="l">
              <a:spcBef>
                <a:spcPts val="4000"/>
              </a:spcBef>
              <a:buClr>
                <a:schemeClr val="bg1">
                  <a:lumMod val="65000"/>
                </a:schemeClr>
              </a:buClr>
              <a:buSzPct val="100000"/>
              <a:buFont typeface="Arial"/>
              <a:buChar char="•"/>
              <a:defRPr sz="40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14341065"/>
      </p:ext>
    </p:extLst>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er with Bullets and Sub-Bulle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2400" y="2514600"/>
            <a:ext cx="13563600" cy="5562600"/>
          </a:xfrm>
          <a:prstGeom prst="rect">
            <a:avLst/>
          </a:prstGeom>
        </p:spPr>
        <p:txBody>
          <a:bodyPr vert="horz"/>
          <a:lstStyle>
            <a:lvl1pPr marL="0" indent="-402336" algn="l">
              <a:spcBef>
                <a:spcPts val="4000"/>
              </a:spcBef>
              <a:buClr>
                <a:schemeClr val="bg1">
                  <a:lumMod val="65000"/>
                </a:schemeClr>
              </a:buClr>
              <a:buSzPct val="100000"/>
              <a:buFont typeface="Arial"/>
              <a:buChar char="•"/>
              <a:defRPr sz="4000" b="1" i="0">
                <a:latin typeface="+mn-lt"/>
                <a:cs typeface="Helvetica"/>
              </a:defRPr>
            </a:lvl1pPr>
            <a:lvl2pPr marL="731520" indent="0" algn="l">
              <a:spcBef>
                <a:spcPts val="1500"/>
              </a:spcBef>
              <a:buClr>
                <a:schemeClr val="bg1">
                  <a:lumMod val="65000"/>
                </a:schemeClr>
              </a:buClr>
              <a:buSzPct val="100000"/>
              <a:buFont typeface="Arial"/>
              <a:buNone/>
              <a:defRPr sz="40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2840725978"/>
      </p:ext>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eader with Subtitle, Bullets, and Sub-Bulle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2400" y="2514600"/>
            <a:ext cx="135636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sz="4500" b="1" i="0">
                <a:latin typeface="+mn-lt"/>
                <a:cs typeface="Helvetica"/>
              </a:defRPr>
            </a:lvl1pPr>
            <a:lvl2pPr marL="0" indent="-384048" algn="l">
              <a:spcBef>
                <a:spcPts val="0"/>
              </a:spcBef>
              <a:spcAft>
                <a:spcPts val="3000"/>
              </a:spcAft>
              <a:buClr>
                <a:schemeClr val="bg1">
                  <a:lumMod val="65000"/>
                </a:schemeClr>
              </a:buClr>
              <a:buSzPct val="125000"/>
              <a:buFont typeface="Arial"/>
              <a:buChar char="•"/>
              <a:defRPr sz="35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2094563393"/>
      </p:ext>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mparison Slide">
    <p:spTree>
      <p:nvGrpSpPr>
        <p:cNvPr id="1" name=""/>
        <p:cNvGrpSpPr/>
        <p:nvPr/>
      </p:nvGrpSpPr>
      <p:grpSpPr>
        <a:xfrm>
          <a:off x="0" y="0"/>
          <a:ext cx="0" cy="0"/>
          <a:chOff x="0" y="0"/>
          <a:chExt cx="0" cy="0"/>
        </a:xfrm>
      </p:grpSpPr>
      <p:sp>
        <p:nvSpPr>
          <p:cNvPr id="4" name="Content Placeholder 2"/>
          <p:cNvSpPr>
            <a:spLocks noGrp="1"/>
          </p:cNvSpPr>
          <p:nvPr>
            <p:ph idx="1"/>
          </p:nvPr>
        </p:nvSpPr>
        <p:spPr>
          <a:xfrm>
            <a:off x="1422400" y="2514600"/>
            <a:ext cx="61722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sz="4500" b="1" i="0">
                <a:latin typeface="+mn-lt"/>
                <a:cs typeface="Helvetica"/>
              </a:defRPr>
            </a:lvl1pPr>
            <a:lvl2pPr marL="0" indent="-384048" algn="l">
              <a:spcBef>
                <a:spcPts val="0"/>
              </a:spcBef>
              <a:spcAft>
                <a:spcPts val="3000"/>
              </a:spcAft>
              <a:buClr>
                <a:schemeClr val="bg1">
                  <a:lumMod val="65000"/>
                </a:schemeClr>
              </a:buClr>
              <a:buSzPct val="125000"/>
              <a:buFont typeface="Arial"/>
              <a:buChar char="•"/>
              <a:defRPr sz="35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
        <p:nvSpPr>
          <p:cNvPr id="6" name="Content Placeholder 2"/>
          <p:cNvSpPr>
            <a:spLocks noGrp="1"/>
          </p:cNvSpPr>
          <p:nvPr>
            <p:ph idx="10"/>
          </p:nvPr>
        </p:nvSpPr>
        <p:spPr>
          <a:xfrm>
            <a:off x="8356600" y="2514600"/>
            <a:ext cx="66294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sz="4500" b="1" i="0">
                <a:latin typeface="+mn-lt"/>
                <a:cs typeface="Helvetica"/>
              </a:defRPr>
            </a:lvl1pPr>
            <a:lvl2pPr marL="0" indent="-384048" algn="l">
              <a:spcBef>
                <a:spcPts val="0"/>
              </a:spcBef>
              <a:spcAft>
                <a:spcPts val="3000"/>
              </a:spcAft>
              <a:buClr>
                <a:schemeClr val="bg1">
                  <a:lumMod val="65000"/>
                </a:schemeClr>
              </a:buClr>
              <a:buSzPct val="125000"/>
              <a:buFont typeface="Arial"/>
              <a:buChar char="•"/>
              <a:defRPr sz="35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2480137391"/>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Slide with Header">
    <p:spTree>
      <p:nvGrpSpPr>
        <p:cNvPr id="1" name=""/>
        <p:cNvGrpSpPr/>
        <p:nvPr/>
      </p:nvGrpSpPr>
      <p:grpSpPr>
        <a:xfrm>
          <a:off x="0" y="0"/>
          <a:ext cx="0" cy="0"/>
          <a:chOff x="0" y="0"/>
          <a:chExt cx="0" cy="0"/>
        </a:xfrm>
      </p:grpSpPr>
      <p:sp>
        <p:nvSpPr>
          <p:cNvPr id="5"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
        <p:nvSpPr>
          <p:cNvPr id="7" name="Picture Placeholder 4"/>
          <p:cNvSpPr>
            <a:spLocks noGrp="1"/>
          </p:cNvSpPr>
          <p:nvPr>
            <p:ph type="pic" sz="quarter" idx="10"/>
          </p:nvPr>
        </p:nvSpPr>
        <p:spPr>
          <a:xfrm>
            <a:off x="1270000" y="2133600"/>
            <a:ext cx="13716000" cy="6096000"/>
          </a:xfrm>
          <a:prstGeom prst="rect">
            <a:avLst/>
          </a:prstGeom>
        </p:spPr>
        <p:txBody>
          <a:bodyPr vert="horz" lIns="0" tIns="0" rIns="0" bIns="0" anchor="ctr" anchorCtr="1"/>
          <a:lstStyle>
            <a:lvl1pPr marL="342900" indent="0" algn="ctr">
              <a:buNone/>
              <a:defRPr b="0" i="0">
                <a:latin typeface="+mn-lt"/>
                <a:cs typeface="M Avenir Medium"/>
              </a:defRPr>
            </a:lvl1pPr>
          </a:lstStyle>
          <a:p>
            <a:pPr lvl="0"/>
            <a:r>
              <a:rPr lang="en-US" noProof="0" smtClean="0">
                <a:sym typeface="Gill Sans" charset="0"/>
              </a:rPr>
              <a:t>Drag picture to placeholder or click icon to add</a:t>
            </a:r>
            <a:endParaRPr lang="en-US" noProof="0" dirty="0" smtClean="0">
              <a:sym typeface="Gill Sans" charset="0"/>
            </a:endParaRPr>
          </a:p>
        </p:txBody>
      </p:sp>
    </p:spTree>
    <p:extLst>
      <p:ext uri="{BB962C8B-B14F-4D97-AF65-F5344CB8AC3E}">
        <p14:creationId xmlns:p14="http://schemas.microsoft.com/office/powerpoint/2010/main" val="143574404"/>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alpha val="25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93" r:id="rId1"/>
    <p:sldLayoutId id="2147483994" r:id="rId2"/>
    <p:sldLayoutId id="2147483995" r:id="rId3"/>
    <p:sldLayoutId id="2147483996" r:id="rId4"/>
    <p:sldLayoutId id="2147483997" r:id="rId5"/>
    <p:sldLayoutId id="2147483998" r:id="rId6"/>
    <p:sldLayoutId id="2147483999" r:id="rId7"/>
    <p:sldLayoutId id="2147484000" r:id="rId8"/>
    <p:sldLayoutId id="2147484002" r:id="rId9"/>
    <p:sldLayoutId id="2147484003" r:id="rId10"/>
    <p:sldLayoutId id="2147484007" r:id="rId11"/>
    <p:sldLayoutId id="2147484004" r:id="rId12"/>
    <p:sldLayoutId id="2147484006" r:id="rId13"/>
    <p:sldLayoutId id="2147484008" r:id="rId14"/>
    <p:sldLayoutId id="2147484009" r:id="rId15"/>
    <p:sldLayoutId id="2147484010" r:id="rId16"/>
  </p:sldLayoutIdLst>
  <p:transition spd="med">
    <p:fade/>
  </p:transition>
  <p:timing>
    <p:tnLst>
      <p:par>
        <p:cTn id="1" dur="indefinite" restart="never" nodeType="tmRoot"/>
      </p:par>
    </p:tnLst>
  </p:timing>
  <p:hf hdr="0"/>
  <p:txStyles>
    <p:titleStyle>
      <a:lvl1pPr algn="ctr" rtl="0" eaLnBrk="0" fontAlgn="base" hangingPunct="0">
        <a:spcBef>
          <a:spcPct val="0"/>
        </a:spcBef>
        <a:spcAft>
          <a:spcPct val="0"/>
        </a:spcAft>
        <a:defRPr sz="9600">
          <a:solidFill>
            <a:schemeClr val="tx1"/>
          </a:solidFill>
          <a:latin typeface="Bl Avenir Black"/>
          <a:ea typeface="MS PGothic" pitchFamily="34" charset="-128"/>
          <a:cs typeface="Bl Avenir Black"/>
          <a:sym typeface="M Avenir Medium" charset="0"/>
        </a:defRPr>
      </a:lvl1pPr>
      <a:lvl2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2pPr>
      <a:lvl3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3pPr>
      <a:lvl4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4pPr>
      <a:lvl5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5pPr>
      <a:lvl6pPr marL="4572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6pPr>
      <a:lvl7pPr marL="9144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7pPr>
      <a:lvl8pPr marL="13716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8pPr>
      <a:lvl9pPr marL="18288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9pPr>
    </p:titleStyle>
    <p:bodyStyle>
      <a:lvl1pPr marL="8763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ＭＳ Ｐゴシック" charset="0"/>
          <a:sym typeface="Gill Sans" charset="0"/>
        </a:defRPr>
      </a:lvl1pPr>
      <a:lvl2pPr marL="12192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2pPr>
      <a:lvl3pPr marL="15621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3pPr>
      <a:lvl4pPr marL="19050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4pPr>
      <a:lvl5pPr marL="22479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5pPr>
      <a:lvl6pPr marL="27051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6pPr>
      <a:lvl7pPr marL="31623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7pPr>
      <a:lvl8pPr marL="36195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8pPr>
      <a:lvl9pPr marL="40767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chart" Target="../charts/char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chemeClr val="accent1">
                    <a:lumMod val="75000"/>
                  </a:schemeClr>
                </a:solidFill>
              </a:rPr>
              <a:t>Wissenschaftliche Arbeiten schreiben</a:t>
            </a:r>
            <a:endParaRPr lang="de-DE" dirty="0">
              <a:solidFill>
                <a:schemeClr val="accent1">
                  <a:lumMod val="75000"/>
                </a:schemeClr>
              </a:solidFill>
            </a:endParaRP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5494000" y="8382000"/>
            <a:ext cx="609600" cy="609600"/>
          </a:xfrm>
          <a:prstGeom prst="rect">
            <a:avLst/>
          </a:prstGeom>
        </p:spPr>
      </p:pic>
    </p:spTree>
    <p:extLst>
      <p:ext uri="{BB962C8B-B14F-4D97-AF65-F5344CB8AC3E}">
        <p14:creationId xmlns:p14="http://schemas.microsoft.com/office/powerpoint/2010/main" val="1985466088"/>
      </p:ext>
    </p:extLst>
  </p:cSld>
  <p:clrMapOvr>
    <a:masterClrMapping/>
  </p:clrMapOvr>
  <p:transition spd="med" advTm="102264">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Inhaltsplatzhalter 6"/>
          <p:cNvGraphicFramePr>
            <a:graphicFrameLocks noGrp="1"/>
          </p:cNvGraphicFramePr>
          <p:nvPr>
            <p:ph idx="1"/>
            <p:extLst>
              <p:ext uri="{D42A27DB-BD31-4B8C-83A1-F6EECF244321}">
                <p14:modId xmlns:p14="http://schemas.microsoft.com/office/powerpoint/2010/main" val="1885852631"/>
              </p:ext>
            </p:extLst>
          </p:nvPr>
        </p:nvGraphicFramePr>
        <p:xfrm>
          <a:off x="1422400" y="2451078"/>
          <a:ext cx="13563600" cy="5778522"/>
        </p:xfrm>
        <a:graphic>
          <a:graphicData uri="http://schemas.openxmlformats.org/drawingml/2006/table">
            <a:tbl>
              <a:tblPr firstRow="1" bandRow="1">
                <a:tableStyleId>{5C22544A-7EE6-4342-B048-85BDC9FD1C3A}</a:tableStyleId>
              </a:tblPr>
              <a:tblGrid>
                <a:gridCol w="1066800">
                  <a:extLst>
                    <a:ext uri="{9D8B030D-6E8A-4147-A177-3AD203B41FA5}">
                      <a16:colId xmlns:a16="http://schemas.microsoft.com/office/drawing/2014/main" val="647934624"/>
                    </a:ext>
                  </a:extLst>
                </a:gridCol>
                <a:gridCol w="2499360">
                  <a:extLst>
                    <a:ext uri="{9D8B030D-6E8A-4147-A177-3AD203B41FA5}">
                      <a16:colId xmlns:a16="http://schemas.microsoft.com/office/drawing/2014/main" val="326284562"/>
                    </a:ext>
                  </a:extLst>
                </a:gridCol>
                <a:gridCol w="2499360">
                  <a:extLst>
                    <a:ext uri="{9D8B030D-6E8A-4147-A177-3AD203B41FA5}">
                      <a16:colId xmlns:a16="http://schemas.microsoft.com/office/drawing/2014/main" val="698173803"/>
                    </a:ext>
                  </a:extLst>
                </a:gridCol>
                <a:gridCol w="2499360">
                  <a:extLst>
                    <a:ext uri="{9D8B030D-6E8A-4147-A177-3AD203B41FA5}">
                      <a16:colId xmlns:a16="http://schemas.microsoft.com/office/drawing/2014/main" val="3897569405"/>
                    </a:ext>
                  </a:extLst>
                </a:gridCol>
                <a:gridCol w="2499360">
                  <a:extLst>
                    <a:ext uri="{9D8B030D-6E8A-4147-A177-3AD203B41FA5}">
                      <a16:colId xmlns:a16="http://schemas.microsoft.com/office/drawing/2014/main" val="1285461483"/>
                    </a:ext>
                  </a:extLst>
                </a:gridCol>
                <a:gridCol w="2499360">
                  <a:extLst>
                    <a:ext uri="{9D8B030D-6E8A-4147-A177-3AD203B41FA5}">
                      <a16:colId xmlns:a16="http://schemas.microsoft.com/office/drawing/2014/main" val="2960127406"/>
                    </a:ext>
                  </a:extLst>
                </a:gridCol>
              </a:tblGrid>
              <a:tr h="1355831">
                <a:tc rowSpan="2">
                  <a:txBody>
                    <a:bodyPr/>
                    <a:lstStyle/>
                    <a:p>
                      <a:pPr algn="ctr"/>
                      <a:r>
                        <a:rPr lang="de-DE" sz="2400" dirty="0" smtClean="0"/>
                        <a:t>Jahr</a:t>
                      </a:r>
                      <a:endParaRPr lang="de-DE" sz="2400" dirty="0"/>
                    </a:p>
                  </a:txBody>
                  <a:tcPr anchor="ctr"/>
                </a:tc>
                <a:tc>
                  <a:txBody>
                    <a:bodyPr/>
                    <a:lstStyle/>
                    <a:p>
                      <a:pPr algn="ctr"/>
                      <a:r>
                        <a:rPr lang="de-DE" sz="2400" dirty="0" smtClean="0"/>
                        <a:t>Wein und Most</a:t>
                      </a:r>
                      <a:endParaRPr lang="de-DE" sz="2400" dirty="0"/>
                    </a:p>
                  </a:txBody>
                  <a:tcPr anchor="ctr"/>
                </a:tc>
                <a:tc gridSpan="2">
                  <a:txBody>
                    <a:bodyPr/>
                    <a:lstStyle/>
                    <a:p>
                      <a:pPr algn="ctr"/>
                      <a:r>
                        <a:rPr lang="de-DE" sz="2400" dirty="0" smtClean="0"/>
                        <a:t>Weißwein und -most</a:t>
                      </a:r>
                      <a:endParaRPr lang="de-DE" sz="2400" dirty="0"/>
                    </a:p>
                  </a:txBody>
                  <a:tcPr anchor="ctr"/>
                </a:tc>
                <a:tc hMerge="1">
                  <a:txBody>
                    <a:bodyPr/>
                    <a:lstStyle/>
                    <a:p>
                      <a:pPr algn="ctr"/>
                      <a:endParaRPr lang="de-DE" dirty="0"/>
                    </a:p>
                  </a:txBody>
                  <a:tcPr anchor="ctr"/>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2400" dirty="0" smtClean="0"/>
                        <a:t>Rotwein und -most</a:t>
                      </a:r>
                    </a:p>
                    <a:p>
                      <a:pPr algn="ctr"/>
                      <a:endParaRPr lang="de-DE" sz="2400" dirty="0"/>
                    </a:p>
                  </a:txBody>
                  <a:tcPr anchor="ctr"/>
                </a:tc>
                <a:tc hMerge="1">
                  <a:txBody>
                    <a:bodyPr/>
                    <a:lstStyle/>
                    <a:p>
                      <a:pPr algn="ctr"/>
                      <a:endParaRPr lang="de-DE" dirty="0"/>
                    </a:p>
                  </a:txBody>
                  <a:tcPr anchor="ctr"/>
                </a:tc>
                <a:extLst>
                  <a:ext uri="{0D108BD9-81ED-4DB2-BD59-A6C34878D82A}">
                    <a16:rowId xmlns:a16="http://schemas.microsoft.com/office/drawing/2014/main" val="1225275560"/>
                  </a:ext>
                </a:extLst>
              </a:tr>
              <a:tr h="1355831">
                <a:tc vMerge="1">
                  <a:txBody>
                    <a:bodyPr/>
                    <a:lstStyle/>
                    <a:p>
                      <a:endParaRPr lang="de-DE" dirty="0"/>
                    </a:p>
                  </a:txBody>
                  <a:tcPr/>
                </a:tc>
                <a:tc>
                  <a:txBody>
                    <a:bodyPr/>
                    <a:lstStyle/>
                    <a:p>
                      <a:pPr algn="ctr"/>
                      <a:r>
                        <a:rPr lang="de-DE" sz="2400" dirty="0" smtClean="0"/>
                        <a:t>insgesamt</a:t>
                      </a:r>
                      <a:endParaRPr lang="de-DE" sz="2400" dirty="0"/>
                    </a:p>
                  </a:txBody>
                  <a:tcPr anchor="ctr"/>
                </a:tc>
                <a:tc>
                  <a:txBody>
                    <a:bodyPr/>
                    <a:lstStyle/>
                    <a:p>
                      <a:pPr algn="ctr"/>
                      <a:r>
                        <a:rPr lang="de-DE" sz="2400" dirty="0" smtClean="0"/>
                        <a:t>Wein/Landwein</a:t>
                      </a:r>
                      <a:endParaRPr lang="de-DE" sz="2400" dirty="0"/>
                    </a:p>
                  </a:txBody>
                  <a:tcPr anchor="ctr"/>
                </a:tc>
                <a:tc>
                  <a:txBody>
                    <a:bodyPr/>
                    <a:lstStyle/>
                    <a:p>
                      <a:pPr algn="ctr"/>
                      <a:r>
                        <a:rPr lang="de-DE" sz="2400" dirty="0" smtClean="0"/>
                        <a:t>Qualitätswein/</a:t>
                      </a:r>
                    </a:p>
                    <a:p>
                      <a:pPr algn="ctr"/>
                      <a:r>
                        <a:rPr lang="de-DE" sz="2400" dirty="0" smtClean="0"/>
                        <a:t>Prädikatswein</a:t>
                      </a:r>
                      <a:endParaRPr lang="de-DE" sz="2400" dirty="0"/>
                    </a:p>
                  </a:txBody>
                  <a:tcPr anchor="ctr"/>
                </a:tc>
                <a:tc>
                  <a:txBody>
                    <a:bodyPr/>
                    <a:lstStyle/>
                    <a:p>
                      <a:pPr algn="ctr"/>
                      <a:r>
                        <a:rPr lang="de-DE" sz="2400" dirty="0" smtClean="0"/>
                        <a:t>Wein/Landwein</a:t>
                      </a:r>
                      <a:endParaRPr lang="de-DE" sz="24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2400" dirty="0" smtClean="0"/>
                        <a:t>Qualitätswein/</a:t>
                      </a:r>
                    </a:p>
                    <a:p>
                      <a:pPr marL="0" marR="0" indent="0" algn="ctr" defTabSz="457200" rtl="0" eaLnBrk="1" fontAlgn="auto" latinLnBrk="0" hangingPunct="1">
                        <a:lnSpc>
                          <a:spcPct val="100000"/>
                        </a:lnSpc>
                        <a:spcBef>
                          <a:spcPts val="0"/>
                        </a:spcBef>
                        <a:spcAft>
                          <a:spcPts val="0"/>
                        </a:spcAft>
                        <a:buClrTx/>
                        <a:buSzTx/>
                        <a:buFontTx/>
                        <a:buNone/>
                        <a:tabLst/>
                        <a:defRPr/>
                      </a:pPr>
                      <a:r>
                        <a:rPr lang="de-DE" sz="2400" dirty="0" smtClean="0"/>
                        <a:t>Prädikatswein</a:t>
                      </a:r>
                    </a:p>
                    <a:p>
                      <a:pPr algn="ctr"/>
                      <a:endParaRPr lang="de-DE" sz="2400" dirty="0"/>
                    </a:p>
                  </a:txBody>
                  <a:tcPr anchor="ctr"/>
                </a:tc>
                <a:extLst>
                  <a:ext uri="{0D108BD9-81ED-4DB2-BD59-A6C34878D82A}">
                    <a16:rowId xmlns:a16="http://schemas.microsoft.com/office/drawing/2014/main" val="147599057"/>
                  </a:ext>
                </a:extLst>
              </a:tr>
              <a:tr h="613372">
                <a:tc>
                  <a:txBody>
                    <a:bodyPr/>
                    <a:lstStyle/>
                    <a:p>
                      <a:r>
                        <a:rPr lang="de-DE" sz="2400" dirty="0" smtClean="0"/>
                        <a:t>2010</a:t>
                      </a:r>
                    </a:p>
                  </a:txBody>
                  <a:tcPr/>
                </a:tc>
                <a:tc>
                  <a:txBody>
                    <a:bodyPr/>
                    <a:lstStyle/>
                    <a:p>
                      <a:pPr algn="r"/>
                      <a:r>
                        <a:rPr lang="de-DE" sz="2400" dirty="0" smtClean="0"/>
                        <a:t>6.906</a:t>
                      </a:r>
                      <a:endParaRPr lang="de-DE" sz="2400" dirty="0"/>
                    </a:p>
                  </a:txBody>
                  <a:tcPr anchor="ctr"/>
                </a:tc>
                <a:tc>
                  <a:txBody>
                    <a:bodyPr/>
                    <a:lstStyle/>
                    <a:p>
                      <a:pPr algn="r"/>
                      <a:r>
                        <a:rPr lang="de-DE" sz="2400" dirty="0" smtClean="0"/>
                        <a:t>105</a:t>
                      </a:r>
                      <a:endParaRPr lang="de-DE" sz="2400" dirty="0"/>
                    </a:p>
                  </a:txBody>
                  <a:tcPr anchor="ctr"/>
                </a:tc>
                <a:tc>
                  <a:txBody>
                    <a:bodyPr/>
                    <a:lstStyle/>
                    <a:p>
                      <a:pPr algn="r"/>
                      <a:r>
                        <a:rPr lang="de-DE" sz="2400" dirty="0" smtClean="0"/>
                        <a:t>3.988</a:t>
                      </a:r>
                      <a:endParaRPr lang="de-DE" sz="2400" dirty="0"/>
                    </a:p>
                  </a:txBody>
                  <a:tcPr anchor="ctr"/>
                </a:tc>
                <a:tc>
                  <a:txBody>
                    <a:bodyPr/>
                    <a:lstStyle/>
                    <a:p>
                      <a:pPr algn="r"/>
                      <a:r>
                        <a:rPr lang="de-DE" sz="2400" dirty="0" smtClean="0"/>
                        <a:t>23</a:t>
                      </a:r>
                      <a:endParaRPr lang="de-DE" sz="2400" dirty="0"/>
                    </a:p>
                  </a:txBody>
                  <a:tcPr anchor="ctr"/>
                </a:tc>
                <a:tc>
                  <a:txBody>
                    <a:bodyPr/>
                    <a:lstStyle/>
                    <a:p>
                      <a:pPr algn="r"/>
                      <a:r>
                        <a:rPr lang="de-DE" sz="2400" dirty="0" smtClean="0"/>
                        <a:t>2.791</a:t>
                      </a:r>
                    </a:p>
                  </a:txBody>
                  <a:tcPr anchor="ctr"/>
                </a:tc>
                <a:extLst>
                  <a:ext uri="{0D108BD9-81ED-4DB2-BD59-A6C34878D82A}">
                    <a16:rowId xmlns:a16="http://schemas.microsoft.com/office/drawing/2014/main" val="2568683942"/>
                  </a:ext>
                </a:extLst>
              </a:tr>
              <a:tr h="613372">
                <a:tc>
                  <a:txBody>
                    <a:bodyPr/>
                    <a:lstStyle/>
                    <a:p>
                      <a:r>
                        <a:rPr lang="de-DE" sz="2400" dirty="0" smtClean="0"/>
                        <a:t>2011</a:t>
                      </a:r>
                      <a:endParaRPr lang="de-DE" sz="2400" dirty="0"/>
                    </a:p>
                  </a:txBody>
                  <a:tcPr/>
                </a:tc>
                <a:tc>
                  <a:txBody>
                    <a:bodyPr/>
                    <a:lstStyle/>
                    <a:p>
                      <a:pPr algn="r"/>
                      <a:r>
                        <a:rPr lang="de-DE" sz="2400" dirty="0" smtClean="0"/>
                        <a:t>9.132</a:t>
                      </a:r>
                      <a:endParaRPr lang="de-DE" sz="2400" dirty="0"/>
                    </a:p>
                  </a:txBody>
                  <a:tcPr anchor="ctr"/>
                </a:tc>
                <a:tc>
                  <a:txBody>
                    <a:bodyPr/>
                    <a:lstStyle/>
                    <a:p>
                      <a:pPr algn="r"/>
                      <a:r>
                        <a:rPr lang="de-DE" sz="2400" dirty="0" smtClean="0"/>
                        <a:t>234</a:t>
                      </a:r>
                      <a:endParaRPr lang="de-DE" sz="2400" dirty="0"/>
                    </a:p>
                  </a:txBody>
                  <a:tcPr anchor="ctr"/>
                </a:tc>
                <a:tc>
                  <a:txBody>
                    <a:bodyPr/>
                    <a:lstStyle/>
                    <a:p>
                      <a:pPr algn="r"/>
                      <a:r>
                        <a:rPr lang="de-DE" sz="2400" dirty="0" smtClean="0"/>
                        <a:t>5.148</a:t>
                      </a:r>
                      <a:endParaRPr lang="de-DE" sz="2400" dirty="0"/>
                    </a:p>
                  </a:txBody>
                  <a:tcPr anchor="ctr"/>
                </a:tc>
                <a:tc>
                  <a:txBody>
                    <a:bodyPr/>
                    <a:lstStyle/>
                    <a:p>
                      <a:pPr algn="r"/>
                      <a:r>
                        <a:rPr lang="de-DE" sz="2400" dirty="0" smtClean="0"/>
                        <a:t>45</a:t>
                      </a:r>
                      <a:endParaRPr lang="de-DE" sz="2400" dirty="0"/>
                    </a:p>
                  </a:txBody>
                  <a:tcPr anchor="ctr"/>
                </a:tc>
                <a:tc>
                  <a:txBody>
                    <a:bodyPr/>
                    <a:lstStyle/>
                    <a:p>
                      <a:pPr algn="r"/>
                      <a:r>
                        <a:rPr lang="de-DE" sz="2400" dirty="0" smtClean="0"/>
                        <a:t>3.675</a:t>
                      </a:r>
                      <a:endParaRPr lang="de-DE" sz="2400" dirty="0"/>
                    </a:p>
                  </a:txBody>
                  <a:tcPr anchor="ctr"/>
                </a:tc>
                <a:extLst>
                  <a:ext uri="{0D108BD9-81ED-4DB2-BD59-A6C34878D82A}">
                    <a16:rowId xmlns:a16="http://schemas.microsoft.com/office/drawing/2014/main" val="692464756"/>
                  </a:ext>
                </a:extLst>
              </a:tr>
              <a:tr h="613372">
                <a:tc>
                  <a:txBody>
                    <a:bodyPr/>
                    <a:lstStyle/>
                    <a:p>
                      <a:r>
                        <a:rPr lang="de-DE" sz="2400" dirty="0" smtClean="0"/>
                        <a:t>2012</a:t>
                      </a:r>
                      <a:endParaRPr lang="de-DE" sz="2400" dirty="0"/>
                    </a:p>
                  </a:txBody>
                  <a:tcPr/>
                </a:tc>
                <a:tc>
                  <a:txBody>
                    <a:bodyPr/>
                    <a:lstStyle/>
                    <a:p>
                      <a:pPr algn="r"/>
                      <a:r>
                        <a:rPr lang="de-DE" sz="2400" dirty="0" smtClean="0"/>
                        <a:t>9.012</a:t>
                      </a:r>
                      <a:endParaRPr lang="de-DE" sz="2400" dirty="0"/>
                    </a:p>
                  </a:txBody>
                  <a:tcPr anchor="ctr"/>
                </a:tc>
                <a:tc>
                  <a:txBody>
                    <a:bodyPr/>
                    <a:lstStyle/>
                    <a:p>
                      <a:pPr algn="r"/>
                      <a:r>
                        <a:rPr lang="de-DE" sz="2400" dirty="0" smtClean="0"/>
                        <a:t>306</a:t>
                      </a:r>
                      <a:endParaRPr lang="de-DE" sz="2400" dirty="0"/>
                    </a:p>
                  </a:txBody>
                  <a:tcPr anchor="ctr"/>
                </a:tc>
                <a:tc>
                  <a:txBody>
                    <a:bodyPr/>
                    <a:lstStyle/>
                    <a:p>
                      <a:pPr algn="r"/>
                      <a:r>
                        <a:rPr lang="de-DE" sz="2400" dirty="0" smtClean="0"/>
                        <a:t>5.176</a:t>
                      </a:r>
                      <a:endParaRPr lang="de-DE" sz="2400" dirty="0"/>
                    </a:p>
                  </a:txBody>
                  <a:tcPr anchor="ctr"/>
                </a:tc>
                <a:tc>
                  <a:txBody>
                    <a:bodyPr/>
                    <a:lstStyle/>
                    <a:p>
                      <a:pPr algn="r"/>
                      <a:r>
                        <a:rPr lang="de-DE" sz="2400" dirty="0" smtClean="0"/>
                        <a:t>212</a:t>
                      </a:r>
                      <a:endParaRPr lang="de-DE" sz="2400" dirty="0"/>
                    </a:p>
                  </a:txBody>
                  <a:tcPr anchor="ctr"/>
                </a:tc>
                <a:tc>
                  <a:txBody>
                    <a:bodyPr/>
                    <a:lstStyle/>
                    <a:p>
                      <a:pPr algn="r"/>
                      <a:r>
                        <a:rPr lang="de-DE" sz="2400" dirty="0" smtClean="0"/>
                        <a:t>3.317</a:t>
                      </a:r>
                      <a:endParaRPr lang="de-DE" sz="2400" dirty="0"/>
                    </a:p>
                  </a:txBody>
                  <a:tcPr anchor="ctr"/>
                </a:tc>
                <a:extLst>
                  <a:ext uri="{0D108BD9-81ED-4DB2-BD59-A6C34878D82A}">
                    <a16:rowId xmlns:a16="http://schemas.microsoft.com/office/drawing/2014/main" val="4274284121"/>
                  </a:ext>
                </a:extLst>
              </a:tr>
              <a:tr h="613372">
                <a:tc>
                  <a:txBody>
                    <a:bodyPr/>
                    <a:lstStyle/>
                    <a:p>
                      <a:r>
                        <a:rPr lang="de-DE" sz="2400" dirty="0" smtClean="0"/>
                        <a:t>2013</a:t>
                      </a:r>
                      <a:endParaRPr lang="de-DE" sz="2400" dirty="0"/>
                    </a:p>
                  </a:txBody>
                  <a:tcPr/>
                </a:tc>
                <a:tc>
                  <a:txBody>
                    <a:bodyPr/>
                    <a:lstStyle/>
                    <a:p>
                      <a:pPr algn="r"/>
                      <a:r>
                        <a:rPr lang="de-DE" sz="2400" dirty="0" smtClean="0"/>
                        <a:t>8.409</a:t>
                      </a:r>
                      <a:endParaRPr lang="de-DE" sz="2400" dirty="0"/>
                    </a:p>
                  </a:txBody>
                  <a:tcPr anchor="ctr"/>
                </a:tc>
                <a:tc>
                  <a:txBody>
                    <a:bodyPr/>
                    <a:lstStyle/>
                    <a:p>
                      <a:pPr algn="r"/>
                      <a:r>
                        <a:rPr lang="de-DE" sz="2400" dirty="0" smtClean="0"/>
                        <a:t>211</a:t>
                      </a:r>
                      <a:endParaRPr lang="de-DE" sz="2400" dirty="0"/>
                    </a:p>
                  </a:txBody>
                  <a:tcPr anchor="ctr"/>
                </a:tc>
                <a:tc>
                  <a:txBody>
                    <a:bodyPr/>
                    <a:lstStyle/>
                    <a:p>
                      <a:pPr algn="r"/>
                      <a:r>
                        <a:rPr lang="de-DE" sz="2400" dirty="0" smtClean="0"/>
                        <a:t>4.931</a:t>
                      </a:r>
                      <a:endParaRPr lang="de-DE" sz="2400" dirty="0"/>
                    </a:p>
                  </a:txBody>
                  <a:tcPr anchor="ctr"/>
                </a:tc>
                <a:tc>
                  <a:txBody>
                    <a:bodyPr/>
                    <a:lstStyle/>
                    <a:p>
                      <a:pPr algn="r"/>
                      <a:r>
                        <a:rPr lang="de-DE" sz="2400" dirty="0" smtClean="0"/>
                        <a:t>112</a:t>
                      </a:r>
                      <a:endParaRPr lang="de-DE" sz="2400" dirty="0"/>
                    </a:p>
                  </a:txBody>
                  <a:tcPr anchor="ctr"/>
                </a:tc>
                <a:tc>
                  <a:txBody>
                    <a:bodyPr/>
                    <a:lstStyle/>
                    <a:p>
                      <a:pPr algn="r"/>
                      <a:r>
                        <a:rPr lang="de-DE" sz="2400" dirty="0" smtClean="0"/>
                        <a:t>3.155</a:t>
                      </a:r>
                      <a:endParaRPr lang="de-DE" sz="2400" dirty="0"/>
                    </a:p>
                  </a:txBody>
                  <a:tcPr anchor="ctr"/>
                </a:tc>
                <a:extLst>
                  <a:ext uri="{0D108BD9-81ED-4DB2-BD59-A6C34878D82A}">
                    <a16:rowId xmlns:a16="http://schemas.microsoft.com/office/drawing/2014/main" val="653038766"/>
                  </a:ext>
                </a:extLst>
              </a:tr>
              <a:tr h="613372">
                <a:tc>
                  <a:txBody>
                    <a:bodyPr/>
                    <a:lstStyle/>
                    <a:p>
                      <a:r>
                        <a:rPr lang="de-DE" sz="2400" dirty="0" smtClean="0"/>
                        <a:t>2014</a:t>
                      </a:r>
                      <a:endParaRPr lang="de-DE" sz="2400" dirty="0"/>
                    </a:p>
                  </a:txBody>
                  <a:tcPr/>
                </a:tc>
                <a:tc>
                  <a:txBody>
                    <a:bodyPr/>
                    <a:lstStyle/>
                    <a:p>
                      <a:pPr algn="r"/>
                      <a:r>
                        <a:rPr lang="de-DE" sz="2400" dirty="0" smtClean="0"/>
                        <a:t>9.202</a:t>
                      </a:r>
                      <a:endParaRPr lang="de-DE" sz="2400" dirty="0"/>
                    </a:p>
                  </a:txBody>
                  <a:tcPr anchor="ctr"/>
                </a:tc>
                <a:tc>
                  <a:txBody>
                    <a:bodyPr/>
                    <a:lstStyle/>
                    <a:p>
                      <a:pPr algn="r"/>
                      <a:r>
                        <a:rPr lang="de-DE" sz="2400" dirty="0" smtClean="0"/>
                        <a:t>273</a:t>
                      </a:r>
                      <a:endParaRPr lang="de-DE" sz="2400" dirty="0"/>
                    </a:p>
                  </a:txBody>
                  <a:tcPr anchor="ctr"/>
                </a:tc>
                <a:tc>
                  <a:txBody>
                    <a:bodyPr/>
                    <a:lstStyle/>
                    <a:p>
                      <a:pPr algn="r"/>
                      <a:r>
                        <a:rPr lang="de-DE" sz="2400" dirty="0" smtClean="0"/>
                        <a:t>5.515</a:t>
                      </a:r>
                      <a:endParaRPr lang="de-DE" sz="2400" dirty="0"/>
                    </a:p>
                  </a:txBody>
                  <a:tcPr anchor="ctr"/>
                </a:tc>
                <a:tc>
                  <a:txBody>
                    <a:bodyPr/>
                    <a:lstStyle/>
                    <a:p>
                      <a:pPr algn="r"/>
                      <a:r>
                        <a:rPr lang="de-DE" sz="2400" dirty="0" smtClean="0"/>
                        <a:t>69</a:t>
                      </a:r>
                      <a:endParaRPr lang="de-DE" sz="2400" dirty="0"/>
                    </a:p>
                  </a:txBody>
                  <a:tcPr anchor="ctr"/>
                </a:tc>
                <a:tc>
                  <a:txBody>
                    <a:bodyPr/>
                    <a:lstStyle/>
                    <a:p>
                      <a:pPr algn="r"/>
                      <a:r>
                        <a:rPr lang="de-DE" sz="2400" dirty="0" smtClean="0"/>
                        <a:t>3.344</a:t>
                      </a:r>
                    </a:p>
                  </a:txBody>
                  <a:tcPr anchor="ctr"/>
                </a:tc>
                <a:extLst>
                  <a:ext uri="{0D108BD9-81ED-4DB2-BD59-A6C34878D82A}">
                    <a16:rowId xmlns:a16="http://schemas.microsoft.com/office/drawing/2014/main" val="1572470592"/>
                  </a:ext>
                </a:extLst>
              </a:tr>
            </a:tbl>
          </a:graphicData>
        </a:graphic>
      </p:graphicFrame>
      <p:sp>
        <p:nvSpPr>
          <p:cNvPr id="5" name="Titel 4"/>
          <p:cNvSpPr>
            <a:spLocks noGrp="1"/>
          </p:cNvSpPr>
          <p:nvPr>
            <p:ph type="title"/>
          </p:nvPr>
        </p:nvSpPr>
        <p:spPr/>
        <p:txBody>
          <a:bodyPr/>
          <a:lstStyle/>
          <a:p>
            <a:r>
              <a:rPr lang="de-DE" dirty="0" smtClean="0"/>
              <a:t>Aussagekraft von Tabellen</a:t>
            </a:r>
            <a:endParaRPr lang="de-DE" dirty="0"/>
          </a:p>
        </p:txBody>
      </p:sp>
      <p:sp>
        <p:nvSpPr>
          <p:cNvPr id="8" name="Textfeld 7"/>
          <p:cNvSpPr txBox="1"/>
          <p:nvPr/>
        </p:nvSpPr>
        <p:spPr>
          <a:xfrm>
            <a:off x="1422400" y="8620780"/>
            <a:ext cx="13563600" cy="523220"/>
          </a:xfrm>
          <a:prstGeom prst="rect">
            <a:avLst/>
          </a:prstGeom>
          <a:noFill/>
        </p:spPr>
        <p:txBody>
          <a:bodyPr wrap="square" rtlCol="0">
            <a:spAutoFit/>
          </a:bodyPr>
          <a:lstStyle/>
          <a:p>
            <a:r>
              <a:rPr lang="de-DE" sz="1400" dirty="0" smtClean="0"/>
              <a:t>Quelle</a:t>
            </a:r>
            <a:r>
              <a:rPr lang="de-DE" sz="1400" dirty="0"/>
              <a:t>: https://destatis.de/DE/ZahlenFakten/Wirtschaftsbereiche/LandForstwirtschaftFischerei/Wein/Tabellen/WeinerzeugungDeutschalnd.html</a:t>
            </a:r>
          </a:p>
          <a:p>
            <a:r>
              <a:rPr lang="de-DE" sz="1400" dirty="0" smtClean="0"/>
              <a:t> </a:t>
            </a:r>
            <a:endParaRPr lang="de-DE" sz="1400" dirty="0"/>
          </a:p>
        </p:txBody>
      </p:sp>
    </p:spTree>
    <p:extLst>
      <p:ext uri="{BB962C8B-B14F-4D97-AF65-F5344CB8AC3E}">
        <p14:creationId xmlns:p14="http://schemas.microsoft.com/office/powerpoint/2010/main" val="4181213071"/>
      </p:ext>
    </p:extLst>
  </p:cSld>
  <p:clrMapOvr>
    <a:masterClrMapping/>
  </p:clrMapOvr>
  <p:transition spd="med" advTm="2988">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Diagramme zeigen Entwicklung</a:t>
            </a:r>
            <a:endParaRPr lang="de-DE" dirty="0"/>
          </a:p>
        </p:txBody>
      </p:sp>
      <p:graphicFrame>
        <p:nvGraphicFramePr>
          <p:cNvPr id="17" name="Inhaltsplatzhalter 16"/>
          <p:cNvGraphicFramePr>
            <a:graphicFrameLocks noGrp="1"/>
          </p:cNvGraphicFramePr>
          <p:nvPr>
            <p:ph idx="1"/>
            <p:extLst>
              <p:ext uri="{D42A27DB-BD31-4B8C-83A1-F6EECF244321}">
                <p14:modId xmlns:p14="http://schemas.microsoft.com/office/powerpoint/2010/main" val="2856820408"/>
              </p:ext>
            </p:extLst>
          </p:nvPr>
        </p:nvGraphicFramePr>
        <p:xfrm>
          <a:off x="1422400" y="2286000"/>
          <a:ext cx="6172200" cy="5562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Inhaltsplatzhalter 17"/>
          <p:cNvGraphicFramePr>
            <a:graphicFrameLocks noGrp="1"/>
          </p:cNvGraphicFramePr>
          <p:nvPr>
            <p:ph idx="10"/>
            <p:extLst>
              <p:ext uri="{D42A27DB-BD31-4B8C-83A1-F6EECF244321}">
                <p14:modId xmlns:p14="http://schemas.microsoft.com/office/powerpoint/2010/main" val="1223581938"/>
              </p:ext>
            </p:extLst>
          </p:nvPr>
        </p:nvGraphicFramePr>
        <p:xfrm>
          <a:off x="8356600" y="2286000"/>
          <a:ext cx="6629400" cy="5562600"/>
        </p:xfrm>
        <a:graphic>
          <a:graphicData uri="http://schemas.openxmlformats.org/drawingml/2006/chart">
            <c:chart xmlns:c="http://schemas.openxmlformats.org/drawingml/2006/chart" xmlns:r="http://schemas.openxmlformats.org/officeDocument/2006/relationships" r:id="rId4"/>
          </a:graphicData>
        </a:graphic>
      </p:graphicFrame>
      <p:sp>
        <p:nvSpPr>
          <p:cNvPr id="19" name="Textfeld 18"/>
          <p:cNvSpPr txBox="1"/>
          <p:nvPr/>
        </p:nvSpPr>
        <p:spPr>
          <a:xfrm>
            <a:off x="1454150" y="8001000"/>
            <a:ext cx="12293600" cy="646331"/>
          </a:xfrm>
          <a:prstGeom prst="rect">
            <a:avLst/>
          </a:prstGeom>
          <a:noFill/>
        </p:spPr>
        <p:txBody>
          <a:bodyPr wrap="square" rtlCol="0">
            <a:spAutoFit/>
          </a:bodyPr>
          <a:lstStyle/>
          <a:p>
            <a:pPr algn="l"/>
            <a:r>
              <a:rPr lang="de-DE" sz="2400" dirty="0" smtClean="0"/>
              <a:t>Verkaufserlöse </a:t>
            </a:r>
            <a:r>
              <a:rPr lang="de-DE" sz="2400" dirty="0"/>
              <a:t>der </a:t>
            </a:r>
            <a:r>
              <a:rPr lang="de-DE" sz="2400" dirty="0" smtClean="0"/>
              <a:t>Landwirtschaft – in jeweiligen Preisen – in Deutschland (in Mill. Euro)</a:t>
            </a:r>
            <a:endParaRPr lang="de-DE" sz="2400" dirty="0"/>
          </a:p>
          <a:p>
            <a:pPr algn="l"/>
            <a:r>
              <a:rPr lang="de-DE" sz="1200" dirty="0"/>
              <a:t>Quelle: http://www.statistik-portal.de/Landwirtschaft/LGR</a:t>
            </a:r>
          </a:p>
        </p:txBody>
      </p:sp>
    </p:spTree>
    <p:extLst>
      <p:ext uri="{BB962C8B-B14F-4D97-AF65-F5344CB8AC3E}">
        <p14:creationId xmlns:p14="http://schemas.microsoft.com/office/powerpoint/2010/main" val="914301775"/>
      </p:ext>
    </p:extLst>
  </p:cSld>
  <p:clrMapOvr>
    <a:masterClrMapping/>
  </p:clrMapOvr>
  <p:transition spd="med" advTm="1581">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Wissenschaftler liest und forscht …</a:t>
            </a:r>
          </a:p>
          <a:p>
            <a:r>
              <a:rPr lang="de-DE" dirty="0" smtClean="0"/>
              <a:t>… und scheibt die Ergebnisse und Erkenntnisse seiner Arbeit auf</a:t>
            </a:r>
          </a:p>
          <a:p>
            <a:r>
              <a:rPr lang="de-DE" dirty="0" smtClean="0"/>
              <a:t>Publikationen begründen den Ruf eines Wissenschaftlers – wenn man </a:t>
            </a:r>
            <a:r>
              <a:rPr lang="de-DE" smtClean="0"/>
              <a:t>von anderen </a:t>
            </a:r>
            <a:r>
              <a:rPr lang="de-DE" dirty="0" smtClean="0"/>
              <a:t>gelesen wird </a:t>
            </a:r>
          </a:p>
        </p:txBody>
      </p:sp>
      <p:sp>
        <p:nvSpPr>
          <p:cNvPr id="3" name="Titel 2"/>
          <p:cNvSpPr>
            <a:spLocks noGrp="1"/>
          </p:cNvSpPr>
          <p:nvPr>
            <p:ph type="title"/>
          </p:nvPr>
        </p:nvSpPr>
        <p:spPr/>
        <p:txBody>
          <a:bodyPr/>
          <a:lstStyle/>
          <a:p>
            <a:r>
              <a:rPr lang="de-DE" dirty="0" smtClean="0"/>
              <a:t>Lesen und Schreiben</a:t>
            </a:r>
            <a:endParaRPr lang="de-DE" dirty="0">
              <a:solidFill>
                <a:schemeClr val="accent1">
                  <a:lumMod val="50000"/>
                </a:schemeClr>
              </a:solidFill>
            </a:endParaRPr>
          </a:p>
        </p:txBody>
      </p:sp>
    </p:spTree>
    <p:extLst>
      <p:ext uri="{BB962C8B-B14F-4D97-AF65-F5344CB8AC3E}">
        <p14:creationId xmlns:p14="http://schemas.microsoft.com/office/powerpoint/2010/main" val="3131275799"/>
      </p:ext>
    </p:extLst>
  </p:cSld>
  <p:clrMapOvr>
    <a:masterClrMapping/>
  </p:clrMapOvr>
  <p:transition spd="med" advTm="18028">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Ein Thema zu erfassen und zu strukturieren ist langwierig und mühsam</a:t>
            </a:r>
          </a:p>
          <a:p>
            <a:r>
              <a:rPr lang="de-DE" dirty="0" smtClean="0"/>
              <a:t>Eine eigene Position zu finden, setzt eine intensive Auseinandersetzung voraus</a:t>
            </a:r>
          </a:p>
          <a:p>
            <a:r>
              <a:rPr lang="de-DE" dirty="0" smtClean="0"/>
              <a:t>Schreiben einer Arbeit spiegelt diese Anforderungen wider</a:t>
            </a:r>
          </a:p>
        </p:txBody>
      </p:sp>
      <p:sp>
        <p:nvSpPr>
          <p:cNvPr id="3" name="Titel 2"/>
          <p:cNvSpPr>
            <a:spLocks noGrp="1"/>
          </p:cNvSpPr>
          <p:nvPr>
            <p:ph type="title"/>
          </p:nvPr>
        </p:nvSpPr>
        <p:spPr/>
        <p:txBody>
          <a:bodyPr/>
          <a:lstStyle/>
          <a:p>
            <a:r>
              <a:rPr lang="de-DE" dirty="0" smtClean="0"/>
              <a:t>Wissenschaftliche Arbeiten	</a:t>
            </a:r>
            <a:endParaRPr lang="de-DE" dirty="0"/>
          </a:p>
        </p:txBody>
      </p:sp>
    </p:spTree>
    <p:custDataLst>
      <p:tags r:id="rId1"/>
    </p:custDataLst>
    <p:extLst>
      <p:ext uri="{BB962C8B-B14F-4D97-AF65-F5344CB8AC3E}">
        <p14:creationId xmlns:p14="http://schemas.microsoft.com/office/powerpoint/2010/main" val="3526197857"/>
      </p:ext>
    </p:extLst>
  </p:cSld>
  <p:clrMapOvr>
    <a:masterClrMapping/>
  </p:clrMapOvr>
  <p:transition spd="med" advTm="5018">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Aufbau ist standardisiert, genaue Formvorschriften</a:t>
            </a:r>
          </a:p>
          <a:p>
            <a:r>
              <a:rPr lang="de-DE" dirty="0" smtClean="0"/>
              <a:t>Kernelement: Textteil mit Einleitung, Hauptteil und Schluss</a:t>
            </a:r>
          </a:p>
          <a:p>
            <a:r>
              <a:rPr lang="de-DE" dirty="0" smtClean="0"/>
              <a:t>Zusätzlich eine Reihe von verpflichtenden Elementen, u.a. Deckblatt, Inhaltsverzeichnis und Literaturverzeichnis</a:t>
            </a:r>
          </a:p>
        </p:txBody>
      </p:sp>
      <p:sp>
        <p:nvSpPr>
          <p:cNvPr id="3" name="Titel 2"/>
          <p:cNvSpPr>
            <a:spLocks noGrp="1"/>
          </p:cNvSpPr>
          <p:nvPr>
            <p:ph type="title"/>
          </p:nvPr>
        </p:nvSpPr>
        <p:spPr/>
        <p:txBody>
          <a:bodyPr/>
          <a:lstStyle/>
          <a:p>
            <a:r>
              <a:rPr lang="de-DE" dirty="0" smtClean="0"/>
              <a:t>Normierter Aufbau</a:t>
            </a:r>
            <a:endParaRPr lang="de-DE" dirty="0"/>
          </a:p>
        </p:txBody>
      </p:sp>
    </p:spTree>
    <p:extLst>
      <p:ext uri="{BB962C8B-B14F-4D97-AF65-F5344CB8AC3E}">
        <p14:creationId xmlns:p14="http://schemas.microsoft.com/office/powerpoint/2010/main" val="3533761264"/>
      </p:ext>
    </p:extLst>
  </p:cSld>
  <p:clrMapOvr>
    <a:masterClrMapping/>
  </p:clrMapOvr>
  <p:transition spd="med" advTm="153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Formvorschriften online</a:t>
            </a:r>
            <a:endParaRPr lang="de-DE" dirty="0"/>
          </a:p>
        </p:txBody>
      </p:sp>
      <p:pic>
        <p:nvPicPr>
          <p:cNvPr id="3" name="Grafik 2"/>
          <p:cNvPicPr>
            <a:picLocks noChangeAspect="1"/>
          </p:cNvPicPr>
          <p:nvPr/>
        </p:nvPicPr>
        <p:blipFill rotWithShape="1">
          <a:blip r:embed="rId3"/>
          <a:srcRect t="10890" r="19500" b="13555"/>
          <a:stretch/>
        </p:blipFill>
        <p:spPr>
          <a:xfrm>
            <a:off x="1270000" y="2133600"/>
            <a:ext cx="12268200" cy="6477000"/>
          </a:xfrm>
          <a:prstGeom prst="rect">
            <a:avLst/>
          </a:prstGeom>
        </p:spPr>
      </p:pic>
    </p:spTree>
    <p:extLst>
      <p:ext uri="{BB962C8B-B14F-4D97-AF65-F5344CB8AC3E}">
        <p14:creationId xmlns:p14="http://schemas.microsoft.com/office/powerpoint/2010/main" val="3971291972"/>
      </p:ext>
    </p:extLst>
  </p:cSld>
  <p:clrMapOvr>
    <a:masterClrMapping/>
  </p:clrMapOvr>
  <p:transition spd="med" advTm="4318">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1498600" y="2474270"/>
            <a:ext cx="6172200" cy="5562600"/>
          </a:xfrm>
        </p:spPr>
        <p:txBody>
          <a:bodyPr/>
          <a:lstStyle/>
          <a:p>
            <a:pPr marL="685800" indent="-685800">
              <a:buFont typeface="Arial" panose="020B0604020202020204" pitchFamily="34" charset="0"/>
              <a:buChar char="•"/>
            </a:pPr>
            <a:r>
              <a:rPr lang="de-DE" b="0" dirty="0" smtClean="0"/>
              <a:t>OPAC</a:t>
            </a:r>
            <a:br>
              <a:rPr lang="de-DE" b="0" dirty="0" smtClean="0"/>
            </a:br>
            <a:r>
              <a:rPr lang="de-DE" b="0" dirty="0" smtClean="0"/>
              <a:t>= Online Public Access Catalogue</a:t>
            </a:r>
          </a:p>
          <a:p>
            <a:pPr marL="685800" indent="-685800">
              <a:buFont typeface="Arial" panose="020B0604020202020204" pitchFamily="34" charset="0"/>
              <a:buChar char="•"/>
            </a:pPr>
            <a:r>
              <a:rPr lang="de-DE" b="0" dirty="0" smtClean="0"/>
              <a:t>Kreuzkatalog</a:t>
            </a:r>
          </a:p>
        </p:txBody>
      </p:sp>
      <p:sp>
        <p:nvSpPr>
          <p:cNvPr id="4" name="Titel 3"/>
          <p:cNvSpPr>
            <a:spLocks noGrp="1"/>
          </p:cNvSpPr>
          <p:nvPr>
            <p:ph type="title"/>
          </p:nvPr>
        </p:nvSpPr>
        <p:spPr/>
        <p:txBody>
          <a:bodyPr/>
          <a:lstStyle/>
          <a:p>
            <a:r>
              <a:rPr lang="de-DE" dirty="0" smtClean="0"/>
              <a:t>Online-Suche</a:t>
            </a:r>
            <a:endParaRPr lang="de-DE" dirty="0"/>
          </a:p>
        </p:txBody>
      </p:sp>
      <p:pic>
        <p:nvPicPr>
          <p:cNvPr id="7" name="Inhaltsplatzhalter 2"/>
          <p:cNvPicPr>
            <a:picLocks noGrp="1" noChangeAspect="1"/>
          </p:cNvPicPr>
          <p:nvPr>
            <p:ph idx="10"/>
          </p:nvPr>
        </p:nvPicPr>
        <p:blipFill rotWithShape="1">
          <a:blip r:embed="rId3" cstate="print">
            <a:extLst>
              <a:ext uri="{28A0092B-C50C-407E-A947-70E740481C1C}">
                <a14:useLocalDpi xmlns:a14="http://schemas.microsoft.com/office/drawing/2010/main"/>
              </a:ext>
            </a:extLst>
          </a:blip>
          <a:srcRect t="8111" r="40230" b="4023"/>
          <a:stretch/>
        </p:blipFill>
        <p:spPr>
          <a:xfrm>
            <a:off x="8356600" y="2554929"/>
            <a:ext cx="6629400" cy="5481941"/>
          </a:xfrm>
          <a:prstGeom prst="rect">
            <a:avLst/>
          </a:prstGeom>
        </p:spPr>
      </p:pic>
    </p:spTree>
    <p:extLst>
      <p:ext uri="{BB962C8B-B14F-4D97-AF65-F5344CB8AC3E}">
        <p14:creationId xmlns:p14="http://schemas.microsoft.com/office/powerpoint/2010/main" val="1878891179"/>
      </p:ext>
    </p:extLst>
  </p:cSld>
  <p:clrMapOvr>
    <a:masterClrMapping/>
  </p:clrMapOvr>
  <p:transition spd="med" advTm="3306">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Eingehende Darstellung des Themas</a:t>
            </a:r>
          </a:p>
          <a:p>
            <a:r>
              <a:rPr lang="de-DE" dirty="0" smtClean="0"/>
              <a:t>Wissenschaftlicher Stil hat zwei Aspekte:</a:t>
            </a:r>
          </a:p>
          <a:p>
            <a:pPr lvl="1">
              <a:spcBef>
                <a:spcPts val="0"/>
              </a:spcBef>
            </a:pPr>
            <a:r>
              <a:rPr lang="de-DE" b="0" dirty="0" smtClean="0"/>
              <a:t>Beschreibung eines Sachverhalts</a:t>
            </a:r>
          </a:p>
          <a:p>
            <a:pPr lvl="1">
              <a:spcBef>
                <a:spcPts val="0"/>
              </a:spcBef>
            </a:pPr>
            <a:r>
              <a:rPr lang="de-DE" b="0" dirty="0" smtClean="0"/>
              <a:t>Begründen von Ergebnissen und Schlussfolgerungen</a:t>
            </a:r>
          </a:p>
          <a:p>
            <a:r>
              <a:rPr lang="de-DE" dirty="0" smtClean="0"/>
              <a:t>Trennung ist Gebot wissenschaftlicher Objektivität</a:t>
            </a:r>
          </a:p>
          <a:p>
            <a:r>
              <a:rPr lang="de-DE" dirty="0" smtClean="0"/>
              <a:t>Erkenntnisse müssen nachvollziehbar sein</a:t>
            </a:r>
          </a:p>
        </p:txBody>
      </p:sp>
      <p:sp>
        <p:nvSpPr>
          <p:cNvPr id="3" name="Titel 2"/>
          <p:cNvSpPr>
            <a:spLocks noGrp="1"/>
          </p:cNvSpPr>
          <p:nvPr>
            <p:ph type="title"/>
          </p:nvPr>
        </p:nvSpPr>
        <p:spPr/>
        <p:txBody>
          <a:bodyPr/>
          <a:lstStyle/>
          <a:p>
            <a:r>
              <a:rPr lang="de-DE" dirty="0" smtClean="0"/>
              <a:t>Wissenschaftliches Schreiben</a:t>
            </a:r>
            <a:endParaRPr lang="de-DE" dirty="0"/>
          </a:p>
        </p:txBody>
      </p:sp>
    </p:spTree>
    <p:extLst>
      <p:ext uri="{BB962C8B-B14F-4D97-AF65-F5344CB8AC3E}">
        <p14:creationId xmlns:p14="http://schemas.microsoft.com/office/powerpoint/2010/main" val="3571983279"/>
      </p:ext>
    </p:extLst>
  </p:cSld>
  <p:clrMapOvr>
    <a:masterClrMapping/>
  </p:clrMapOvr>
  <p:transition spd="med" advTm="3759">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dirty="0" smtClean="0"/>
              <a:t>Infografiken erstellen</a:t>
            </a:r>
            <a:endParaRPr lang="de-DE" dirty="0"/>
          </a:p>
        </p:txBody>
      </p:sp>
      <p:graphicFrame>
        <p:nvGraphicFramePr>
          <p:cNvPr id="7" name="Bildplatzhalter 6"/>
          <p:cNvGraphicFramePr>
            <a:graphicFrameLocks noGrp="1"/>
          </p:cNvGraphicFramePr>
          <p:nvPr>
            <p:ph type="pic" sz="quarter" idx="10"/>
            <p:extLst>
              <p:ext uri="{D42A27DB-BD31-4B8C-83A1-F6EECF244321}">
                <p14:modId xmlns:p14="http://schemas.microsoft.com/office/powerpoint/2010/main" val="1251742803"/>
              </p:ext>
            </p:extLst>
          </p:nvPr>
        </p:nvGraphicFramePr>
        <p:xfrm>
          <a:off x="889000" y="2232660"/>
          <a:ext cx="13030200" cy="586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hteck 7"/>
          <p:cNvSpPr/>
          <p:nvPr/>
        </p:nvSpPr>
        <p:spPr>
          <a:xfrm>
            <a:off x="2489200" y="8160067"/>
            <a:ext cx="6096000" cy="461665"/>
          </a:xfrm>
          <a:prstGeom prst="rect">
            <a:avLst/>
          </a:prstGeom>
        </p:spPr>
        <p:txBody>
          <a:bodyPr wrap="square">
            <a:spAutoFit/>
          </a:bodyPr>
          <a:lstStyle/>
          <a:p>
            <a:pPr>
              <a:spcAft>
                <a:spcPts val="1000"/>
              </a:spcAft>
            </a:pPr>
            <a:r>
              <a:rPr lang="de-DE" sz="24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Abbildung 1: Frauenromane </a:t>
            </a:r>
            <a:r>
              <a:rPr lang="de-DE" sz="2400" dirty="0">
                <a:solidFill>
                  <a:schemeClr val="tx1"/>
                </a:solidFill>
                <a:latin typeface="Calibri" panose="020F0502020204030204" pitchFamily="34" charset="0"/>
                <a:ea typeface="Times New Roman" panose="02020603050405020304" pitchFamily="18" charset="0"/>
                <a:cs typeface="Calibri" panose="020F0502020204030204" pitchFamily="34" charset="0"/>
              </a:rPr>
              <a:t>‒</a:t>
            </a:r>
            <a:r>
              <a:rPr lang="de-DE" sz="24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 Einflussfaktoren</a:t>
            </a:r>
            <a:endParaRPr lang="de-DE" sz="24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29610813"/>
      </p:ext>
    </p:extLst>
  </p:cSld>
  <p:clrMapOvr>
    <a:masterClrMapping/>
  </p:clrMapOvr>
  <p:transition spd="med" advTm="1002">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p:cNvSpPr>
            <a:spLocks noGrp="1"/>
          </p:cNvSpPr>
          <p:nvPr>
            <p:ph type="title"/>
          </p:nvPr>
        </p:nvSpPr>
        <p:spPr/>
        <p:txBody>
          <a:bodyPr/>
          <a:lstStyle/>
          <a:p>
            <a:r>
              <a:rPr lang="de-DE" dirty="0" smtClean="0"/>
              <a:t>Fotos als „Beweismittel“</a:t>
            </a:r>
            <a:endParaRPr lang="de-DE" dirty="0"/>
          </a:p>
        </p:txBody>
      </p:sp>
      <p:sp>
        <p:nvSpPr>
          <p:cNvPr id="15" name="Inhaltsplatzhalter 14"/>
          <p:cNvSpPr>
            <a:spLocks noGrp="1"/>
          </p:cNvSpPr>
          <p:nvPr>
            <p:ph idx="1"/>
          </p:nvPr>
        </p:nvSpPr>
        <p:spPr/>
        <p:txBody>
          <a:bodyPr/>
          <a:lstStyle/>
          <a:p>
            <a:r>
              <a:rPr lang="de-DE" smtClean="0"/>
              <a:t>Welche </a:t>
            </a:r>
            <a:r>
              <a:rPr lang="de-DE" dirty="0" smtClean="0"/>
              <a:t>Aussage könnte diese Aufnahme unterstreichen?</a:t>
            </a:r>
            <a:endParaRPr lang="de-DE" dirty="0"/>
          </a:p>
        </p:txBody>
      </p:sp>
      <p:pic>
        <p:nvPicPr>
          <p:cNvPr id="18" name="Inhaltsplatzhalter 17"/>
          <p:cNvPicPr>
            <a:picLocks noGrp="1" noChangeAspect="1"/>
          </p:cNvPicPr>
          <p:nvPr>
            <p:ph idx="10"/>
          </p:nvPr>
        </p:nvPicPr>
        <p:blipFill>
          <a:blip r:embed="rId3">
            <a:extLst>
              <a:ext uri="{28A0092B-C50C-407E-A947-70E740481C1C}">
                <a14:useLocalDpi xmlns:a14="http://schemas.microsoft.com/office/drawing/2010/main" val="0"/>
              </a:ext>
            </a:extLst>
          </a:blip>
          <a:stretch>
            <a:fillRect/>
          </a:stretch>
        </p:blipFill>
        <p:spPr>
          <a:xfrm>
            <a:off x="8356600" y="2809875"/>
            <a:ext cx="6629400" cy="4972050"/>
          </a:xfrm>
        </p:spPr>
      </p:pic>
    </p:spTree>
    <p:extLst>
      <p:ext uri="{BB962C8B-B14F-4D97-AF65-F5344CB8AC3E}">
        <p14:creationId xmlns:p14="http://schemas.microsoft.com/office/powerpoint/2010/main" val="1434765827"/>
      </p:ext>
    </p:extLst>
  </p:cSld>
  <p:clrMapOvr>
    <a:masterClrMapping/>
  </p:clrMapOvr>
  <p:transition spd="med" advTm="795">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5|1.1|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le Slide">
  <a:themeElements>
    <a:clrScheme name="Lynda v2b">
      <a:dk1>
        <a:sysClr val="windowText" lastClr="000000"/>
      </a:dk1>
      <a:lt1>
        <a:sysClr val="window" lastClr="FFFFFF"/>
      </a:lt1>
      <a:dk2>
        <a:srgbClr val="666666"/>
      </a:dk2>
      <a:lt2>
        <a:srgbClr val="CCCCCC"/>
      </a:lt2>
      <a:accent1>
        <a:srgbClr val="07557C"/>
      </a:accent1>
      <a:accent2>
        <a:srgbClr val="FFCC00"/>
      </a:accent2>
      <a:accent3>
        <a:srgbClr val="000000"/>
      </a:accent3>
      <a:accent4>
        <a:srgbClr val="666666"/>
      </a:accent4>
      <a:accent5>
        <a:srgbClr val="A0A0A0"/>
      </a:accent5>
      <a:accent6>
        <a:srgbClr val="FFFFFF"/>
      </a:accent6>
      <a:hlink>
        <a:srgbClr val="C00000"/>
      </a:hlink>
      <a:folHlink>
        <a:srgbClr val="C00000"/>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Pages>0</Pages>
  <Words>930</Words>
  <Characters>0</Characters>
  <Application>Microsoft Office PowerPoint</Application>
  <PresentationFormat>Benutzerdefiniert</PresentationFormat>
  <Lines>0</Lines>
  <Paragraphs>129</Paragraphs>
  <Slides>11</Slides>
  <Notes>11</Notes>
  <HiddenSlides>0</HiddenSlides>
  <MMClips>1</MMClips>
  <ScaleCrop>false</ScaleCrop>
  <HeadingPairs>
    <vt:vector size="6" baseType="variant">
      <vt:variant>
        <vt:lpstr>Verwendete Schriftarten</vt:lpstr>
      </vt:variant>
      <vt:variant>
        <vt:i4>16</vt:i4>
      </vt:variant>
      <vt:variant>
        <vt:lpstr>Design</vt:lpstr>
      </vt:variant>
      <vt:variant>
        <vt:i4>1</vt:i4>
      </vt:variant>
      <vt:variant>
        <vt:lpstr>Folientitel</vt:lpstr>
      </vt:variant>
      <vt:variant>
        <vt:i4>11</vt:i4>
      </vt:variant>
    </vt:vector>
  </HeadingPairs>
  <TitlesOfParts>
    <vt:vector size="28" baseType="lpstr">
      <vt:lpstr>Andale Mono</vt:lpstr>
      <vt:lpstr>Bk Avenir Book</vt:lpstr>
      <vt:lpstr>Bl Avenir Black</vt:lpstr>
      <vt:lpstr>Gill Sans</vt:lpstr>
      <vt:lpstr>H Avenir Heavy</vt:lpstr>
      <vt:lpstr>Helvetica Light</vt:lpstr>
      <vt:lpstr>M Avenir Medium</vt:lpstr>
      <vt:lpstr>MS PGothic</vt:lpstr>
      <vt:lpstr>MS PGothic</vt:lpstr>
      <vt:lpstr>ヒラギノ角ゴ ProN W3</vt:lpstr>
      <vt:lpstr>ヒラギノ角ゴ ProN W6</vt:lpstr>
      <vt:lpstr>Arial</vt:lpstr>
      <vt:lpstr>Calibri</vt:lpstr>
      <vt:lpstr>Harlow Solid Italic</vt:lpstr>
      <vt:lpstr>Helvetica</vt:lpstr>
      <vt:lpstr>Times New Roman</vt:lpstr>
      <vt:lpstr>Title Slide</vt:lpstr>
      <vt:lpstr>Wissenschaftliche Arbeiten schreiben</vt:lpstr>
      <vt:lpstr>Lesen und Schreiben</vt:lpstr>
      <vt:lpstr>Wissenschaftliche Arbeiten </vt:lpstr>
      <vt:lpstr>Normierter Aufbau</vt:lpstr>
      <vt:lpstr>Formvorschriften online</vt:lpstr>
      <vt:lpstr>Online-Suche</vt:lpstr>
      <vt:lpstr>Wissenschaftliches Schreiben</vt:lpstr>
      <vt:lpstr>Infografiken erstellen</vt:lpstr>
      <vt:lpstr>Fotos als „Beweismittel“</vt:lpstr>
      <vt:lpstr>Aussagekraft von Tabellen</vt:lpstr>
      <vt:lpstr>Diagramme zeigen Entwicklung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Movie Title Here</dc:title>
  <dc:creator>Gregor Moretti</dc:creator>
  <cp:lastModifiedBy>Susanne Franz</cp:lastModifiedBy>
  <cp:revision>373</cp:revision>
  <dcterms:modified xsi:type="dcterms:W3CDTF">2015-12-07T11:54:55Z</dcterms:modified>
</cp:coreProperties>
</file>