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ti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heme/themeOverride2.xml" ContentType="application/vnd.openxmlformats-officedocument.themeOverr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bookmarkIdSeed="3">
  <p:sldMasterIdLst>
    <p:sldMasterId id="2147483648" r:id="rId1"/>
  </p:sldMasterIdLst>
  <p:notesMasterIdLst>
    <p:notesMasterId r:id="rId149"/>
  </p:notesMasterIdLst>
  <p:sldIdLst>
    <p:sldId id="486" r:id="rId2"/>
    <p:sldId id="590" r:id="rId3"/>
    <p:sldId id="697" r:id="rId4"/>
    <p:sldId id="552" r:id="rId5"/>
    <p:sldId id="698" r:id="rId6"/>
    <p:sldId id="700" r:id="rId7"/>
    <p:sldId id="701" r:id="rId8"/>
    <p:sldId id="495" r:id="rId9"/>
    <p:sldId id="487" r:id="rId10"/>
    <p:sldId id="524" r:id="rId11"/>
    <p:sldId id="591" r:id="rId12"/>
    <p:sldId id="579" r:id="rId13"/>
    <p:sldId id="490" r:id="rId14"/>
    <p:sldId id="595" r:id="rId15"/>
    <p:sldId id="526" r:id="rId16"/>
    <p:sldId id="527" r:id="rId17"/>
    <p:sldId id="528" r:id="rId18"/>
    <p:sldId id="529" r:id="rId19"/>
    <p:sldId id="488" r:id="rId20"/>
    <p:sldId id="592" r:id="rId21"/>
    <p:sldId id="593" r:id="rId22"/>
    <p:sldId id="642" r:id="rId23"/>
    <p:sldId id="532" r:id="rId24"/>
    <p:sldId id="533" r:id="rId25"/>
    <p:sldId id="534" r:id="rId26"/>
    <p:sldId id="535" r:id="rId27"/>
    <p:sldId id="536" r:id="rId28"/>
    <p:sldId id="537" r:id="rId29"/>
    <p:sldId id="538" r:id="rId30"/>
    <p:sldId id="539" r:id="rId31"/>
    <p:sldId id="540" r:id="rId32"/>
    <p:sldId id="494" r:id="rId33"/>
    <p:sldId id="542" r:id="rId34"/>
    <p:sldId id="543" r:id="rId35"/>
    <p:sldId id="544" r:id="rId36"/>
    <p:sldId id="545" r:id="rId37"/>
    <p:sldId id="497" r:id="rId38"/>
    <p:sldId id="496" r:id="rId39"/>
    <p:sldId id="594" r:id="rId40"/>
    <p:sldId id="546" r:id="rId41"/>
    <p:sldId id="547" r:id="rId42"/>
    <p:sldId id="548" r:id="rId43"/>
    <p:sldId id="549" r:id="rId44"/>
    <p:sldId id="498" r:id="rId45"/>
    <p:sldId id="596" r:id="rId46"/>
    <p:sldId id="550" r:id="rId47"/>
    <p:sldId id="599" r:id="rId48"/>
    <p:sldId id="597" r:id="rId49"/>
    <p:sldId id="601" r:id="rId50"/>
    <p:sldId id="602" r:id="rId51"/>
    <p:sldId id="600" r:id="rId52"/>
    <p:sldId id="603" r:id="rId53"/>
    <p:sldId id="604" r:id="rId54"/>
    <p:sldId id="606" r:id="rId55"/>
    <p:sldId id="617" r:id="rId56"/>
    <p:sldId id="618" r:id="rId57"/>
    <p:sldId id="619" r:id="rId58"/>
    <p:sldId id="611" r:id="rId59"/>
    <p:sldId id="607" r:id="rId60"/>
    <p:sldId id="620" r:id="rId61"/>
    <p:sldId id="622" r:id="rId62"/>
    <p:sldId id="609" r:id="rId63"/>
    <p:sldId id="623" r:id="rId64"/>
    <p:sldId id="613" r:id="rId65"/>
    <p:sldId id="614" r:id="rId66"/>
    <p:sldId id="637" r:id="rId67"/>
    <p:sldId id="628" r:id="rId68"/>
    <p:sldId id="639" r:id="rId69"/>
    <p:sldId id="638" r:id="rId70"/>
    <p:sldId id="640" r:id="rId71"/>
    <p:sldId id="644" r:id="rId72"/>
    <p:sldId id="648" r:id="rId73"/>
    <p:sldId id="645" r:id="rId74"/>
    <p:sldId id="643" r:id="rId75"/>
    <p:sldId id="621" r:id="rId76"/>
    <p:sldId id="634" r:id="rId77"/>
    <p:sldId id="564" r:id="rId78"/>
    <p:sldId id="649" r:id="rId79"/>
    <p:sldId id="584" r:id="rId80"/>
    <p:sldId id="570" r:id="rId81"/>
    <p:sldId id="629" r:id="rId82"/>
    <p:sldId id="587" r:id="rId83"/>
    <p:sldId id="650" r:id="rId84"/>
    <p:sldId id="651" r:id="rId85"/>
    <p:sldId id="641" r:id="rId86"/>
    <p:sldId id="652" r:id="rId87"/>
    <p:sldId id="633" r:id="rId88"/>
    <p:sldId id="654" r:id="rId89"/>
    <p:sldId id="626" r:id="rId90"/>
    <p:sldId id="653" r:id="rId91"/>
    <p:sldId id="503" r:id="rId92"/>
    <p:sldId id="508" r:id="rId93"/>
    <p:sldId id="630" r:id="rId94"/>
    <p:sldId id="631" r:id="rId95"/>
    <p:sldId id="507" r:id="rId96"/>
    <p:sldId id="659" r:id="rId97"/>
    <p:sldId id="576" r:id="rId98"/>
    <p:sldId id="491" r:id="rId99"/>
    <p:sldId id="660" r:id="rId100"/>
    <p:sldId id="661" r:id="rId101"/>
    <p:sldId id="574" r:id="rId102"/>
    <p:sldId id="509" r:id="rId103"/>
    <p:sldId id="578" r:id="rId104"/>
    <p:sldId id="505" r:id="rId105"/>
    <p:sldId id="506" r:id="rId106"/>
    <p:sldId id="516" r:id="rId107"/>
    <p:sldId id="517" r:id="rId108"/>
    <p:sldId id="663" r:id="rId109"/>
    <p:sldId id="662" r:id="rId110"/>
    <p:sldId id="664" r:id="rId111"/>
    <p:sldId id="518" r:id="rId112"/>
    <p:sldId id="665" r:id="rId113"/>
    <p:sldId id="666" r:id="rId114"/>
    <p:sldId id="667" r:id="rId115"/>
    <p:sldId id="670" r:id="rId116"/>
    <p:sldId id="674" r:id="rId117"/>
    <p:sldId id="673" r:id="rId118"/>
    <p:sldId id="668" r:id="rId119"/>
    <p:sldId id="675" r:id="rId120"/>
    <p:sldId id="676" r:id="rId121"/>
    <p:sldId id="519" r:id="rId122"/>
    <p:sldId id="677" r:id="rId123"/>
    <p:sldId id="678" r:id="rId124"/>
    <p:sldId id="577" r:id="rId125"/>
    <p:sldId id="679" r:id="rId126"/>
    <p:sldId id="655" r:id="rId127"/>
    <p:sldId id="656" r:id="rId128"/>
    <p:sldId id="680" r:id="rId129"/>
    <p:sldId id="682" r:id="rId130"/>
    <p:sldId id="685" r:id="rId131"/>
    <p:sldId id="684" r:id="rId132"/>
    <p:sldId id="686" r:id="rId133"/>
    <p:sldId id="657" r:id="rId134"/>
    <p:sldId id="688" r:id="rId135"/>
    <p:sldId id="691" r:id="rId136"/>
    <p:sldId id="703" r:id="rId137"/>
    <p:sldId id="683" r:id="rId138"/>
    <p:sldId id="692" r:id="rId139"/>
    <p:sldId id="694" r:id="rId140"/>
    <p:sldId id="702" r:id="rId141"/>
    <p:sldId id="510" r:id="rId142"/>
    <p:sldId id="696" r:id="rId143"/>
    <p:sldId id="658" r:id="rId144"/>
    <p:sldId id="693" r:id="rId145"/>
    <p:sldId id="583" r:id="rId146"/>
    <p:sldId id="522" r:id="rId147"/>
    <p:sldId id="695" r:id="rId148"/>
  </p:sldIdLst>
  <p:sldSz cx="16256000" cy="9144000"/>
  <p:notesSz cx="6858000" cy="9144000"/>
  <p:defaultTextStyle>
    <a:defPPr>
      <a:defRPr lang="en-US"/>
    </a:defPPr>
    <a:lvl1pPr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1pPr>
    <a:lvl2pPr marL="4572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2pPr>
    <a:lvl3pPr marL="9144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3pPr>
    <a:lvl4pPr marL="13716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4pPr>
    <a:lvl5pPr marL="1828800" algn="ctr" rtl="0" fontAlgn="base">
      <a:spcBef>
        <a:spcPct val="0"/>
      </a:spcBef>
      <a:spcAft>
        <a:spcPct val="0"/>
      </a:spcAft>
      <a:defRPr sz="3600" kern="1200">
        <a:solidFill>
          <a:srgbClr val="000000"/>
        </a:solidFill>
        <a:latin typeface="Gill Sans" charset="0"/>
        <a:ea typeface="ヒラギノ角ゴ ProN W3" charset="-128"/>
        <a:cs typeface="+mn-cs"/>
        <a:sym typeface="Gill Sans" charset="0"/>
      </a:defRPr>
    </a:lvl5pPr>
    <a:lvl6pPr marL="2286000" algn="l" defTabSz="914400" rtl="0" eaLnBrk="1" latinLnBrk="0" hangingPunct="1">
      <a:defRPr sz="3600" kern="1200">
        <a:solidFill>
          <a:srgbClr val="000000"/>
        </a:solidFill>
        <a:latin typeface="Gill Sans" charset="0"/>
        <a:ea typeface="ヒラギノ角ゴ ProN W3" charset="-128"/>
        <a:cs typeface="+mn-cs"/>
        <a:sym typeface="Gill Sans" charset="0"/>
      </a:defRPr>
    </a:lvl6pPr>
    <a:lvl7pPr marL="2743200" algn="l" defTabSz="914400" rtl="0" eaLnBrk="1" latinLnBrk="0" hangingPunct="1">
      <a:defRPr sz="3600" kern="1200">
        <a:solidFill>
          <a:srgbClr val="000000"/>
        </a:solidFill>
        <a:latin typeface="Gill Sans" charset="0"/>
        <a:ea typeface="ヒラギノ角ゴ ProN W3" charset="-128"/>
        <a:cs typeface="+mn-cs"/>
        <a:sym typeface="Gill Sans" charset="0"/>
      </a:defRPr>
    </a:lvl7pPr>
    <a:lvl8pPr marL="3200400" algn="l" defTabSz="914400" rtl="0" eaLnBrk="1" latinLnBrk="0" hangingPunct="1">
      <a:defRPr sz="3600" kern="1200">
        <a:solidFill>
          <a:srgbClr val="000000"/>
        </a:solidFill>
        <a:latin typeface="Gill Sans" charset="0"/>
        <a:ea typeface="ヒラギノ角ゴ ProN W3" charset="-128"/>
        <a:cs typeface="+mn-cs"/>
        <a:sym typeface="Gill Sans" charset="0"/>
      </a:defRPr>
    </a:lvl8pPr>
    <a:lvl9pPr marL="3657600" algn="l" defTabSz="914400" rtl="0" eaLnBrk="1" latinLnBrk="0" hangingPunct="1">
      <a:defRPr sz="3600" kern="1200">
        <a:solidFill>
          <a:srgbClr val="000000"/>
        </a:solidFill>
        <a:latin typeface="Gill Sans" charset="0"/>
        <a:ea typeface="ヒラギノ角ゴ ProN W3" charset="-128"/>
        <a:cs typeface="+mn-cs"/>
        <a:sym typeface="Gill Sans" charset="0"/>
      </a:defRPr>
    </a:lvl9pPr>
  </p:defaultTextStyle>
  <p:extLst>
    <p:ext uri="{521415D9-36F7-43E2-AB2F-B90AF26B5E84}">
      <p14:sectionLst xmlns:p14="http://schemas.microsoft.com/office/powerpoint/2010/main">
        <p14:section name="Standardabschnitt" id="{9C37B21B-3BD0-479D-8A21-E42DE3CEDAC3}">
          <p14:sldIdLst>
            <p14:sldId id="486"/>
            <p14:sldId id="590"/>
            <p14:sldId id="697"/>
            <p14:sldId id="552"/>
            <p14:sldId id="698"/>
            <p14:sldId id="700"/>
            <p14:sldId id="701"/>
            <p14:sldId id="495"/>
            <p14:sldId id="487"/>
            <p14:sldId id="524"/>
            <p14:sldId id="591"/>
            <p14:sldId id="579"/>
            <p14:sldId id="490"/>
            <p14:sldId id="595"/>
            <p14:sldId id="526"/>
            <p14:sldId id="527"/>
            <p14:sldId id="528"/>
            <p14:sldId id="529"/>
            <p14:sldId id="488"/>
            <p14:sldId id="592"/>
            <p14:sldId id="593"/>
            <p14:sldId id="642"/>
            <p14:sldId id="532"/>
            <p14:sldId id="533"/>
            <p14:sldId id="534"/>
            <p14:sldId id="535"/>
            <p14:sldId id="536"/>
            <p14:sldId id="537"/>
            <p14:sldId id="538"/>
            <p14:sldId id="539"/>
            <p14:sldId id="540"/>
            <p14:sldId id="494"/>
            <p14:sldId id="542"/>
            <p14:sldId id="543"/>
            <p14:sldId id="544"/>
            <p14:sldId id="545"/>
            <p14:sldId id="497"/>
            <p14:sldId id="496"/>
            <p14:sldId id="594"/>
            <p14:sldId id="546"/>
            <p14:sldId id="547"/>
            <p14:sldId id="548"/>
            <p14:sldId id="549"/>
            <p14:sldId id="498"/>
            <p14:sldId id="596"/>
            <p14:sldId id="550"/>
            <p14:sldId id="599"/>
            <p14:sldId id="597"/>
            <p14:sldId id="601"/>
            <p14:sldId id="602"/>
            <p14:sldId id="600"/>
            <p14:sldId id="603"/>
            <p14:sldId id="604"/>
            <p14:sldId id="606"/>
            <p14:sldId id="617"/>
            <p14:sldId id="618"/>
            <p14:sldId id="619"/>
            <p14:sldId id="611"/>
            <p14:sldId id="607"/>
            <p14:sldId id="620"/>
            <p14:sldId id="622"/>
            <p14:sldId id="609"/>
            <p14:sldId id="623"/>
            <p14:sldId id="613"/>
            <p14:sldId id="614"/>
            <p14:sldId id="637"/>
            <p14:sldId id="628"/>
            <p14:sldId id="639"/>
            <p14:sldId id="638"/>
            <p14:sldId id="640"/>
            <p14:sldId id="644"/>
            <p14:sldId id="648"/>
            <p14:sldId id="645"/>
            <p14:sldId id="643"/>
            <p14:sldId id="621"/>
            <p14:sldId id="634"/>
            <p14:sldId id="564"/>
            <p14:sldId id="649"/>
            <p14:sldId id="584"/>
            <p14:sldId id="570"/>
            <p14:sldId id="629"/>
            <p14:sldId id="587"/>
            <p14:sldId id="650"/>
            <p14:sldId id="651"/>
            <p14:sldId id="641"/>
            <p14:sldId id="652"/>
            <p14:sldId id="633"/>
            <p14:sldId id="654"/>
            <p14:sldId id="626"/>
            <p14:sldId id="653"/>
            <p14:sldId id="503"/>
            <p14:sldId id="508"/>
            <p14:sldId id="630"/>
            <p14:sldId id="631"/>
            <p14:sldId id="507"/>
            <p14:sldId id="659"/>
            <p14:sldId id="576"/>
            <p14:sldId id="491"/>
            <p14:sldId id="660"/>
            <p14:sldId id="661"/>
            <p14:sldId id="574"/>
            <p14:sldId id="509"/>
            <p14:sldId id="578"/>
            <p14:sldId id="505"/>
            <p14:sldId id="506"/>
            <p14:sldId id="516"/>
            <p14:sldId id="517"/>
            <p14:sldId id="663"/>
            <p14:sldId id="662"/>
            <p14:sldId id="664"/>
            <p14:sldId id="518"/>
            <p14:sldId id="665"/>
            <p14:sldId id="666"/>
            <p14:sldId id="667"/>
            <p14:sldId id="670"/>
            <p14:sldId id="674"/>
            <p14:sldId id="673"/>
            <p14:sldId id="668"/>
            <p14:sldId id="675"/>
            <p14:sldId id="676"/>
            <p14:sldId id="519"/>
            <p14:sldId id="677"/>
            <p14:sldId id="678"/>
            <p14:sldId id="577"/>
            <p14:sldId id="679"/>
            <p14:sldId id="655"/>
            <p14:sldId id="656"/>
            <p14:sldId id="680"/>
            <p14:sldId id="682"/>
            <p14:sldId id="685"/>
            <p14:sldId id="684"/>
            <p14:sldId id="686"/>
            <p14:sldId id="657"/>
            <p14:sldId id="688"/>
            <p14:sldId id="691"/>
            <p14:sldId id="703"/>
            <p14:sldId id="683"/>
            <p14:sldId id="692"/>
            <p14:sldId id="694"/>
            <p14:sldId id="702"/>
            <p14:sldId id="510"/>
            <p14:sldId id="696"/>
            <p14:sldId id="658"/>
            <p14:sldId id="693"/>
            <p14:sldId id="583"/>
            <p14:sldId id="522"/>
            <p14:sldId id="695"/>
          </p14:sldIdLst>
        </p14:section>
      </p14:sectionLst>
    </p:ext>
    <p:ext uri="{EFAFB233-063F-42B5-8137-9DF3F51BA10A}">
      <p15:sldGuideLst xmlns:p15="http://schemas.microsoft.com/office/powerpoint/2012/main">
        <p15:guide id="1" orient="horz" pos="2880">
          <p15:clr>
            <a:srgbClr val="A4A3A4"/>
          </p15:clr>
        </p15:guide>
        <p15:guide id="2" pos="51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ittlere Formatvorlage 1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5BE263C-DBD7-4A20-BB59-AAB30ACAA65A}" styleName="Mittlere Formatvorlage 3 - Akz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ittlere Formatvorlage 3 - Akz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432" autoAdjust="0"/>
    <p:restoredTop sz="86410" autoAdjust="0"/>
  </p:normalViewPr>
  <p:slideViewPr>
    <p:cSldViewPr>
      <p:cViewPr varScale="1">
        <p:scale>
          <a:sx n="53" d="100"/>
          <a:sy n="53" d="100"/>
        </p:scale>
        <p:origin x="132" y="126"/>
      </p:cViewPr>
      <p:guideLst>
        <p:guide orient="horz" pos="2880"/>
        <p:guide pos="5120"/>
      </p:guideLst>
    </p:cSldViewPr>
  </p:slideViewPr>
  <p:outlineViewPr>
    <p:cViewPr>
      <p:scale>
        <a:sx n="33" d="100"/>
        <a:sy n="33" d="100"/>
      </p:scale>
      <p:origin x="0" y="0"/>
    </p:cViewPr>
  </p:outlineViewPr>
  <p:notesTextViewPr>
    <p:cViewPr>
      <p:scale>
        <a:sx n="3" d="2"/>
        <a:sy n="3" d="2"/>
      </p:scale>
      <p:origin x="0" y="0"/>
    </p:cViewPr>
  </p:notesTextViewPr>
  <p:sorterViewPr>
    <p:cViewPr>
      <p:scale>
        <a:sx n="30" d="100"/>
        <a:sy n="30" d="100"/>
      </p:scale>
      <p:origin x="0" y="0"/>
    </p:cViewPr>
  </p:sorterViewPr>
  <p:notesViewPr>
    <p:cSldViewPr>
      <p:cViewPr varScale="1">
        <p:scale>
          <a:sx n="64" d="100"/>
          <a:sy n="64" d="100"/>
        </p:scale>
        <p:origin x="2640"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Mappe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Tabelle1!$A$2</c:f>
              <c:strCache>
                <c:ptCount val="1"/>
                <c:pt idx="0">
                  <c:v>Pflanzliche Erzeugnisse</c:v>
                </c:pt>
              </c:strCache>
            </c:strRef>
          </c:tx>
          <c:spPr>
            <a:solidFill>
              <a:schemeClr val="accent1">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Tabelle1!$B$2:$F$2</c:f>
              <c:numCache>
                <c:formatCode>#,##0</c:formatCode>
                <c:ptCount val="5"/>
                <c:pt idx="0">
                  <c:v>14090</c:v>
                </c:pt>
                <c:pt idx="1">
                  <c:v>15485</c:v>
                </c:pt>
                <c:pt idx="2">
                  <c:v>16222</c:v>
                </c:pt>
                <c:pt idx="3">
                  <c:v>18816</c:v>
                </c:pt>
                <c:pt idx="4">
                  <c:v>16400</c:v>
                </c:pt>
              </c:numCache>
            </c:numRef>
          </c:val>
          <c:extLst>
            <c:ext xmlns:c16="http://schemas.microsoft.com/office/drawing/2014/chart" uri="{C3380CC4-5D6E-409C-BE32-E72D297353CC}">
              <c16:uniqueId val="{00000000-5DD5-4287-84F3-1CB946EB6E0F}"/>
            </c:ext>
          </c:extLst>
        </c:ser>
        <c:ser>
          <c:idx val="1"/>
          <c:order val="1"/>
          <c:tx>
            <c:strRef>
              <c:f>Tabelle1!$A$3</c:f>
              <c:strCache>
                <c:ptCount val="1"/>
                <c:pt idx="0">
                  <c:v>Tierische Erzeugnisse</c:v>
                </c:pt>
              </c:strCache>
            </c:strRef>
          </c:tx>
          <c:spPr>
            <a:solidFill>
              <a:schemeClr val="accent2">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Tabelle1!$B$3:$F$3</c:f>
              <c:numCache>
                <c:formatCode>#,##0</c:formatCode>
                <c:ptCount val="5"/>
                <c:pt idx="0">
                  <c:v>21023</c:v>
                </c:pt>
                <c:pt idx="1">
                  <c:v>22261</c:v>
                </c:pt>
                <c:pt idx="2">
                  <c:v>24529</c:v>
                </c:pt>
                <c:pt idx="3">
                  <c:v>24243</c:v>
                </c:pt>
                <c:pt idx="4">
                  <c:v>25253</c:v>
                </c:pt>
              </c:numCache>
            </c:numRef>
          </c:val>
          <c:extLst>
            <c:ext xmlns:c16="http://schemas.microsoft.com/office/drawing/2014/chart" uri="{C3380CC4-5D6E-409C-BE32-E72D297353CC}">
              <c16:uniqueId val="{00000001-5DD5-4287-84F3-1CB946EB6E0F}"/>
            </c:ext>
          </c:extLst>
        </c:ser>
        <c:ser>
          <c:idx val="2"/>
          <c:order val="2"/>
          <c:tx>
            <c:strRef>
              <c:f>Tabelle1!$A$4</c:f>
              <c:strCache>
                <c:ptCount val="1"/>
                <c:pt idx="0">
                  <c:v>Verkaufserlöse</c:v>
                </c:pt>
              </c:strCache>
            </c:strRef>
          </c:tx>
          <c:spPr>
            <a:solidFill>
              <a:schemeClr val="accent3">
                <a:alpha val="85000"/>
              </a:schemeClr>
            </a:solidFill>
            <a:ln w="9525" cap="flat" cmpd="sng" algn="ctr">
              <a:solidFill>
                <a:schemeClr val="lt1">
                  <a:alpha val="50000"/>
                </a:schemeClr>
              </a:solidFill>
              <a:round/>
            </a:ln>
            <a:effectLst/>
          </c:spPr>
          <c:invertIfNegative val="0"/>
          <c:cat>
            <c:numRef>
              <c:f>Tabelle1!$B$1:$F$1</c:f>
              <c:numCache>
                <c:formatCode>General</c:formatCode>
                <c:ptCount val="5"/>
                <c:pt idx="0">
                  <c:v>2009</c:v>
                </c:pt>
                <c:pt idx="1">
                  <c:v>2010</c:v>
                </c:pt>
                <c:pt idx="2">
                  <c:v>2011</c:v>
                </c:pt>
                <c:pt idx="3">
                  <c:v>2012</c:v>
                </c:pt>
                <c:pt idx="4">
                  <c:v>2013</c:v>
                </c:pt>
              </c:numCache>
            </c:numRef>
          </c:cat>
          <c:val>
            <c:numRef>
              <c:f>Tabelle1!$B$4:$F$4</c:f>
              <c:numCache>
                <c:formatCode>#,##0</c:formatCode>
                <c:ptCount val="5"/>
                <c:pt idx="0">
                  <c:v>35113</c:v>
                </c:pt>
                <c:pt idx="1">
                  <c:v>37747</c:v>
                </c:pt>
                <c:pt idx="2">
                  <c:v>40750</c:v>
                </c:pt>
                <c:pt idx="3">
                  <c:v>43059</c:v>
                </c:pt>
                <c:pt idx="4">
                  <c:v>41653</c:v>
                </c:pt>
              </c:numCache>
            </c:numRef>
          </c:val>
          <c:extLst>
            <c:ext xmlns:c16="http://schemas.microsoft.com/office/drawing/2014/chart" uri="{C3380CC4-5D6E-409C-BE32-E72D297353CC}">
              <c16:uniqueId val="{00000002-5DD5-4287-84F3-1CB946EB6E0F}"/>
            </c:ext>
          </c:extLst>
        </c:ser>
        <c:dLbls>
          <c:showLegendKey val="0"/>
          <c:showVal val="0"/>
          <c:showCatName val="0"/>
          <c:showSerName val="0"/>
          <c:showPercent val="0"/>
          <c:showBubbleSize val="0"/>
        </c:dLbls>
        <c:gapWidth val="65"/>
        <c:axId val="313373136"/>
        <c:axId val="313374704"/>
        <c:extLst>
          <c:ext xmlns:c15="http://schemas.microsoft.com/office/drawing/2012/chart" uri="{02D57815-91ED-43cb-92C2-25804820EDAC}">
            <c15:filteredBarSeries>
              <c15:ser>
                <c:idx val="3"/>
                <c:order val="3"/>
                <c:tx>
                  <c:strRef>
                    <c:extLst>
                      <c:ext uri="{02D57815-91ED-43cb-92C2-25804820EDAC}">
                        <c15:formulaRef>
                          <c15:sqref>Tabelle1!$A$5</c15:sqref>
                        </c15:formulaRef>
                      </c:ext>
                    </c:extLst>
                    <c:strCache>
                      <c:ptCount val="1"/>
                      <c:pt idx="0">
                        <c:v>gesamt</c:v>
                      </c:pt>
                    </c:strCache>
                  </c:strRef>
                </c:tx>
                <c:spPr>
                  <a:solidFill>
                    <a:schemeClr val="accent4">
                      <a:alpha val="85000"/>
                    </a:schemeClr>
                  </a:solidFill>
                  <a:ln w="9525" cap="flat" cmpd="sng" algn="ctr">
                    <a:solidFill>
                      <a:schemeClr val="lt1">
                        <a:alpha val="50000"/>
                      </a:schemeClr>
                    </a:solidFill>
                    <a:round/>
                  </a:ln>
                  <a:effectLst/>
                </c:spPr>
                <c:invertIfNegative val="0"/>
                <c:cat>
                  <c:numRef>
                    <c:extLst>
                      <c:ext uri="{02D57815-91ED-43cb-92C2-25804820EDAC}">
                        <c15:formulaRef>
                          <c15:sqref>Tabelle1!$B$1:$F$1</c15:sqref>
                        </c15:formulaRef>
                      </c:ext>
                    </c:extLst>
                    <c:numCache>
                      <c:formatCode>General</c:formatCode>
                      <c:ptCount val="5"/>
                      <c:pt idx="0">
                        <c:v>2009</c:v>
                      </c:pt>
                      <c:pt idx="1">
                        <c:v>2010</c:v>
                      </c:pt>
                      <c:pt idx="2">
                        <c:v>2011</c:v>
                      </c:pt>
                      <c:pt idx="3">
                        <c:v>2012</c:v>
                      </c:pt>
                      <c:pt idx="4">
                        <c:v>2013</c:v>
                      </c:pt>
                    </c:numCache>
                  </c:numRef>
                </c:cat>
                <c:val>
                  <c:numRef>
                    <c:extLst>
                      <c:ext uri="{02D57815-91ED-43cb-92C2-25804820EDAC}">
                        <c15:formulaRef>
                          <c15:sqref>Tabelle1!$B$5:$F$5</c15:sqref>
                        </c15:formulaRef>
                      </c:ext>
                    </c:extLst>
                    <c:numCache>
                      <c:formatCode>General</c:formatCode>
                      <c:ptCount val="5"/>
                    </c:numCache>
                  </c:numRef>
                </c:val>
                <c:extLst>
                  <c:ext xmlns:c16="http://schemas.microsoft.com/office/drawing/2014/chart" uri="{C3380CC4-5D6E-409C-BE32-E72D297353CC}">
                    <c16:uniqueId val="{00000003-5DD5-4287-84F3-1CB946EB6E0F}"/>
                  </c:ext>
                </c:extLst>
              </c15:ser>
            </c15:filteredBarSeries>
          </c:ext>
        </c:extLst>
      </c:barChart>
      <c:catAx>
        <c:axId val="31337313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de-DE"/>
          </a:p>
        </c:txPr>
        <c:crossAx val="313374704"/>
        <c:crosses val="autoZero"/>
        <c:auto val="1"/>
        <c:lblAlgn val="ctr"/>
        <c:lblOffset val="100"/>
        <c:noMultiLvlLbl val="0"/>
      </c:catAx>
      <c:valAx>
        <c:axId val="31337470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313373136"/>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[Mappe1]Tabelle1!$A$2</c:f>
              <c:strCache>
                <c:ptCount val="1"/>
                <c:pt idx="0">
                  <c:v>Pflanzliche Erzeugnisse</c:v>
                </c:pt>
              </c:strCache>
            </c:strRef>
          </c:tx>
          <c:spPr>
            <a:ln w="31750" cap="rnd">
              <a:solidFill>
                <a:schemeClr val="accent1"/>
              </a:solidFill>
              <a:round/>
            </a:ln>
            <a:effectLst/>
          </c:spPr>
          <c:marker>
            <c:symbol val="circle"/>
            <c:size val="17"/>
            <c:spPr>
              <a:solidFill>
                <a:schemeClr val="accent1"/>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[Mappe1]Tabelle1!$B$2:$F$2</c:f>
              <c:numCache>
                <c:formatCode>#,##0</c:formatCode>
                <c:ptCount val="5"/>
                <c:pt idx="0">
                  <c:v>14090</c:v>
                </c:pt>
                <c:pt idx="1">
                  <c:v>15485</c:v>
                </c:pt>
                <c:pt idx="2">
                  <c:v>16222</c:v>
                </c:pt>
                <c:pt idx="3">
                  <c:v>18816</c:v>
                </c:pt>
                <c:pt idx="4">
                  <c:v>16400</c:v>
                </c:pt>
              </c:numCache>
            </c:numRef>
          </c:val>
          <c:smooth val="0"/>
          <c:extLst>
            <c:ext xmlns:c16="http://schemas.microsoft.com/office/drawing/2014/chart" uri="{C3380CC4-5D6E-409C-BE32-E72D297353CC}">
              <c16:uniqueId val="{00000000-C1C9-4E53-8CFE-A3EC5416C5C7}"/>
            </c:ext>
          </c:extLst>
        </c:ser>
        <c:ser>
          <c:idx val="1"/>
          <c:order val="1"/>
          <c:tx>
            <c:strRef>
              <c:f>[Mappe1]Tabelle1!$A$3</c:f>
              <c:strCache>
                <c:ptCount val="1"/>
                <c:pt idx="0">
                  <c:v>Tierische Erzeugnisse</c:v>
                </c:pt>
              </c:strCache>
            </c:strRef>
          </c:tx>
          <c:spPr>
            <a:ln w="31750" cap="rnd">
              <a:solidFill>
                <a:schemeClr val="accent2"/>
              </a:solidFill>
              <a:round/>
            </a:ln>
            <a:effectLst/>
          </c:spPr>
          <c:marker>
            <c:symbol val="circle"/>
            <c:size val="17"/>
            <c:spPr>
              <a:solidFill>
                <a:schemeClr val="accent2"/>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[Mappe1]Tabelle1!$B$3:$F$3</c:f>
              <c:numCache>
                <c:formatCode>#,##0</c:formatCode>
                <c:ptCount val="5"/>
                <c:pt idx="0">
                  <c:v>21023</c:v>
                </c:pt>
                <c:pt idx="1">
                  <c:v>22261</c:v>
                </c:pt>
                <c:pt idx="2">
                  <c:v>24529</c:v>
                </c:pt>
                <c:pt idx="3">
                  <c:v>24243</c:v>
                </c:pt>
                <c:pt idx="4">
                  <c:v>25253</c:v>
                </c:pt>
              </c:numCache>
            </c:numRef>
          </c:val>
          <c:smooth val="0"/>
          <c:extLst>
            <c:ext xmlns:c16="http://schemas.microsoft.com/office/drawing/2014/chart" uri="{C3380CC4-5D6E-409C-BE32-E72D297353CC}">
              <c16:uniqueId val="{00000001-C1C9-4E53-8CFE-A3EC5416C5C7}"/>
            </c:ext>
          </c:extLst>
        </c:ser>
        <c:ser>
          <c:idx val="2"/>
          <c:order val="2"/>
          <c:tx>
            <c:strRef>
              <c:f>[Mappe1]Tabelle1!$A$4</c:f>
              <c:strCache>
                <c:ptCount val="1"/>
                <c:pt idx="0">
                  <c:v>Verkaufserlöse</c:v>
                </c:pt>
              </c:strCache>
            </c:strRef>
          </c:tx>
          <c:spPr>
            <a:ln w="31750" cap="rnd">
              <a:solidFill>
                <a:schemeClr val="accent3"/>
              </a:solidFill>
              <a:round/>
            </a:ln>
            <a:effectLst/>
          </c:spPr>
          <c:marker>
            <c:symbol val="circle"/>
            <c:size val="17"/>
            <c:spPr>
              <a:solidFill>
                <a:schemeClr val="accent3"/>
              </a:solidFill>
              <a:ln>
                <a:noFill/>
              </a:ln>
              <a:effectLst/>
            </c:spPr>
          </c:marker>
          <c:cat>
            <c:numRef>
              <c:f>[Mappe1]Tabelle1!$B$1:$F$1</c:f>
              <c:numCache>
                <c:formatCode>General</c:formatCode>
                <c:ptCount val="5"/>
                <c:pt idx="0">
                  <c:v>2009</c:v>
                </c:pt>
                <c:pt idx="1">
                  <c:v>2010</c:v>
                </c:pt>
                <c:pt idx="2">
                  <c:v>2011</c:v>
                </c:pt>
                <c:pt idx="3">
                  <c:v>2012</c:v>
                </c:pt>
                <c:pt idx="4">
                  <c:v>2013</c:v>
                </c:pt>
              </c:numCache>
            </c:numRef>
          </c:cat>
          <c:val>
            <c:numRef>
              <c:f>[Mappe1]Tabelle1!$B$4:$F$4</c:f>
              <c:numCache>
                <c:formatCode>#,##0</c:formatCode>
                <c:ptCount val="5"/>
                <c:pt idx="0">
                  <c:v>35113</c:v>
                </c:pt>
                <c:pt idx="1">
                  <c:v>37747</c:v>
                </c:pt>
                <c:pt idx="2">
                  <c:v>40750</c:v>
                </c:pt>
                <c:pt idx="3">
                  <c:v>43059</c:v>
                </c:pt>
                <c:pt idx="4">
                  <c:v>41653</c:v>
                </c:pt>
              </c:numCache>
            </c:numRef>
          </c:val>
          <c:smooth val="0"/>
          <c:extLst>
            <c:ext xmlns:c16="http://schemas.microsoft.com/office/drawing/2014/chart" uri="{C3380CC4-5D6E-409C-BE32-E72D297353CC}">
              <c16:uniqueId val="{00000002-C1C9-4E53-8CFE-A3EC5416C5C7}"/>
            </c:ext>
          </c:extLst>
        </c:ser>
        <c:dLbls>
          <c:showLegendKey val="0"/>
          <c:showVal val="0"/>
          <c:showCatName val="0"/>
          <c:showSerName val="0"/>
          <c:showPercent val="0"/>
          <c:showBubbleSize val="0"/>
        </c:dLbls>
        <c:marker val="1"/>
        <c:smooth val="0"/>
        <c:axId val="311330416"/>
        <c:axId val="311329240"/>
        <c:extLst>
          <c:ext xmlns:c15="http://schemas.microsoft.com/office/drawing/2012/chart" uri="{02D57815-91ED-43cb-92C2-25804820EDAC}">
            <c15:filteredLineSeries>
              <c15:ser>
                <c:idx val="3"/>
                <c:order val="3"/>
                <c:tx>
                  <c:strRef>
                    <c:extLst>
                      <c:ext uri="{02D57815-91ED-43cb-92C2-25804820EDAC}">
                        <c15:formulaRef>
                          <c15:sqref>[Mappe1]Tabelle1!$A$5</c15:sqref>
                        </c15:formulaRef>
                      </c:ext>
                    </c:extLst>
                    <c:strCache>
                      <c:ptCount val="1"/>
                      <c:pt idx="0">
                        <c:v>gesamt</c:v>
                      </c:pt>
                    </c:strCache>
                  </c:strRef>
                </c:tx>
                <c:spPr>
                  <a:ln w="31750" cap="rnd">
                    <a:solidFill>
                      <a:schemeClr val="accent4"/>
                    </a:solidFill>
                    <a:round/>
                  </a:ln>
                  <a:effectLst/>
                </c:spPr>
                <c:marker>
                  <c:symbol val="circle"/>
                  <c:size val="17"/>
                  <c:spPr>
                    <a:solidFill>
                      <a:schemeClr val="accent4"/>
                    </a:solidFill>
                    <a:ln>
                      <a:noFill/>
                    </a:ln>
                    <a:effectLst/>
                  </c:spPr>
                </c:marker>
                <c:cat>
                  <c:numRef>
                    <c:extLst>
                      <c:ext uri="{02D57815-91ED-43cb-92C2-25804820EDAC}">
                        <c15:formulaRef>
                          <c15:sqref>[Mappe1]Tabelle1!$B$1:$F$1</c15:sqref>
                        </c15:formulaRef>
                      </c:ext>
                    </c:extLst>
                    <c:numCache>
                      <c:formatCode>General</c:formatCode>
                      <c:ptCount val="5"/>
                      <c:pt idx="0">
                        <c:v>2009</c:v>
                      </c:pt>
                      <c:pt idx="1">
                        <c:v>2010</c:v>
                      </c:pt>
                      <c:pt idx="2">
                        <c:v>2011</c:v>
                      </c:pt>
                      <c:pt idx="3">
                        <c:v>2012</c:v>
                      </c:pt>
                      <c:pt idx="4">
                        <c:v>2013</c:v>
                      </c:pt>
                    </c:numCache>
                  </c:numRef>
                </c:cat>
                <c:val>
                  <c:numRef>
                    <c:extLst>
                      <c:ext uri="{02D57815-91ED-43cb-92C2-25804820EDAC}">
                        <c15:formulaRef>
                          <c15:sqref>[Mappe1]Tabelle1!$B$5:$F$5</c15:sqref>
                        </c15:formulaRef>
                      </c:ext>
                    </c:extLst>
                    <c:numCache>
                      <c:formatCode>General</c:formatCode>
                      <c:ptCount val="5"/>
                    </c:numCache>
                  </c:numRef>
                </c:val>
                <c:smooth val="0"/>
                <c:extLst>
                  <c:ext xmlns:c16="http://schemas.microsoft.com/office/drawing/2014/chart" uri="{C3380CC4-5D6E-409C-BE32-E72D297353CC}">
                    <c16:uniqueId val="{00000003-C1C9-4E53-8CFE-A3EC5416C5C7}"/>
                  </c:ext>
                </c:extLst>
              </c15:ser>
            </c15:filteredLineSeries>
          </c:ext>
        </c:extLst>
      </c:lineChart>
      <c:catAx>
        <c:axId val="3113304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de-DE"/>
          </a:p>
        </c:txPr>
        <c:crossAx val="311329240"/>
        <c:crosses val="autoZero"/>
        <c:auto val="1"/>
        <c:lblAlgn val="ctr"/>
        <c:lblOffset val="100"/>
        <c:noMultiLvlLbl val="0"/>
      </c:catAx>
      <c:valAx>
        <c:axId val="311329240"/>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311330416"/>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de-DE"/>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65E7B3-3751-4645-827E-6E0C91D21D62}" type="doc">
      <dgm:prSet loTypeId="urn:microsoft.com/office/officeart/2005/8/layout/radial4" loCatId="relationship" qsTypeId="urn:microsoft.com/office/officeart/2005/8/quickstyle/simple1" qsCatId="simple" csTypeId="urn:microsoft.com/office/officeart/2005/8/colors/accent0_1" csCatId="mainScheme" phldr="1"/>
      <dgm:spPr/>
      <dgm:t>
        <a:bodyPr/>
        <a:lstStyle/>
        <a:p>
          <a:endParaRPr lang="de-DE"/>
        </a:p>
      </dgm:t>
    </dgm:pt>
    <dgm:pt modelId="{AF953BBD-F891-4D01-A742-3A9D57ED0EFB}">
      <dgm:prSet phldrT="[Text]">
        <dgm:style>
          <a:lnRef idx="2">
            <a:schemeClr val="accent1"/>
          </a:lnRef>
          <a:fillRef idx="1">
            <a:schemeClr val="lt1"/>
          </a:fillRef>
          <a:effectRef idx="0">
            <a:schemeClr val="accent1"/>
          </a:effectRef>
          <a:fontRef idx="minor">
            <a:schemeClr val="dk1"/>
          </a:fontRef>
        </dgm:style>
      </dgm:prSet>
      <dgm:spPr/>
      <dgm:t>
        <a:bodyPr/>
        <a:lstStyle/>
        <a:p>
          <a:r>
            <a:rPr lang="de-DE" dirty="0"/>
            <a:t>Frauenroman</a:t>
          </a:r>
        </a:p>
      </dgm:t>
    </dgm:pt>
    <dgm:pt modelId="{687F1BA4-616B-45CC-8FFE-69E31EACED0B}" type="parTrans" cxnId="{89CF92C6-D951-4658-9DFC-FF910CF8F4B3}">
      <dgm:prSet/>
      <dgm:spPr/>
      <dgm:t>
        <a:bodyPr/>
        <a:lstStyle/>
        <a:p>
          <a:endParaRPr lang="de-DE"/>
        </a:p>
      </dgm:t>
    </dgm:pt>
    <dgm:pt modelId="{31DABF68-9C11-42F4-8B4E-30C2AB3F3178}" type="sibTrans" cxnId="{89CF92C6-D951-4658-9DFC-FF910CF8F4B3}">
      <dgm:prSet/>
      <dgm:spPr/>
      <dgm:t>
        <a:bodyPr/>
        <a:lstStyle/>
        <a:p>
          <a:endParaRPr lang="de-DE"/>
        </a:p>
      </dgm:t>
    </dgm:pt>
    <dgm:pt modelId="{129481F5-A906-4248-A37F-1B84496C023F}">
      <dgm:prSet phldrT="[Text]" custT="1"/>
      <dgm:spPr/>
      <dgm:t>
        <a:bodyPr/>
        <a:lstStyle/>
        <a:p>
          <a:r>
            <a:rPr lang="de-DE" sz="2600" dirty="0"/>
            <a:t>Briefroman</a:t>
          </a:r>
        </a:p>
      </dgm:t>
    </dgm:pt>
    <dgm:pt modelId="{96BA4A62-65FD-4298-9F8A-0D6881E22A4B}" type="parTrans" cxnId="{AFC69262-2608-477C-900F-02E1EBE698A2}">
      <dgm:prSet/>
      <dgm:spPr/>
      <dgm:t>
        <a:bodyPr/>
        <a:lstStyle/>
        <a:p>
          <a:endParaRPr lang="de-DE"/>
        </a:p>
      </dgm:t>
    </dgm:pt>
    <dgm:pt modelId="{796163FE-74E1-424D-B777-AD9B3DC62919}" type="sibTrans" cxnId="{AFC69262-2608-477C-900F-02E1EBE698A2}">
      <dgm:prSet/>
      <dgm:spPr/>
      <dgm:t>
        <a:bodyPr/>
        <a:lstStyle/>
        <a:p>
          <a:endParaRPr lang="de-DE"/>
        </a:p>
      </dgm:t>
    </dgm:pt>
    <dgm:pt modelId="{DC3FBB28-64C6-46E2-9720-02961C2B41D9}">
      <dgm:prSet phldrT="[Text]" custT="1"/>
      <dgm:spPr/>
      <dgm:t>
        <a:bodyPr/>
        <a:lstStyle/>
        <a:p>
          <a:r>
            <a:rPr lang="de-DE" sz="2600" dirty="0"/>
            <a:t>Thematisierung weiblichen Schreibens</a:t>
          </a:r>
        </a:p>
      </dgm:t>
    </dgm:pt>
    <dgm:pt modelId="{0CCDB277-E318-4088-A433-FF73CAE64DD7}" type="parTrans" cxnId="{70230F3E-80CE-4D40-B7AF-435F94ED3079}">
      <dgm:prSet/>
      <dgm:spPr/>
      <dgm:t>
        <a:bodyPr/>
        <a:lstStyle/>
        <a:p>
          <a:endParaRPr lang="de-DE"/>
        </a:p>
      </dgm:t>
    </dgm:pt>
    <dgm:pt modelId="{5E20DCDD-38EA-4198-9863-7A6D1145829C}" type="sibTrans" cxnId="{70230F3E-80CE-4D40-B7AF-435F94ED3079}">
      <dgm:prSet/>
      <dgm:spPr/>
      <dgm:t>
        <a:bodyPr/>
        <a:lstStyle/>
        <a:p>
          <a:endParaRPr lang="de-DE"/>
        </a:p>
      </dgm:t>
    </dgm:pt>
    <dgm:pt modelId="{C1DAECD9-F591-48E6-B564-A0D612F14182}">
      <dgm:prSet phldrT="[Text]" custT="1"/>
      <dgm:spPr/>
      <dgm:t>
        <a:bodyPr/>
        <a:lstStyle/>
        <a:p>
          <a:r>
            <a:rPr lang="de-DE" sz="2600" dirty="0"/>
            <a:t>Empfindsamkeit</a:t>
          </a:r>
        </a:p>
      </dgm:t>
    </dgm:pt>
    <dgm:pt modelId="{4221C466-B6EC-4AA5-A737-2CF956232981}" type="parTrans" cxnId="{AF84FFDB-973F-4F83-891A-52F352707D37}">
      <dgm:prSet/>
      <dgm:spPr/>
      <dgm:t>
        <a:bodyPr/>
        <a:lstStyle/>
        <a:p>
          <a:endParaRPr lang="de-DE"/>
        </a:p>
      </dgm:t>
    </dgm:pt>
    <dgm:pt modelId="{925D4840-661F-4909-88C8-DCD876E1D143}" type="sibTrans" cxnId="{AF84FFDB-973F-4F83-891A-52F352707D37}">
      <dgm:prSet/>
      <dgm:spPr/>
      <dgm:t>
        <a:bodyPr/>
        <a:lstStyle/>
        <a:p>
          <a:endParaRPr lang="de-DE"/>
        </a:p>
      </dgm:t>
    </dgm:pt>
    <dgm:pt modelId="{6EF68FD2-4D92-4F02-BD6C-2079AE9417C6}">
      <dgm:prSet custT="1"/>
      <dgm:spPr/>
      <dgm:t>
        <a:bodyPr/>
        <a:lstStyle/>
        <a:p>
          <a:r>
            <a:rPr lang="de-DE" sz="2600" dirty="0"/>
            <a:t>Bürgerliches und weibliches Lesepublikum</a:t>
          </a:r>
        </a:p>
      </dgm:t>
    </dgm:pt>
    <dgm:pt modelId="{E0C0388B-5B02-40EC-8FC9-D6338619F9E7}" type="parTrans" cxnId="{EC6385EC-4912-446D-833A-7B09D69500AE}">
      <dgm:prSet/>
      <dgm:spPr/>
      <dgm:t>
        <a:bodyPr/>
        <a:lstStyle/>
        <a:p>
          <a:endParaRPr lang="de-DE"/>
        </a:p>
      </dgm:t>
    </dgm:pt>
    <dgm:pt modelId="{9E684F31-2886-4A39-92C1-3BCD80027F80}" type="sibTrans" cxnId="{EC6385EC-4912-446D-833A-7B09D69500AE}">
      <dgm:prSet/>
      <dgm:spPr/>
      <dgm:t>
        <a:bodyPr/>
        <a:lstStyle/>
        <a:p>
          <a:endParaRPr lang="de-DE"/>
        </a:p>
      </dgm:t>
    </dgm:pt>
    <dgm:pt modelId="{BDBB9BFA-A259-4828-AB87-81421A01267C}" type="pres">
      <dgm:prSet presAssocID="{0565E7B3-3751-4645-827E-6E0C91D21D62}" presName="cycle" presStyleCnt="0">
        <dgm:presLayoutVars>
          <dgm:chMax val="1"/>
          <dgm:dir/>
          <dgm:animLvl val="ctr"/>
          <dgm:resizeHandles val="exact"/>
        </dgm:presLayoutVars>
      </dgm:prSet>
      <dgm:spPr/>
      <dgm:t>
        <a:bodyPr/>
        <a:lstStyle/>
        <a:p>
          <a:endParaRPr lang="de-DE"/>
        </a:p>
      </dgm:t>
    </dgm:pt>
    <dgm:pt modelId="{A9A8D070-733A-4164-8BCE-0F1324FE6683}" type="pres">
      <dgm:prSet presAssocID="{AF953BBD-F891-4D01-A742-3A9D57ED0EFB}" presName="centerShape" presStyleLbl="node0" presStyleIdx="0" presStyleCnt="1"/>
      <dgm:spPr/>
      <dgm:t>
        <a:bodyPr/>
        <a:lstStyle/>
        <a:p>
          <a:endParaRPr lang="de-DE"/>
        </a:p>
      </dgm:t>
    </dgm:pt>
    <dgm:pt modelId="{8C4B6878-6DEE-48D8-BAB2-A545BE99C3B1}" type="pres">
      <dgm:prSet presAssocID="{96BA4A62-65FD-4298-9F8A-0D6881E22A4B}" presName="parTrans" presStyleLbl="bgSibTrans2D1" presStyleIdx="0" presStyleCnt="4"/>
      <dgm:spPr/>
      <dgm:t>
        <a:bodyPr/>
        <a:lstStyle/>
        <a:p>
          <a:endParaRPr lang="de-DE"/>
        </a:p>
      </dgm:t>
    </dgm:pt>
    <dgm:pt modelId="{748DFD3E-FE2B-4006-9451-71AFD80A5841}" type="pres">
      <dgm:prSet presAssocID="{129481F5-A906-4248-A37F-1B84496C023F}" presName="node" presStyleLbl="node1" presStyleIdx="0" presStyleCnt="4">
        <dgm:presLayoutVars>
          <dgm:bulletEnabled val="1"/>
        </dgm:presLayoutVars>
      </dgm:prSet>
      <dgm:spPr/>
      <dgm:t>
        <a:bodyPr/>
        <a:lstStyle/>
        <a:p>
          <a:endParaRPr lang="de-DE"/>
        </a:p>
      </dgm:t>
    </dgm:pt>
    <dgm:pt modelId="{24853882-2C4F-4751-A077-5B833077C649}" type="pres">
      <dgm:prSet presAssocID="{0CCDB277-E318-4088-A433-FF73CAE64DD7}" presName="parTrans" presStyleLbl="bgSibTrans2D1" presStyleIdx="1" presStyleCnt="4"/>
      <dgm:spPr/>
      <dgm:t>
        <a:bodyPr/>
        <a:lstStyle/>
        <a:p>
          <a:endParaRPr lang="de-DE"/>
        </a:p>
      </dgm:t>
    </dgm:pt>
    <dgm:pt modelId="{C630D7DD-4DC9-4F21-B88D-B1D535013FBA}" type="pres">
      <dgm:prSet presAssocID="{DC3FBB28-64C6-46E2-9720-02961C2B41D9}" presName="node" presStyleLbl="node1" presStyleIdx="1" presStyleCnt="4">
        <dgm:presLayoutVars>
          <dgm:bulletEnabled val="1"/>
        </dgm:presLayoutVars>
      </dgm:prSet>
      <dgm:spPr/>
      <dgm:t>
        <a:bodyPr/>
        <a:lstStyle/>
        <a:p>
          <a:endParaRPr lang="de-DE"/>
        </a:p>
      </dgm:t>
    </dgm:pt>
    <dgm:pt modelId="{E1D6C942-43B3-4186-B359-CE432C4847BB}" type="pres">
      <dgm:prSet presAssocID="{E0C0388B-5B02-40EC-8FC9-D6338619F9E7}" presName="parTrans" presStyleLbl="bgSibTrans2D1" presStyleIdx="2" presStyleCnt="4"/>
      <dgm:spPr/>
      <dgm:t>
        <a:bodyPr/>
        <a:lstStyle/>
        <a:p>
          <a:endParaRPr lang="de-DE"/>
        </a:p>
      </dgm:t>
    </dgm:pt>
    <dgm:pt modelId="{1023535D-8B9A-4670-9E95-A13E7334EFF0}" type="pres">
      <dgm:prSet presAssocID="{6EF68FD2-4D92-4F02-BD6C-2079AE9417C6}" presName="node" presStyleLbl="node1" presStyleIdx="2" presStyleCnt="4">
        <dgm:presLayoutVars>
          <dgm:bulletEnabled val="1"/>
        </dgm:presLayoutVars>
      </dgm:prSet>
      <dgm:spPr/>
      <dgm:t>
        <a:bodyPr/>
        <a:lstStyle/>
        <a:p>
          <a:endParaRPr lang="de-DE"/>
        </a:p>
      </dgm:t>
    </dgm:pt>
    <dgm:pt modelId="{AD75700B-292D-4346-9A2A-E31F6CC72DF3}" type="pres">
      <dgm:prSet presAssocID="{4221C466-B6EC-4AA5-A737-2CF956232981}" presName="parTrans" presStyleLbl="bgSibTrans2D1" presStyleIdx="3" presStyleCnt="4"/>
      <dgm:spPr/>
      <dgm:t>
        <a:bodyPr/>
        <a:lstStyle/>
        <a:p>
          <a:endParaRPr lang="de-DE"/>
        </a:p>
      </dgm:t>
    </dgm:pt>
    <dgm:pt modelId="{A2158263-D47D-4F73-9DC2-E0B73F7F39B2}" type="pres">
      <dgm:prSet presAssocID="{C1DAECD9-F591-48E6-B564-A0D612F14182}" presName="node" presStyleLbl="node1" presStyleIdx="3" presStyleCnt="4">
        <dgm:presLayoutVars>
          <dgm:bulletEnabled val="1"/>
        </dgm:presLayoutVars>
      </dgm:prSet>
      <dgm:spPr/>
      <dgm:t>
        <a:bodyPr/>
        <a:lstStyle/>
        <a:p>
          <a:endParaRPr lang="de-DE"/>
        </a:p>
      </dgm:t>
    </dgm:pt>
  </dgm:ptLst>
  <dgm:cxnLst>
    <dgm:cxn modelId="{95EC1DB1-3DCA-443F-8865-51115698356A}" type="presOf" srcId="{DC3FBB28-64C6-46E2-9720-02961C2B41D9}" destId="{C630D7DD-4DC9-4F21-B88D-B1D535013FBA}" srcOrd="0" destOrd="0" presId="urn:microsoft.com/office/officeart/2005/8/layout/radial4"/>
    <dgm:cxn modelId="{70230F3E-80CE-4D40-B7AF-435F94ED3079}" srcId="{AF953BBD-F891-4D01-A742-3A9D57ED0EFB}" destId="{DC3FBB28-64C6-46E2-9720-02961C2B41D9}" srcOrd="1" destOrd="0" parTransId="{0CCDB277-E318-4088-A433-FF73CAE64DD7}" sibTransId="{5E20DCDD-38EA-4198-9863-7A6D1145829C}"/>
    <dgm:cxn modelId="{325516F3-263D-4091-B509-1CA0175AABC9}" type="presOf" srcId="{96BA4A62-65FD-4298-9F8A-0D6881E22A4B}" destId="{8C4B6878-6DEE-48D8-BAB2-A545BE99C3B1}" srcOrd="0" destOrd="0" presId="urn:microsoft.com/office/officeart/2005/8/layout/radial4"/>
    <dgm:cxn modelId="{3392DF19-DFD6-4ED2-8462-196FC93AA503}" type="presOf" srcId="{0CCDB277-E318-4088-A433-FF73CAE64DD7}" destId="{24853882-2C4F-4751-A077-5B833077C649}" srcOrd="0" destOrd="0" presId="urn:microsoft.com/office/officeart/2005/8/layout/radial4"/>
    <dgm:cxn modelId="{AFC69262-2608-477C-900F-02E1EBE698A2}" srcId="{AF953BBD-F891-4D01-A742-3A9D57ED0EFB}" destId="{129481F5-A906-4248-A37F-1B84496C023F}" srcOrd="0" destOrd="0" parTransId="{96BA4A62-65FD-4298-9F8A-0D6881E22A4B}" sibTransId="{796163FE-74E1-424D-B777-AD9B3DC62919}"/>
    <dgm:cxn modelId="{BC06D9D2-7DFA-4E6C-BD86-61AC769041C2}" type="presOf" srcId="{AF953BBD-F891-4D01-A742-3A9D57ED0EFB}" destId="{A9A8D070-733A-4164-8BCE-0F1324FE6683}" srcOrd="0" destOrd="0" presId="urn:microsoft.com/office/officeart/2005/8/layout/radial4"/>
    <dgm:cxn modelId="{71CBE284-0B41-47C4-8489-E3A15EB92A79}" type="presOf" srcId="{0565E7B3-3751-4645-827E-6E0C91D21D62}" destId="{BDBB9BFA-A259-4828-AB87-81421A01267C}" srcOrd="0" destOrd="0" presId="urn:microsoft.com/office/officeart/2005/8/layout/radial4"/>
    <dgm:cxn modelId="{B5146B8F-4C9B-45EA-BC7B-D8E088F2485F}" type="presOf" srcId="{129481F5-A906-4248-A37F-1B84496C023F}" destId="{748DFD3E-FE2B-4006-9451-71AFD80A5841}" srcOrd="0" destOrd="0" presId="urn:microsoft.com/office/officeart/2005/8/layout/radial4"/>
    <dgm:cxn modelId="{7995262A-90F9-478A-AFF9-8E4B49CE0986}" type="presOf" srcId="{4221C466-B6EC-4AA5-A737-2CF956232981}" destId="{AD75700B-292D-4346-9A2A-E31F6CC72DF3}" srcOrd="0" destOrd="0" presId="urn:microsoft.com/office/officeart/2005/8/layout/radial4"/>
    <dgm:cxn modelId="{89CF92C6-D951-4658-9DFC-FF910CF8F4B3}" srcId="{0565E7B3-3751-4645-827E-6E0C91D21D62}" destId="{AF953BBD-F891-4D01-A742-3A9D57ED0EFB}" srcOrd="0" destOrd="0" parTransId="{687F1BA4-616B-45CC-8FFE-69E31EACED0B}" sibTransId="{31DABF68-9C11-42F4-8B4E-30C2AB3F3178}"/>
    <dgm:cxn modelId="{ACEFA0F9-A4F6-465A-BC34-F5EA473B0071}" type="presOf" srcId="{C1DAECD9-F591-48E6-B564-A0D612F14182}" destId="{A2158263-D47D-4F73-9DC2-E0B73F7F39B2}" srcOrd="0" destOrd="0" presId="urn:microsoft.com/office/officeart/2005/8/layout/radial4"/>
    <dgm:cxn modelId="{EC6385EC-4912-446D-833A-7B09D69500AE}" srcId="{AF953BBD-F891-4D01-A742-3A9D57ED0EFB}" destId="{6EF68FD2-4D92-4F02-BD6C-2079AE9417C6}" srcOrd="2" destOrd="0" parTransId="{E0C0388B-5B02-40EC-8FC9-D6338619F9E7}" sibTransId="{9E684F31-2886-4A39-92C1-3BCD80027F80}"/>
    <dgm:cxn modelId="{4DE6DF5B-FC3B-4FF5-BD5E-D792CA6886E1}" type="presOf" srcId="{E0C0388B-5B02-40EC-8FC9-D6338619F9E7}" destId="{E1D6C942-43B3-4186-B359-CE432C4847BB}" srcOrd="0" destOrd="0" presId="urn:microsoft.com/office/officeart/2005/8/layout/radial4"/>
    <dgm:cxn modelId="{942ABD39-A0A1-410A-BB87-E9B474383F1B}" type="presOf" srcId="{6EF68FD2-4D92-4F02-BD6C-2079AE9417C6}" destId="{1023535D-8B9A-4670-9E95-A13E7334EFF0}" srcOrd="0" destOrd="0" presId="urn:microsoft.com/office/officeart/2005/8/layout/radial4"/>
    <dgm:cxn modelId="{AF84FFDB-973F-4F83-891A-52F352707D37}" srcId="{AF953BBD-F891-4D01-A742-3A9D57ED0EFB}" destId="{C1DAECD9-F591-48E6-B564-A0D612F14182}" srcOrd="3" destOrd="0" parTransId="{4221C466-B6EC-4AA5-A737-2CF956232981}" sibTransId="{925D4840-661F-4909-88C8-DCD876E1D143}"/>
    <dgm:cxn modelId="{61331716-5EFE-466F-9D85-D5F7CB31BE07}" type="presParOf" srcId="{BDBB9BFA-A259-4828-AB87-81421A01267C}" destId="{A9A8D070-733A-4164-8BCE-0F1324FE6683}" srcOrd="0" destOrd="0" presId="urn:microsoft.com/office/officeart/2005/8/layout/radial4"/>
    <dgm:cxn modelId="{E004335E-C47A-4712-AAD0-FFE19C600263}" type="presParOf" srcId="{BDBB9BFA-A259-4828-AB87-81421A01267C}" destId="{8C4B6878-6DEE-48D8-BAB2-A545BE99C3B1}" srcOrd="1" destOrd="0" presId="urn:microsoft.com/office/officeart/2005/8/layout/radial4"/>
    <dgm:cxn modelId="{8A013410-C160-45C5-BE1E-B83DB844516F}" type="presParOf" srcId="{BDBB9BFA-A259-4828-AB87-81421A01267C}" destId="{748DFD3E-FE2B-4006-9451-71AFD80A5841}" srcOrd="2" destOrd="0" presId="urn:microsoft.com/office/officeart/2005/8/layout/radial4"/>
    <dgm:cxn modelId="{8DF2A459-0345-4E3E-9EEC-1187A3B05AD5}" type="presParOf" srcId="{BDBB9BFA-A259-4828-AB87-81421A01267C}" destId="{24853882-2C4F-4751-A077-5B833077C649}" srcOrd="3" destOrd="0" presId="urn:microsoft.com/office/officeart/2005/8/layout/radial4"/>
    <dgm:cxn modelId="{B0993508-79AA-4515-9E74-202330B3D8B9}" type="presParOf" srcId="{BDBB9BFA-A259-4828-AB87-81421A01267C}" destId="{C630D7DD-4DC9-4F21-B88D-B1D535013FBA}" srcOrd="4" destOrd="0" presId="urn:microsoft.com/office/officeart/2005/8/layout/radial4"/>
    <dgm:cxn modelId="{41081E3C-009A-43FB-9257-CCA8D8D3F9CF}" type="presParOf" srcId="{BDBB9BFA-A259-4828-AB87-81421A01267C}" destId="{E1D6C942-43B3-4186-B359-CE432C4847BB}" srcOrd="5" destOrd="0" presId="urn:microsoft.com/office/officeart/2005/8/layout/radial4"/>
    <dgm:cxn modelId="{7CB0FBA3-DD2C-4388-AD18-336C6F8E101F}" type="presParOf" srcId="{BDBB9BFA-A259-4828-AB87-81421A01267C}" destId="{1023535D-8B9A-4670-9E95-A13E7334EFF0}" srcOrd="6" destOrd="0" presId="urn:microsoft.com/office/officeart/2005/8/layout/radial4"/>
    <dgm:cxn modelId="{9ED24296-9DD5-4792-9076-DB6BC9363460}" type="presParOf" srcId="{BDBB9BFA-A259-4828-AB87-81421A01267C}" destId="{AD75700B-292D-4346-9A2A-E31F6CC72DF3}" srcOrd="7" destOrd="0" presId="urn:microsoft.com/office/officeart/2005/8/layout/radial4"/>
    <dgm:cxn modelId="{D282CC73-AF75-4B95-8BCB-5842C162CE42}" type="presParOf" srcId="{BDBB9BFA-A259-4828-AB87-81421A01267C}" destId="{A2158263-D47D-4F73-9DC2-E0B73F7F39B2}"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A8D070-733A-4164-8BCE-0F1324FE6683}">
      <dsp:nvSpPr>
        <dsp:cNvPr id="0" name=""/>
        <dsp:cNvSpPr/>
      </dsp:nvSpPr>
      <dsp:spPr>
        <a:xfrm>
          <a:off x="5082414" y="3001274"/>
          <a:ext cx="2865371" cy="2865371"/>
        </a:xfrm>
        <a:prstGeom prst="ellipse">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de-DE" sz="2600" kern="1200" dirty="0"/>
            <a:t>Frauenroman</a:t>
          </a:r>
        </a:p>
      </dsp:txBody>
      <dsp:txXfrm>
        <a:off x="5502038" y="3420898"/>
        <a:ext cx="2026123" cy="2026123"/>
      </dsp:txXfrm>
    </dsp:sp>
    <dsp:sp modelId="{8C4B6878-6DEE-48D8-BAB2-A545BE99C3B1}">
      <dsp:nvSpPr>
        <dsp:cNvPr id="0" name=""/>
        <dsp:cNvSpPr/>
      </dsp:nvSpPr>
      <dsp:spPr>
        <a:xfrm rot="11700000">
          <a:off x="2914393" y="3346640"/>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48DFD3E-FE2B-4006-9451-71AFD80A5841}">
      <dsp:nvSpPr>
        <dsp:cNvPr id="0" name=""/>
        <dsp:cNvSpPr/>
      </dsp:nvSpPr>
      <dsp:spPr>
        <a:xfrm>
          <a:off x="1589686" y="2390051"/>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Briefroman</a:t>
          </a:r>
        </a:p>
      </dsp:txBody>
      <dsp:txXfrm>
        <a:off x="1653468" y="2453833"/>
        <a:ext cx="2594538" cy="2050118"/>
      </dsp:txXfrm>
    </dsp:sp>
    <dsp:sp modelId="{24853882-2C4F-4751-A077-5B833077C649}">
      <dsp:nvSpPr>
        <dsp:cNvPr id="0" name=""/>
        <dsp:cNvSpPr/>
      </dsp:nvSpPr>
      <dsp:spPr>
        <a:xfrm rot="14700000">
          <a:off x="4339745" y="1647972"/>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630D7DD-4DC9-4F21-B88D-B1D535013FBA}">
      <dsp:nvSpPr>
        <dsp:cNvPr id="0" name=""/>
        <dsp:cNvSpPr/>
      </dsp:nvSpPr>
      <dsp:spPr>
        <a:xfrm>
          <a:off x="3594545" y="753"/>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Thematisierung weiblichen Schreibens</a:t>
          </a:r>
        </a:p>
      </dsp:txBody>
      <dsp:txXfrm>
        <a:off x="3658327" y="64535"/>
        <a:ext cx="2594538" cy="2050118"/>
      </dsp:txXfrm>
    </dsp:sp>
    <dsp:sp modelId="{E1D6C942-43B3-4186-B359-CE432C4847BB}">
      <dsp:nvSpPr>
        <dsp:cNvPr id="0" name=""/>
        <dsp:cNvSpPr/>
      </dsp:nvSpPr>
      <dsp:spPr>
        <a:xfrm rot="17700000">
          <a:off x="6557199" y="1647972"/>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023535D-8B9A-4670-9E95-A13E7334EFF0}">
      <dsp:nvSpPr>
        <dsp:cNvPr id="0" name=""/>
        <dsp:cNvSpPr/>
      </dsp:nvSpPr>
      <dsp:spPr>
        <a:xfrm>
          <a:off x="6713551" y="753"/>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Bürgerliches und weibliches Lesepublikum</a:t>
          </a:r>
        </a:p>
      </dsp:txBody>
      <dsp:txXfrm>
        <a:off x="6777333" y="64535"/>
        <a:ext cx="2594538" cy="2050118"/>
      </dsp:txXfrm>
    </dsp:sp>
    <dsp:sp modelId="{AD75700B-292D-4346-9A2A-E31F6CC72DF3}">
      <dsp:nvSpPr>
        <dsp:cNvPr id="0" name=""/>
        <dsp:cNvSpPr/>
      </dsp:nvSpPr>
      <dsp:spPr>
        <a:xfrm rot="20700000">
          <a:off x="7982550" y="3346640"/>
          <a:ext cx="2133255" cy="816630"/>
        </a:xfrm>
        <a:prstGeom prst="lef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2158263-D47D-4F73-9DC2-E0B73F7F39B2}">
      <dsp:nvSpPr>
        <dsp:cNvPr id="0" name=""/>
        <dsp:cNvSpPr/>
      </dsp:nvSpPr>
      <dsp:spPr>
        <a:xfrm>
          <a:off x="8718410" y="2390051"/>
          <a:ext cx="2722102" cy="2177682"/>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155700">
            <a:lnSpc>
              <a:spcPct val="90000"/>
            </a:lnSpc>
            <a:spcBef>
              <a:spcPct val="0"/>
            </a:spcBef>
            <a:spcAft>
              <a:spcPct val="35000"/>
            </a:spcAft>
          </a:pPr>
          <a:r>
            <a:rPr lang="de-DE" sz="2600" kern="1200" dirty="0"/>
            <a:t>Empfindsamkeit</a:t>
          </a:r>
        </a:p>
      </dsp:txBody>
      <dsp:txXfrm>
        <a:off x="8782192" y="2453833"/>
        <a:ext cx="2594538" cy="2050118"/>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1"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0482"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183948253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MS PGothic" pitchFamily="34" charset="-128"/>
        <a:cs typeface="ＭＳ Ｐゴシック" charset="0"/>
      </a:defRPr>
    </a:lvl1pPr>
    <a:lvl2pPr marL="4572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3" Type="http://schemas.openxmlformats.org/officeDocument/2006/relationships/hyperlink" Target="http://www.studierendenakademie.hhu.de/schreibportal.html" TargetMode="External"/><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de.wikipedia.org/wiki/Internet"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8" Type="http://schemas.openxmlformats.org/officeDocument/2006/relationships/hyperlink" Target="https://de.wikipedia.org/wiki/Publikation" TargetMode="External"/><Relationship Id="rId13" Type="http://schemas.openxmlformats.org/officeDocument/2006/relationships/hyperlink" Target="https://de.wikipedia.org/wiki/E-Mail" TargetMode="External"/><Relationship Id="rId3" Type="http://schemas.openxmlformats.org/officeDocument/2006/relationships/hyperlink" Target="https://de.wikipedia.org/wiki/Dienstleistung" TargetMode="External"/><Relationship Id="rId7" Type="http://schemas.openxmlformats.org/officeDocument/2006/relationships/hyperlink" Target="https://de.wikipedia.org/wiki/Konferenzband" TargetMode="External"/><Relationship Id="rId12" Type="http://schemas.openxmlformats.org/officeDocument/2006/relationships/hyperlink" Target="https://de.wikipedia.org/wiki/Post" TargetMode="External"/><Relationship Id="rId2" Type="http://schemas.openxmlformats.org/officeDocument/2006/relationships/slide" Target="../slides/slide80.xml"/><Relationship Id="rId1" Type="http://schemas.openxmlformats.org/officeDocument/2006/relationships/notesMaster" Target="../notesMasters/notesMaster1.xml"/><Relationship Id="rId6" Type="http://schemas.openxmlformats.org/officeDocument/2006/relationships/hyperlink" Target="https://de.wikipedia.org/wiki/Sammelband" TargetMode="External"/><Relationship Id="rId11" Type="http://schemas.openxmlformats.org/officeDocument/2006/relationships/hyperlink" Target="https://de.wikipedia.org/wiki/PDF" TargetMode="External"/><Relationship Id="rId5" Type="http://schemas.openxmlformats.org/officeDocument/2006/relationships/hyperlink" Target="https://de.wikipedia.org/wiki/Fachzeitschrift" TargetMode="External"/><Relationship Id="rId10" Type="http://schemas.openxmlformats.org/officeDocument/2006/relationships/hyperlink" Target="https://de.wikipedia.org/wiki/Scanner_(Datenerfassung)" TargetMode="External"/><Relationship Id="rId4" Type="http://schemas.openxmlformats.org/officeDocument/2006/relationships/hyperlink" Target="https://de.wikipedia.org/wiki/Fachartikel" TargetMode="External"/><Relationship Id="rId9" Type="http://schemas.openxmlformats.org/officeDocument/2006/relationships/hyperlink" Target="https://de.wikipedia.org/wiki/Fotokopie" TargetMode="Externa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798037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indent="0">
              <a:buFontTx/>
              <a:buNone/>
            </a:pPr>
            <a:r>
              <a:rPr lang="de-DE" baseline="0" dirty="0" smtClean="0"/>
              <a:t>Zunächst zu der Frage: Was ist eigentlich „wissenschaftlich“: Die Antwort: Wissenschaftliche Arbeit schreiben heißt, ein Themengebiet systematisch zu bearbeiten und die eigenen Ergebnisse dieser Auseinandersetzung niederzuschreiben.</a:t>
            </a:r>
          </a:p>
          <a:p>
            <a:pPr marL="0" indent="0">
              <a:buFontTx/>
              <a:buNone/>
            </a:pPr>
            <a:endParaRPr lang="de-DE" baseline="0" dirty="0" smtClean="0"/>
          </a:p>
          <a:p>
            <a:pPr marL="0" indent="0">
              <a:buFontTx/>
              <a:buNone/>
            </a:pPr>
            <a:r>
              <a:rPr lang="de-DE" baseline="0" dirty="0" smtClean="0"/>
              <a:t>Grundlage dafür ist, dass Sie den aktuellen wissenschaftlichen Forschungsstand kennen und sich in Ihrer Arbeit ausdrücklich darauf beziehen. Vor der Niederschrift ist daher eine ausführliche Lektüre aller wesentlichen Publikationen zum Thema ist daher eine der Grundvoraussetzungen wissenschaftlichen Arbeitens.</a:t>
            </a:r>
          </a:p>
          <a:p>
            <a:pPr marL="0" indent="0">
              <a:buFontTx/>
              <a:buNone/>
            </a:pPr>
            <a:endParaRPr lang="de-DE" baseline="0" dirty="0" smtClean="0"/>
          </a:p>
          <a:p>
            <a:pPr marL="0" indent="0">
              <a:buFontTx/>
              <a:buNone/>
            </a:pPr>
            <a:r>
              <a:rPr lang="de-DE" baseline="0" dirty="0" smtClean="0"/>
              <a:t>Punkt zwei ist, dass sie sich einen eigenen Standpunkt erarbeiten und diesen im Rahmen Ihrer Arbeit formulieren. </a:t>
            </a:r>
          </a:p>
          <a:p>
            <a:pPr marL="0" indent="0">
              <a:buFontTx/>
              <a:buNone/>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Wissenschaftlich arbeiten heißt allerdings auch, sich dem Gebot der wissenschaftlichen Objektivität zu verpflichten. Aus diesem Gedanken leiten sich die strengen Normen ab, die für die Form dieser Arbeiten gelten. Dazu gehört vor allem eine verständliche und nachvollziehbare Darstellung.</a:t>
            </a:r>
          </a:p>
          <a:p>
            <a:pPr marL="0" indent="0">
              <a:buFontTx/>
              <a:buNone/>
            </a:pPr>
            <a:endParaRPr lang="de-DE" baseline="0" dirty="0" smtClean="0"/>
          </a:p>
          <a:p>
            <a:pPr marL="171450" indent="-171450">
              <a:buFontTx/>
              <a:buChar char="-"/>
            </a:pPr>
            <a:endParaRPr lang="de-DE" baseline="0" dirty="0" smtClean="0"/>
          </a:p>
          <a:p>
            <a:pPr marL="171450" indent="-171450">
              <a:buFontTx/>
              <a:buChar char="-"/>
            </a:pPr>
            <a:endParaRPr lang="de-DE" dirty="0"/>
          </a:p>
        </p:txBody>
      </p:sp>
    </p:spTree>
    <p:extLst>
      <p:ext uri="{BB962C8B-B14F-4D97-AF65-F5344CB8AC3E}">
        <p14:creationId xmlns:p14="http://schemas.microsoft.com/office/powerpoint/2010/main" val="23576019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Auch wenn Fach- und Fremdwörter, Anglizismen nicht mehr wegzudenken sind „Fachjargon“ allein ist kein Qualitätskriterium;</a:t>
            </a:r>
          </a:p>
          <a:p>
            <a:endParaRPr lang="de-DE" baseline="0" dirty="0" smtClean="0"/>
          </a:p>
          <a:p>
            <a:r>
              <a:rPr lang="de-DE" baseline="0" dirty="0" smtClean="0"/>
              <a:t>Wichtigste Fachtermini müssen nicht erläutert werden, können Sie bei den Lesern voraussetzen (wenn es nicht gerade ein Lehrbuch für Anfänger ist). Aber Begriffe, die in der Literatur in unterschiedlichen Aspekten verwendet werden oder gar widersprüchliche Bedeutungen haben, müssen Sie eindeutig definieren und in der Arbeit konsequent verwenden.</a:t>
            </a:r>
          </a:p>
          <a:p>
            <a:endParaRPr lang="de-DE" baseline="0" dirty="0" smtClean="0"/>
          </a:p>
          <a:p>
            <a:endParaRPr lang="de-DE" dirty="0"/>
          </a:p>
        </p:txBody>
      </p:sp>
    </p:spTree>
    <p:extLst>
      <p:ext uri="{BB962C8B-B14F-4D97-AF65-F5344CB8AC3E}">
        <p14:creationId xmlns:p14="http://schemas.microsoft.com/office/powerpoint/2010/main" val="303639511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16005376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06_01</a:t>
            </a:r>
          </a:p>
        </p:txBody>
      </p:sp>
    </p:spTree>
    <p:extLst>
      <p:ext uri="{BB962C8B-B14F-4D97-AF65-F5344CB8AC3E}">
        <p14:creationId xmlns:p14="http://schemas.microsoft.com/office/powerpoint/2010/main" val="340796732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Zitate sind Kennzeichen wissenschaftlicher Texte: Ein Zitat wird immer dann</a:t>
            </a:r>
            <a:r>
              <a:rPr lang="de-DE" baseline="0" dirty="0" smtClean="0"/>
              <a:t> eingesetzt, um eine in Bezug auf das eigene Forschungsergebnis zentrale Aussage wiederzugeben – entweder weil sie für den Fortgang der eigenen Argumentation wichtig ist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oder man sich kritisch damit auseinandersetzt</a:t>
            </a:r>
            <a:endParaRPr lang="de-DE" dirty="0" smtClean="0"/>
          </a:p>
          <a:p>
            <a:endParaRPr lang="de-DE" dirty="0"/>
          </a:p>
        </p:txBody>
      </p:sp>
    </p:spTree>
    <p:extLst>
      <p:ext uri="{BB962C8B-B14F-4D97-AF65-F5344CB8AC3E}">
        <p14:creationId xmlns:p14="http://schemas.microsoft.com/office/powerpoint/2010/main" val="427297908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Zentrale</a:t>
            </a:r>
            <a:r>
              <a:rPr lang="de-DE" baseline="0" dirty="0" smtClean="0"/>
              <a:t> Positionen anderer Wissenschaftler, mit denen man sich explizit auseinandersetzt, können auf zweifache Weise in den Text eingefügt werden: als direktes oder indirektes Zitat.</a:t>
            </a:r>
          </a:p>
          <a:p>
            <a:r>
              <a:rPr lang="de-DE" baseline="0" dirty="0" smtClean="0"/>
              <a:t>Ersteres gibt den genauen Wortlaut wieder; Es steht in der Regel eingerückt und mit Anführungsstrichen versehen als eigener Absatz im Dokument; ist das Zitat nur bis zu zwei Zeilen lang, kann es auch in den Fließtext eingefügt werden.</a:t>
            </a:r>
          </a:p>
          <a:p>
            <a:endParaRPr lang="de-DE" dirty="0" smtClean="0"/>
          </a:p>
          <a:p>
            <a:r>
              <a:rPr lang="de-DE" dirty="0" smtClean="0"/>
              <a:t>Indirekte Zitate bestehen aus einer sinngemäßen Wiedergabe</a:t>
            </a:r>
            <a:r>
              <a:rPr lang="de-DE" baseline="0" dirty="0" smtClean="0"/>
              <a:t> des Originaltextes; Sie werden in der Regel direkt in den Fließtext übernommen – natürlich nicht, ohne den Namen des Autors zu nennen. So könnte ein Zitat folgendermaßen eingeleitet werden: „Auch Horst </a:t>
            </a:r>
            <a:r>
              <a:rPr lang="de-DE" baseline="0" dirty="0" err="1" smtClean="0"/>
              <a:t>Belke</a:t>
            </a:r>
            <a:r>
              <a:rPr lang="de-DE" baseline="0" dirty="0" smtClean="0"/>
              <a:t> kommt in seiner Besprechung dieses Werkes zu dem Schluss, dass …“ oder „Im Gegensatz zu Horst </a:t>
            </a:r>
            <a:r>
              <a:rPr lang="de-DE" baseline="0" dirty="0" err="1" smtClean="0"/>
              <a:t>Belke</a:t>
            </a:r>
            <a:r>
              <a:rPr lang="de-DE" baseline="0" dirty="0" smtClean="0"/>
              <a:t>, der in seiner Beschreibung des Sachverhalts von einer Trennung von Form und Inhalt ausgeht, …“</a:t>
            </a:r>
            <a:endParaRPr lang="de-DE" dirty="0" smtClean="0"/>
          </a:p>
          <a:p>
            <a:endParaRPr lang="de-DE" dirty="0" smtClean="0"/>
          </a:p>
          <a:p>
            <a:endParaRPr lang="de-DE" baseline="0" dirty="0" smtClean="0"/>
          </a:p>
          <a:p>
            <a:r>
              <a:rPr lang="de-DE" baseline="0" dirty="0" smtClean="0"/>
              <a:t>Zitat: „Beweisführung“ (Forschungsliteratur, aber auch </a:t>
            </a:r>
            <a:r>
              <a:rPr lang="de-DE" baseline="0" dirty="0" err="1" smtClean="0"/>
              <a:t>bespielsweise</a:t>
            </a:r>
            <a:r>
              <a:rPr lang="de-DE" baseline="0" dirty="0" smtClean="0"/>
              <a:t> in literaturwissenschaftlichen Arbeiten </a:t>
            </a:r>
            <a:r>
              <a:rPr lang="de-DE" baseline="0" dirty="0" err="1" smtClean="0"/>
              <a:t>Zititern</a:t>
            </a:r>
            <a:r>
              <a:rPr lang="de-DE" baseline="0" dirty="0" smtClean="0"/>
              <a:t> der Originalstellen), Abgrenzung von einer Position</a:t>
            </a:r>
          </a:p>
          <a:p>
            <a:endParaRPr lang="de-DE" baseline="0" dirty="0" smtClean="0"/>
          </a:p>
          <a:p>
            <a:r>
              <a:rPr lang="de-DE" baseline="0" dirty="0" smtClean="0"/>
              <a:t>Etwas Erfahrung gefragt, wann ein Zitat sinnvoll ist: Zentrale Textstellen/Positionen, mit denen man sich explizit auseinandersetzt und auf die man sich ausdrücklich bezieht. Alternativ kann man auch das Ganze mit eigenen Worten wiedergeben und in einer Fußnote auf die Quelle verweisen: Nach xxx stellt sich das Ganze folgendermaßen dar.</a:t>
            </a:r>
          </a:p>
          <a:p>
            <a:endParaRPr lang="de-DE" baseline="0" dirty="0" smtClean="0"/>
          </a:p>
          <a:p>
            <a:r>
              <a:rPr lang="de-DE" baseline="0" dirty="0" smtClean="0"/>
              <a:t>Frage der Zitierwürdigkeit muss bereits mit der Auswahl der Quelle </a:t>
            </a:r>
            <a:r>
              <a:rPr lang="de-DE" baseline="0" dirty="0" err="1" smtClean="0"/>
              <a:t>beantwrotet</a:t>
            </a:r>
            <a:r>
              <a:rPr lang="de-DE" baseline="0" dirty="0" smtClean="0"/>
              <a:t> worden sein!!</a:t>
            </a:r>
          </a:p>
          <a:p>
            <a:endParaRPr lang="de-DE" baseline="0" dirty="0" smtClean="0"/>
          </a:p>
          <a:p>
            <a:r>
              <a:rPr lang="de-DE" baseline="0" dirty="0" smtClean="0"/>
              <a:t>Quellenangaben sind elementar für wissen Arbeitsweise: Alle Aussagen müssen nachprüfbar sein! Nicht nur Zitate angeben, sondern auch die Quellen, auch für </a:t>
            </a:r>
            <a:r>
              <a:rPr lang="de-DE" baseline="0" dirty="0" err="1" smtClean="0"/>
              <a:t>Gednakne</a:t>
            </a:r>
            <a:r>
              <a:rPr lang="de-DE" baseline="0" dirty="0" smtClean="0"/>
              <a:t>, die nicht unmittelbar zitiert werden</a:t>
            </a:r>
          </a:p>
          <a:p>
            <a:r>
              <a:rPr lang="de-DE" dirty="0" err="1" smtClean="0"/>
              <a:t>te</a:t>
            </a:r>
            <a:r>
              <a:rPr lang="de-DE" dirty="0" smtClean="0"/>
              <a:t> sind Kennzeichen</a:t>
            </a:r>
            <a:r>
              <a:rPr lang="de-DE" baseline="0" dirty="0" smtClean="0"/>
              <a:t> wissenschaftlicher Texte</a:t>
            </a:r>
            <a:endParaRPr lang="de-DE" dirty="0"/>
          </a:p>
        </p:txBody>
      </p:sp>
    </p:spTree>
    <p:extLst>
      <p:ext uri="{BB962C8B-B14F-4D97-AF65-F5344CB8AC3E}">
        <p14:creationId xmlns:p14="http://schemas.microsoft.com/office/powerpoint/2010/main" val="302986595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a:t>
            </a:r>
            <a:r>
              <a:rPr lang="de-DE" baseline="0" dirty="0" smtClean="0"/>
              <a:t> der Abbildung erkennen Sie auch, dass das Zitat in einem eigenen Absatz auch einen anderen Zeilenabstand hat und eingerückt im Text steht</a:t>
            </a:r>
          </a:p>
          <a:p>
            <a:endParaRPr lang="de-DE" baseline="0" dirty="0" smtClean="0"/>
          </a:p>
          <a:p>
            <a:r>
              <a:rPr lang="de-DE" baseline="0" dirty="0" smtClean="0"/>
              <a:t>Übrigens: Ist ein direktes Zitat sehr lang, sollte es in der Arbeit als indirektes Zitat sinngemäß wiedergegeben werden; Den Wortlaut kann man dann als Anmerkung fassen.</a:t>
            </a:r>
            <a:endParaRPr lang="de-DE" dirty="0"/>
          </a:p>
        </p:txBody>
      </p:sp>
    </p:spTree>
    <p:extLst>
      <p:ext uri="{BB962C8B-B14F-4D97-AF65-F5344CB8AC3E}">
        <p14:creationId xmlns:p14="http://schemas.microsoft.com/office/powerpoint/2010/main" val="35814682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06_02</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421524999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Zitatnachweise auch dazu da, die Ergebnisse Anderer eindeutig zu kennzeichnen und die Verwendung nachprüfbar zu machen durch Angabe der Fundstelle. Wortgenaue Wiedergabe bedeutet auch, dass die Rechtschreibung und Zeichensetzung des Zitats übernommen werden.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Nicht kennzeichnen: Plagiate. „Erkenntnisdiebstahl“! Kopieren, vor allem aus dem Internet leicht, die Grenze zu </a:t>
            </a:r>
            <a:r>
              <a:rPr lang="de-DE" baseline="0" dirty="0" err="1" smtClean="0"/>
              <a:t>geschütztzen</a:t>
            </a:r>
            <a:r>
              <a:rPr lang="de-DE" baseline="0" dirty="0" smtClean="0"/>
              <a:t> Leistungen anderer nicht immer bewusst (</a:t>
            </a:r>
            <a:r>
              <a:rPr lang="de-DE" baseline="0" dirty="0" err="1" smtClean="0"/>
              <a:t>Urheb</a:t>
            </a:r>
            <a:r>
              <a:rPr lang="de-DE" baseline="0" dirty="0" smtClean="0"/>
              <a:t> </a:t>
            </a:r>
            <a:r>
              <a:rPr lang="de-DE" baseline="0" dirty="0" err="1" smtClean="0"/>
              <a:t>errecht</a:t>
            </a:r>
            <a:r>
              <a:rPr lang="de-DE" baseline="0" dirty="0" smtClean="0"/>
              <a:t>) eingehalten; Plagiate aber auch mittlerweile durch entsprechende Software nachzuweisen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Für Veränderungen an Zitaten gibt es ein paar Notationen, die unbedingt eingehalten werden müssen: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Bei Kürzungen nicht den Sinn des Zitats verändern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Hervorhebungen: wichtige Stellen können hervorgehoben werden, dann aber in eckigen Klammern Nachweis: [Hervorhebung durch Autor, nicht im Original]. Manchmal kann auch das Gegenteil notwendig sein:  [Hervorhebung im Original]</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Man darf aber Zitat in einen Satz einfügen, zu diesem Zweck kann die Schreibweise innerhalb des Satzes angepasst werden, d.h. erster Buchstabe des Zitat in Groß- bzw. Kleinschreibung, Satzzeichen am Ende …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Zusätze in das Zitat eingefügt werden, um die dort angegebenen Inhalte zu verstehen, werde auch diese in eckigen Klammern eingefügt Beispiel</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Zitat in den Satz einbauen, geht nur bei kürzeren Zitaten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428221053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Exkurs zur fremdsprachigen Zitaten, Übersetzung nicht immer notwendig, im Einzelfall überprüfen;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Übersetzung aber auf alle Fälle als solche kenntlich machen und entsprechend nachweisen;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Originalzitat, vielleicht Übersetzung beifügen wie umgekehrt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Fußnote: erste </a:t>
            </a:r>
            <a:r>
              <a:rPr lang="de-DE" baseline="0" dirty="0" err="1" smtClean="0"/>
              <a:t>Erwähung</a:t>
            </a:r>
            <a:r>
              <a:rPr lang="de-DE" baseline="0" dirty="0" smtClean="0"/>
              <a:t> des Titels komplett, dann nur Nachname, Buchstabe des </a:t>
            </a:r>
            <a:r>
              <a:rPr lang="de-DE" baseline="0" dirty="0" err="1" smtClean="0"/>
              <a:t>Vorna</a:t>
            </a:r>
            <a:r>
              <a:rPr lang="de-DE" baseline="0" dirty="0" smtClean="0"/>
              <a:t>. </a:t>
            </a:r>
            <a:r>
              <a:rPr lang="de-DE" baseline="0" dirty="0" err="1" smtClean="0"/>
              <a:t>A.a.o.</a:t>
            </a:r>
            <a:r>
              <a:rPr lang="de-DE" baseline="0" dirty="0" smtClean="0"/>
              <a:t>, </a:t>
            </a:r>
            <a:r>
              <a:rPr lang="de-DE" baseline="0" dirty="0" err="1" smtClean="0"/>
              <a:t>Seitenzhal</a:t>
            </a: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Ebd., wenn die Fußnote unmittelbar auf die nächste folgt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Im Text kurzweg </a:t>
            </a:r>
            <a:r>
              <a:rPr lang="de-DE" baseline="0" dirty="0" err="1" smtClean="0"/>
              <a:t>kurztitel</a:t>
            </a:r>
            <a:r>
              <a:rPr lang="de-DE" baseline="0" dirty="0" smtClean="0"/>
              <a:t>, vollständig nur im </a:t>
            </a:r>
            <a:r>
              <a:rPr lang="de-DE" baseline="0" dirty="0" err="1" smtClean="0"/>
              <a:t>Litverzeichnis</a:t>
            </a:r>
            <a:r>
              <a:rPr lang="de-DE" baseline="0" dirty="0" smtClean="0"/>
              <a:t>; Name, Titel (9der nicht), Jahr, Seite</a:t>
            </a:r>
          </a:p>
          <a:p>
            <a:endParaRPr lang="de-DE" dirty="0" smtClean="0"/>
          </a:p>
          <a:p>
            <a:endParaRPr lang="de-DE" dirty="0"/>
          </a:p>
        </p:txBody>
      </p:sp>
    </p:spTree>
    <p:extLst>
      <p:ext uri="{BB962C8B-B14F-4D97-AF65-F5344CB8AC3E}">
        <p14:creationId xmlns:p14="http://schemas.microsoft.com/office/powerpoint/2010/main" val="297138999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Vollbeleg zu den verwendeten Kurzbelegen findet sind im Literaturverzeichnis</a:t>
            </a:r>
            <a:endParaRPr lang="de-DE" dirty="0"/>
          </a:p>
        </p:txBody>
      </p:sp>
    </p:spTree>
    <p:extLst>
      <p:ext uri="{BB962C8B-B14F-4D97-AF65-F5344CB8AC3E}">
        <p14:creationId xmlns:p14="http://schemas.microsoft.com/office/powerpoint/2010/main" val="3040238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indent="0">
              <a:buFontTx/>
              <a:buNone/>
            </a:pPr>
            <a:r>
              <a:rPr lang="de-DE" dirty="0" smtClean="0"/>
              <a:t>Aus dem</a:t>
            </a:r>
            <a:r>
              <a:rPr lang="de-DE" baseline="0" dirty="0" smtClean="0"/>
              <a:t> Wechselspiel von Rezeption und Produktion ergibt sich ein weiteres Ziel, das durch das Stichwort „wissenschaftlicher Dialog“ sehr treffend beschrieben wird: </a:t>
            </a:r>
          </a:p>
          <a:p>
            <a:pPr marL="0" indent="0">
              <a:buFontTx/>
              <a:buNone/>
            </a:pPr>
            <a:endParaRPr lang="de-DE" baseline="0" dirty="0" smtClean="0"/>
          </a:p>
          <a:p>
            <a:pPr marL="0" indent="0">
              <a:buFontTx/>
              <a:buNone/>
            </a:pPr>
            <a:r>
              <a:rPr lang="de-DE" baseline="0" dirty="0" smtClean="0"/>
              <a:t>Ziel ist der „wissenschaftliche Fortschritt“, das heißt, eine Vermehrung des Wissens zu einem Fachgebiet.</a:t>
            </a:r>
          </a:p>
          <a:p>
            <a:pPr marL="0" indent="0">
              <a:buFontTx/>
              <a:buNone/>
            </a:pPr>
            <a:endParaRPr lang="de-DE" baseline="0" dirty="0" smtClean="0"/>
          </a:p>
          <a:p>
            <a:pPr marL="0" indent="0">
              <a:buFontTx/>
              <a:buNone/>
            </a:pPr>
            <a:r>
              <a:rPr lang="de-DE" baseline="0" dirty="0" smtClean="0"/>
              <a:t>Dazu ist es notwendig, dass die Erkenntnisse der wissenschaftlichen Öffentlichkeit zugänglich gemacht werden. Denn Bestandteil des Dialogs ist auch, dass sich an die Publikation eine Diskussion und Würdigung der Ergebnisse in der Wissenschaftsgemeinde anschließt.</a:t>
            </a:r>
          </a:p>
          <a:p>
            <a:pPr marL="0" indent="0">
              <a:buFontTx/>
              <a:buNone/>
            </a:pPr>
            <a:endParaRPr lang="de-DE" baseline="0" dirty="0" smtClean="0"/>
          </a:p>
          <a:p>
            <a:pPr marL="0" indent="0">
              <a:buFontTx/>
              <a:buNone/>
            </a:pPr>
            <a:r>
              <a:rPr lang="de-DE" baseline="0" dirty="0" smtClean="0"/>
              <a:t>Für die Veröffentlichung ist immer noch die gedruckte Form verbreitet, auch wenn Online-Publikationen an Bedeutung gewinnen. Denn der Nachteil von Print-Ausgaben ist, dass Sie einen längeren Zeitraum erfordern, bis sie als fertiges Buch ausgeliefert werden, und hier kann das Internet mit seiner Schnelligkeit konkurrieren. Daher ist es mittlerweile gerade im naturwissenschaftlichen Bereich Usus, dass die Ergebnisse vorab in sogenannten </a:t>
            </a:r>
            <a:r>
              <a:rPr lang="de-DE" baseline="0" dirty="0" err="1" smtClean="0"/>
              <a:t>PrePrint</a:t>
            </a:r>
            <a:r>
              <a:rPr lang="de-DE" baseline="0" dirty="0" smtClean="0"/>
              <a:t>-Fassungen online vorgelegt werden, und die spätere Druckfassung für den Fortgang der wissenschaftlichen Diskussionen eher nachrangig ist.</a:t>
            </a:r>
          </a:p>
          <a:p>
            <a:pPr marL="0" indent="0">
              <a:buFontTx/>
              <a:buNone/>
            </a:pPr>
            <a:endParaRPr lang="de-DE" dirty="0" smtClean="0"/>
          </a:p>
          <a:p>
            <a:endParaRPr lang="de-DE" dirty="0"/>
          </a:p>
        </p:txBody>
      </p:sp>
    </p:spTree>
    <p:extLst>
      <p:ext uri="{BB962C8B-B14F-4D97-AF65-F5344CB8AC3E}">
        <p14:creationId xmlns:p14="http://schemas.microsoft.com/office/powerpoint/2010/main" val="377550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Fußnotenziffer von Textverarbeitungsprogrammen richtig gesetzt. Ziffer steht hinter dem Wort oder Satzteil, auf den es sich bezieht. Am Ende des Satzes mit dem Leerzeichen nach dem </a:t>
            </a:r>
            <a:r>
              <a:rPr lang="de-DE" baseline="0" dirty="0" err="1" smtClean="0"/>
              <a:t>Satzzéichen</a:t>
            </a:r>
            <a:r>
              <a:rPr lang="de-DE" baseline="0" dirty="0" smtClean="0"/>
              <a:t> (am besten, nur dann innerhalb eines Satzes, wo dies unumgänglich ist (weil etwa eine weitere Fußnote folgt</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r>
              <a:rPr lang="de-DE" baseline="0" dirty="0" smtClean="0"/>
              <a:t>Fußnotenzählung </a:t>
            </a:r>
            <a:r>
              <a:rPr lang="de-DE" baseline="0" dirty="0" err="1" smtClean="0"/>
              <a:t>i.d</a:t>
            </a:r>
            <a:r>
              <a:rPr lang="de-DE" baseline="0" dirty="0" smtClean="0"/>
              <a:t>. Regel durchgehend bei Seminararbeiten, Büchern bzw. Aufsatzbänden oft auch kapitelweise</a:t>
            </a:r>
          </a:p>
          <a:p>
            <a:endParaRPr lang="de-DE" baseline="0" dirty="0" smtClean="0"/>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190428402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Anmerkungen</a:t>
            </a:r>
            <a:r>
              <a:rPr lang="de-DE" baseline="0" dirty="0" smtClean="0"/>
              <a:t> stehen auch dann in Fuß- oder Endnoten, wenn die Zitatnachweise über Kurzbelege im Text erfolgen</a:t>
            </a:r>
            <a:endParaRPr lang="de-DE" dirty="0"/>
          </a:p>
        </p:txBody>
      </p:sp>
    </p:spTree>
    <p:extLst>
      <p:ext uri="{BB962C8B-B14F-4D97-AF65-F5344CB8AC3E}">
        <p14:creationId xmlns:p14="http://schemas.microsoft.com/office/powerpoint/2010/main" val="377089723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06_03</a:t>
            </a:r>
            <a:endParaRPr lang="de-DE" dirty="0" smtClean="0"/>
          </a:p>
          <a:p>
            <a:r>
              <a:rPr lang="de-DE" baseline="0" dirty="0" smtClean="0"/>
              <a:t>.</a:t>
            </a:r>
          </a:p>
          <a:p>
            <a:endParaRPr lang="de-DE" dirty="0"/>
          </a:p>
        </p:txBody>
      </p:sp>
    </p:spTree>
    <p:extLst>
      <p:ext uri="{BB962C8B-B14F-4D97-AF65-F5344CB8AC3E}">
        <p14:creationId xmlns:p14="http://schemas.microsoft.com/office/powerpoint/2010/main" val="273757319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r>
              <a:rPr lang="de-DE" baseline="0" dirty="0" smtClean="0"/>
              <a:t>Gemeinsam ist ihnen allen, dass sie die vollständigen bibliographischen Angaben fordern und in der Regel nach selbstständigen und unselbstständigen Publikationen unterscheiden.</a:t>
            </a:r>
          </a:p>
          <a:p>
            <a:r>
              <a:rPr lang="de-DE" baseline="0" dirty="0" smtClean="0"/>
              <a:t>Je nach Land und Fachgebiet bzw. publizierendem Verlag unterschiedliche Stile, </a:t>
            </a:r>
          </a:p>
          <a:p>
            <a:r>
              <a:rPr lang="de-DE" baseline="0" dirty="0" err="1" smtClean="0"/>
              <a:t>Liteaturveraltungsprogramme</a:t>
            </a:r>
            <a:r>
              <a:rPr lang="de-DE" baseline="0" dirty="0" smtClean="0"/>
              <a:t> und z.T. auch Textverarbeitungsprogramme haben die Möglichkeit, einmal erfasste bibliographischen Angaben nach unterschiedlichen Zitationsstilen auszugeben</a:t>
            </a:r>
          </a:p>
        </p:txBody>
      </p:sp>
    </p:spTree>
    <p:extLst>
      <p:ext uri="{BB962C8B-B14F-4D97-AF65-F5344CB8AC3E}">
        <p14:creationId xmlns:p14="http://schemas.microsoft.com/office/powerpoint/2010/main" val="344500150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Hier an einem Beispiels sehen, dass es eine Fülle an Stilen gibt;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1"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DIN ISO 690 „Information und Dokumentation - Richtlinien für Titelangaben und Zitierung von Informationsressourcen“ herausgebracht und ersetzt damit in Deutschland die DIN 1505-2 von 1984</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Bekannte Stile: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APA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Chicago Manual </a:t>
            </a:r>
            <a:r>
              <a:rPr lang="de-DE" dirty="0" err="1" smtClean="0"/>
              <a:t>of</a:t>
            </a:r>
            <a:r>
              <a:rPr lang="de-DE" dirty="0" smtClean="0"/>
              <a:t> Style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Harvard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Modern Language </a:t>
            </a:r>
            <a:r>
              <a:rPr lang="de-DE" dirty="0" err="1" smtClean="0"/>
              <a:t>Association</a:t>
            </a:r>
            <a:r>
              <a:rPr lang="de-DE" dirty="0" smtClean="0"/>
              <a:t> (MLA) </a:t>
            </a:r>
            <a:r>
              <a:rPr lang="de-DE" dirty="0" err="1" smtClean="0"/>
              <a:t>Citation</a:t>
            </a:r>
            <a:r>
              <a:rPr lang="de-DE" dirty="0" smtClean="0"/>
              <a:t> Style</a:t>
            </a:r>
          </a:p>
          <a:p>
            <a:pPr marL="0" marR="0" indent="0" algn="l" defTabSz="914400" rtl="0" eaLnBrk="0" fontAlgn="base" latinLnBrk="0" hangingPunct="0">
              <a:lnSpc>
                <a:spcPct val="100000"/>
              </a:lnSpc>
              <a:spcBef>
                <a:spcPct val="0"/>
              </a:spcBef>
              <a:spcAft>
                <a:spcPct val="0"/>
              </a:spcAft>
              <a:buClrTx/>
              <a:buSzTx/>
              <a:buFontTx/>
              <a:buNone/>
              <a:tabLst/>
              <a:defRPr/>
            </a:pPr>
            <a:endParaRPr lang="de-DE" b="1" dirty="0" smtClean="0"/>
          </a:p>
          <a:p>
            <a:endParaRPr lang="de-DE" dirty="0"/>
          </a:p>
        </p:txBody>
      </p:sp>
    </p:spTree>
    <p:extLst>
      <p:ext uri="{BB962C8B-B14F-4D97-AF65-F5344CB8AC3E}">
        <p14:creationId xmlns:p14="http://schemas.microsoft.com/office/powerpoint/2010/main" val="192463587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DIN ISO 690  „Information und Dokumentation - Richtlinien für Titelangaben und Zitierung von Informationsressourcen“ herausgebracht und ersetzt damit in Deutschland die DIN 1505-2 von 1984</a:t>
            </a:r>
            <a:endParaRPr lang="de-DE" dirty="0"/>
          </a:p>
        </p:txBody>
      </p:sp>
    </p:spTree>
    <p:extLst>
      <p:ext uri="{BB962C8B-B14F-4D97-AF65-F5344CB8AC3E}">
        <p14:creationId xmlns:p14="http://schemas.microsoft.com/office/powerpoint/2010/main" val="40863930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Film 06_04</a:t>
            </a:r>
          </a:p>
        </p:txBody>
      </p:sp>
    </p:spTree>
    <p:extLst>
      <p:ext uri="{BB962C8B-B14F-4D97-AF65-F5344CB8AC3E}">
        <p14:creationId xmlns:p14="http://schemas.microsoft.com/office/powerpoint/2010/main" val="229781146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Neben den Kurzbelegen im Fließtext oder den Quellenangaben in Fuß- oder Endnoten müssen alle Literaturangaben am Ende der Arbeit in einem Literaturverzeichnis zusammengestellt werden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Wie die Angaben erscheinen, ist vom gewählten Zitationsstil bestimmt. Grundsätzlich lässt sich aber sagen dass alle bibliographischen Angaben vollständige erfasst werden müssen.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Im Literaturverzeichnis werden die Titel alphabetisch nach dem Nachnamen des Autors sortiert, zusätzlich zu den genannten Angaben sollten Sie im Literaturverzeichnis mehrere Quellen des gleichen Autors chronologisch ordnen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240084819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5649973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in der Online-Quelle keine Seitenzählung angegeben ist, muss man sich zur Identifizierung der Textstelle alternativ den Gliederungspunkt angeben; Reine Online-Quellen müssen wissenschaftlicher </a:t>
            </a:r>
            <a:r>
              <a:rPr lang="de-DE" baseline="0" dirty="0" err="1" smtClean="0"/>
              <a:t>Zitierfährigkeit</a:t>
            </a:r>
            <a:r>
              <a:rPr lang="de-DE" baseline="0" dirty="0" smtClean="0"/>
              <a:t> genügen!</a:t>
            </a:r>
            <a:endParaRPr lang="de-DE" dirty="0" smtClean="0"/>
          </a:p>
          <a:p>
            <a:endParaRPr lang="de-DE" dirty="0" smtClean="0"/>
          </a:p>
          <a:p>
            <a:r>
              <a:rPr lang="de-DE" dirty="0" smtClean="0"/>
              <a:t>Speicherortabhängige Nummernsysteme</a:t>
            </a:r>
          </a:p>
          <a:p>
            <a:r>
              <a:rPr lang="de-DE" dirty="0" smtClean="0"/>
              <a:t>Zwei Möglichkeiten</a:t>
            </a:r>
          </a:p>
          <a:p>
            <a:r>
              <a:rPr lang="de-DE" dirty="0" smtClean="0"/>
              <a:t>URN Uniform </a:t>
            </a:r>
            <a:r>
              <a:rPr lang="de-DE" dirty="0" err="1" smtClean="0"/>
              <a:t>Resource</a:t>
            </a:r>
            <a:r>
              <a:rPr lang="de-DE" dirty="0" smtClean="0"/>
              <a:t> Name</a:t>
            </a:r>
          </a:p>
          <a:p>
            <a:r>
              <a:rPr lang="de-DE" dirty="0" smtClean="0"/>
              <a:t>DOI Digital </a:t>
            </a:r>
            <a:r>
              <a:rPr lang="de-DE" dirty="0" err="1" smtClean="0"/>
              <a:t>Object</a:t>
            </a:r>
            <a:r>
              <a:rPr lang="de-DE" baseline="0" dirty="0" smtClean="0"/>
              <a:t> Identifier, www.ietf.org bzw. www.doi.org</a:t>
            </a:r>
          </a:p>
          <a:p>
            <a:r>
              <a:rPr lang="de-DE" baseline="0" dirty="0" smtClean="0"/>
              <a:t>Deutschsprachige Bibliotheken: URN</a:t>
            </a:r>
          </a:p>
          <a:p>
            <a:endParaRPr lang="de-DE" baseline="0" dirty="0" smtClean="0"/>
          </a:p>
          <a:p>
            <a:r>
              <a:rPr lang="de-DE" baseline="0" dirty="0" smtClean="0"/>
              <a:t>Mit bekannter URN dauerhafter Zugriff </a:t>
            </a:r>
            <a:r>
              <a:rPr lang="de-DE" baseline="0" dirty="0" err="1" smtClean="0"/>
              <a:t>gewärhleistet</a:t>
            </a:r>
            <a:r>
              <a:rPr lang="de-DE" baseline="0" dirty="0" smtClean="0"/>
              <a:t>, die Quelle kann online eingesehen werden</a:t>
            </a:r>
          </a:p>
          <a:p>
            <a:endParaRPr lang="de-DE" baseline="0" dirty="0" smtClean="0"/>
          </a:p>
          <a:p>
            <a:endParaRPr lang="de-DE" baseline="0" dirty="0" smtClean="0"/>
          </a:p>
        </p:txBody>
      </p:sp>
    </p:spTree>
    <p:extLst>
      <p:ext uri="{BB962C8B-B14F-4D97-AF65-F5344CB8AC3E}">
        <p14:creationId xmlns:p14="http://schemas.microsoft.com/office/powerpoint/2010/main" val="4016088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Dass sich an die</a:t>
            </a:r>
            <a:r>
              <a:rPr lang="de-DE" baseline="0" dirty="0" smtClean="0"/>
              <a:t> Veröffentlichung einer wissenschaftlichen Arbeit eine Diskussion der Ergebnisse anschließt, habe ich in der letzten Folie bereits erläutert.  Letztlich sichert diese Prüfung auch die inhaltliche Qualität der Literatur zu einem Thema.</a:t>
            </a:r>
          </a:p>
          <a:p>
            <a:endParaRPr lang="de-DE" baseline="0" dirty="0" smtClean="0"/>
          </a:p>
          <a:p>
            <a:r>
              <a:rPr lang="de-DE" baseline="0" dirty="0" smtClean="0"/>
              <a:t>Und da bekanntlich noch kein Meister vom Himmel gefallen ist, ist auch das Schreiben von wissenschaftlichen Arbeiten ein Lernprozess. Es braucht eben eine gewissen Übung, alle Anforderungen in einem geschriebenen Text umzusetzen. Sehen Sie es auch in diesem Zusammenhang, wenn Ihre Seminar- und Hausarbeiten ebenfalls bewertet werden. Wie Sie gesehen haben, werden auch die Veröffentlichungen von erfahrenen Wissenschaftlicher immer wieder kritisch gegengelesen – und dass hier nicht immer Einigkeit über das Urteil besteht, muss nicht weiter kommentiert werden.</a:t>
            </a:r>
            <a:endParaRPr lang="de-DE" dirty="0" smtClean="0"/>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Formale Standards zu</a:t>
            </a:r>
            <a:r>
              <a:rPr lang="de-DE" baseline="0" dirty="0" smtClean="0"/>
              <a:t> kennen, ist daher eine wesentliche Voraussetzung, dass die gewonnenen Erkenntnisse auch auf die korrekte Art und Weise übermittelt werden</a:t>
            </a:r>
          </a:p>
          <a:p>
            <a:r>
              <a:rPr lang="de-DE" dirty="0" smtClean="0"/>
              <a:t>Denn nicht nur die </a:t>
            </a:r>
            <a:r>
              <a:rPr lang="de-DE" baseline="0" dirty="0" smtClean="0"/>
              <a:t>inhaltliche, sondern auch die formale Präsentation ist mitentscheidend für eine Bewertung.</a:t>
            </a:r>
            <a:endParaRPr lang="de-DE" dirty="0" smtClean="0"/>
          </a:p>
          <a:p>
            <a:endParaRPr lang="de-DE" baseline="0" dirty="0" smtClean="0"/>
          </a:p>
          <a:p>
            <a:r>
              <a:rPr lang="de-DE" baseline="0" dirty="0" smtClean="0"/>
              <a:t>Die Form der Arbeit ist quasi Ihre „Visitenkarte“: Sie zeigen, dass Sie die Regeln der wissenschaftlichen Dialogs kennen und respektieren – ein wichtiges Qualitätskriterium für Ihre Arbeit.</a:t>
            </a:r>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189662263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788217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01093812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07_01</a:t>
            </a:r>
            <a:endParaRPr lang="de-DE" dirty="0"/>
          </a:p>
        </p:txBody>
      </p:sp>
    </p:spTree>
    <p:extLst>
      <p:ext uri="{BB962C8B-B14F-4D97-AF65-F5344CB8AC3E}">
        <p14:creationId xmlns:p14="http://schemas.microsoft.com/office/powerpoint/2010/main" val="356633806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Bilder werden zum Argument in</a:t>
            </a:r>
            <a:r>
              <a:rPr lang="de-DE" baseline="0" dirty="0" smtClean="0"/>
              <a:t> der Arbeit und können als solches auch in den Text einfließen. </a:t>
            </a:r>
          </a:p>
          <a:p>
            <a:r>
              <a:rPr lang="de-DE" baseline="0" dirty="0" smtClean="0"/>
              <a:t>Wichtig: Abbildungen dürfen nicht kommentarlos im Text stehen, als reines dekoratives Beiwerk sind sie im Kontext wissenschaftlicher Arbeiten nicht vorgesehen</a:t>
            </a:r>
            <a:endParaRPr lang="de-DE" dirty="0"/>
          </a:p>
        </p:txBody>
      </p:sp>
    </p:spTree>
    <p:extLst>
      <p:ext uri="{BB962C8B-B14F-4D97-AF65-F5344CB8AC3E}">
        <p14:creationId xmlns:p14="http://schemas.microsoft.com/office/powerpoint/2010/main" val="110731733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42607675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Formulierungen wie „wie Abbildung 1 noch einmal zeigt …“, „auch aus Bild lässt sich erkennen, dass der Zustand des Gebäudes von außen nicht baufällig erscheint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Sie Ihre Arbeit veröffentlichen und drucken, sollten Sie sich vor Drucklegung noch über die dazu notwendige Bildqualität informieren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endParaRPr lang="de-DE" dirty="0"/>
          </a:p>
        </p:txBody>
      </p:sp>
    </p:spTree>
    <p:extLst>
      <p:ext uri="{BB962C8B-B14F-4D97-AF65-F5344CB8AC3E}">
        <p14:creationId xmlns:p14="http://schemas.microsoft.com/office/powerpoint/2010/main" val="1026509069"/>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Bildunterschriften: Zählung bei kürzeren Arbeiten</a:t>
            </a:r>
            <a:r>
              <a:rPr lang="de-DE" baseline="0" dirty="0" smtClean="0"/>
              <a:t> durchgehend, bei längeren Arbeiten wie </a:t>
            </a:r>
            <a:r>
              <a:rPr lang="de-DE" baseline="0" dirty="0" err="1" smtClean="0"/>
              <a:t>Diessertationen</a:t>
            </a:r>
            <a:r>
              <a:rPr lang="de-DE" baseline="0" dirty="0" smtClean="0"/>
              <a:t> die Kapitelnummer mit einbeziehen.</a:t>
            </a:r>
            <a:endParaRPr lang="de-DE" dirty="0"/>
          </a:p>
        </p:txBody>
      </p:sp>
    </p:spTree>
    <p:extLst>
      <p:ext uri="{BB962C8B-B14F-4D97-AF65-F5344CB8AC3E}">
        <p14:creationId xmlns:p14="http://schemas.microsoft.com/office/powerpoint/2010/main" val="262089704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Einfügen von Bildern, die Sie nicht selbst fotografiert haben, unterliegt – wie der Abdruck fremder Texte – dem Urheberrecht. Im Rahmen des Zitatrechts dürfen Sie beides in eine wissenschaftliche Arbeit einfügen unter der Voraussetzung, dass Sie die Quelle nennen.</a:t>
            </a:r>
          </a:p>
          <a:p>
            <a:endParaRPr lang="de-DE" baseline="0" dirty="0" smtClean="0"/>
          </a:p>
          <a:p>
            <a:r>
              <a:rPr lang="de-DE" baseline="0" dirty="0" smtClean="0"/>
              <a:t>Bei Bildern ist das Bildrecht vor alle dann anders geregelt, wenn Sie die Arbeit veröffentlichen. Erkundigen Sie sich frühzeitig, ob Sie in diesem Fall nicht eine Abdruckgenehmigung beim Rechteinhaber einholen müssen</a:t>
            </a:r>
            <a:endParaRPr lang="de-DE" dirty="0"/>
          </a:p>
        </p:txBody>
      </p:sp>
    </p:spTree>
    <p:extLst>
      <p:ext uri="{BB962C8B-B14F-4D97-AF65-F5344CB8AC3E}">
        <p14:creationId xmlns:p14="http://schemas.microsoft.com/office/powerpoint/2010/main" val="34069935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07_02</a:t>
            </a:r>
            <a:endParaRPr lang="de-DE" dirty="0"/>
          </a:p>
        </p:txBody>
      </p:sp>
    </p:spTree>
    <p:extLst>
      <p:ext uri="{BB962C8B-B14F-4D97-AF65-F5344CB8AC3E}">
        <p14:creationId xmlns:p14="http://schemas.microsoft.com/office/powerpoint/2010/main" val="25209756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für</a:t>
            </a:r>
            <a:r>
              <a:rPr lang="de-DE" baseline="0" dirty="0" smtClean="0"/>
              <a:t> Tabellen und Diagramme gilt – wie für Bilder – dass Sie eine Aussage verdeutlichen, die im Fließtext weiter erläutert und interpretiert wird. Der Blick auf die Zahlen oder das Diagramm sollte dabei das Wesentliche erfassen, worauf es Ihnen im Zusammenhang ankommt.</a:t>
            </a:r>
            <a:endParaRPr lang="de-DE" dirty="0" smtClean="0"/>
          </a:p>
          <a:p>
            <a:endParaRPr lang="de-DE" dirty="0" smtClean="0"/>
          </a:p>
        </p:txBody>
      </p:sp>
    </p:spTree>
    <p:extLst>
      <p:ext uri="{BB962C8B-B14F-4D97-AF65-F5344CB8AC3E}">
        <p14:creationId xmlns:p14="http://schemas.microsoft.com/office/powerpoint/2010/main" val="313551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02_02</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solidFill>
                <a:srgbClr val="FF0000"/>
              </a:solidFill>
            </a:endParaRP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Bevor</a:t>
            </a:r>
            <a:r>
              <a:rPr lang="de-DE" baseline="0" dirty="0" smtClean="0">
                <a:solidFill>
                  <a:srgbClr val="FF0000"/>
                </a:solidFill>
              </a:rPr>
              <a:t> Sie in die Verlegenheit kommen werden, ein Buch über Ihr Forschungsgebiet zu schreiben, haben Sie wahrscheinlich schon eine ziemlich lange Zeit an der Universität verbracht. Auch ist jede Station der wissenschaftlichen Laufbahn mit dem Schreiben von Arbeiten verbunden. Und schon im ersten Semester beginnt hier das Lernen, so dass ich Ihnen auf den nächsten Folien die wichtigsten Formen vorstellen werde.</a:t>
            </a:r>
          </a:p>
          <a:p>
            <a:endParaRPr lang="de-DE" dirty="0"/>
          </a:p>
        </p:txBody>
      </p:sp>
    </p:spTree>
    <p:extLst>
      <p:ext uri="{BB962C8B-B14F-4D97-AF65-F5344CB8AC3E}">
        <p14:creationId xmlns:p14="http://schemas.microsoft.com/office/powerpoint/2010/main" val="119507349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274643230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Hier beispielsweise die Grundlage, um über die Einkommensentwicklung in der Landwirtschaft</a:t>
            </a:r>
            <a:r>
              <a:rPr lang="de-DE" baseline="0" dirty="0" smtClean="0"/>
              <a:t> zu argumentieren …</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Ausführliche</a:t>
            </a:r>
            <a:r>
              <a:rPr lang="de-DE" baseline="0" dirty="0" smtClean="0"/>
              <a:t> Tabellen wie beispielsweise ganze Versuchsreihen müssen in den Anhang; in diesem Fall ist es ratsam, für die Arbeit unter Umständen eine Übersichtstabelle zu erstellen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In diesem Beispiel umfangreiche Tabellen, die auf den Seiten des statistischen Bundesamte veröffentlicht sind, zusammengefasst.</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Denkbar bei Tabellen sind aber auch Textdarstellungen oder Gegenüberstellungen.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Textverarbeitungsprogramme bieten eine ganze Reihe von Funktionen für die ansprechende und aussagekräftige Gestaltung von Tabellen</a:t>
            </a:r>
            <a:endParaRPr lang="de-DE" dirty="0" smtClean="0"/>
          </a:p>
          <a:p>
            <a:endParaRPr lang="de-DE" dirty="0"/>
          </a:p>
        </p:txBody>
      </p:sp>
    </p:spTree>
    <p:extLst>
      <p:ext uri="{BB962C8B-B14F-4D97-AF65-F5344CB8AC3E}">
        <p14:creationId xmlns:p14="http://schemas.microsoft.com/office/powerpoint/2010/main" val="108128579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Diagramme</a:t>
            </a:r>
            <a:r>
              <a:rPr lang="de-DE" baseline="0" dirty="0" smtClean="0"/>
              <a:t> sind zum Teil noch aussagekräftiger als Tabellen, da sie auch über die Wahl der Diagrammform die Aussagekraft des Zahlenmaterials beeinflussen können.</a:t>
            </a:r>
          </a:p>
          <a:p>
            <a:r>
              <a:rPr lang="de-DE" baseline="0" dirty="0" smtClean="0"/>
              <a:t>Übliche Diagrammformen sind Säulen-, Balken, Linien oder Kreisdiagramme.</a:t>
            </a:r>
          </a:p>
          <a:p>
            <a:endParaRPr lang="de-DE" baseline="0" dirty="0" smtClean="0"/>
          </a:p>
          <a:p>
            <a:r>
              <a:rPr lang="de-DE" baseline="0" dirty="0" smtClean="0"/>
              <a:t>Bei vielen Textverarbeitungsprogrammen können Diagramme relativ einfach erstellt werden, auch können Sie über diese Funktionen die unterschiedlichen Aussagen der einzelnen Diagrammformen testen.</a:t>
            </a:r>
          </a:p>
          <a:p>
            <a:endParaRPr lang="de-DE" baseline="0" dirty="0" smtClean="0"/>
          </a:p>
        </p:txBody>
      </p:sp>
    </p:spTree>
    <p:extLst>
      <p:ext uri="{BB962C8B-B14F-4D97-AF65-F5344CB8AC3E}">
        <p14:creationId xmlns:p14="http://schemas.microsoft.com/office/powerpoint/2010/main" val="1558242800"/>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Sowohl Bildunterschriften als auch Tabellenüberschriften werden von Textverarbeitungsprogrammen über eine Funktion erstellt</a:t>
            </a:r>
          </a:p>
          <a:p>
            <a:endParaRPr lang="de-DE" dirty="0"/>
          </a:p>
        </p:txBody>
      </p:sp>
    </p:spTree>
    <p:extLst>
      <p:ext uri="{BB962C8B-B14F-4D97-AF65-F5344CB8AC3E}">
        <p14:creationId xmlns:p14="http://schemas.microsoft.com/office/powerpoint/2010/main" val="362650479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Formeln werden in der Arbeit durchnummeriert, </a:t>
            </a:r>
            <a:r>
              <a:rPr lang="de-DE" dirty="0" err="1" smtClean="0"/>
              <a:t>we</a:t>
            </a:r>
            <a:endParaRPr lang="de-DE" dirty="0"/>
          </a:p>
        </p:txBody>
      </p:sp>
    </p:spTree>
    <p:extLst>
      <p:ext uri="{BB962C8B-B14F-4D97-AF65-F5344CB8AC3E}">
        <p14:creationId xmlns:p14="http://schemas.microsoft.com/office/powerpoint/2010/main" val="166382220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91634285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99279779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 empfehlenswert</a:t>
            </a:r>
            <a:r>
              <a:rPr lang="de-DE" baseline="0" dirty="0" smtClean="0"/>
              <a:t> ist, dass Sie sich vor dem Start mit den Programmen soweit auseinandersetzen, dass Sie sie soweit beherrschen, um ungestört zu arbeiten, Konzentration gehört der Arbeit, nicht dem Werkzeug!</a:t>
            </a:r>
          </a:p>
          <a:p>
            <a:endParaRPr lang="de-DE" baseline="0" dirty="0" smtClean="0"/>
          </a:p>
          <a:p>
            <a:r>
              <a:rPr lang="de-DE" baseline="0" dirty="0" smtClean="0"/>
              <a:t>Das gilt beispielsweise auch, wenn Sie mit einem Mindmap-Programm arbeiten wollen: Je besser Sie die Software</a:t>
            </a:r>
          </a:p>
          <a:p>
            <a:endParaRPr lang="de-DE" baseline="0" dirty="0" smtClean="0"/>
          </a:p>
          <a:p>
            <a:r>
              <a:rPr lang="de-DE" baseline="0" dirty="0" smtClean="0"/>
              <a:t>In diesem Zusammenhang noch kurz auf Formeln hingewiesen: </a:t>
            </a:r>
          </a:p>
          <a:p>
            <a:endParaRPr lang="de-DE" baseline="0" dirty="0" smtClean="0"/>
          </a:p>
          <a:p>
            <a:endParaRPr lang="de-DE" dirty="0"/>
          </a:p>
        </p:txBody>
      </p:sp>
    </p:spTree>
    <p:extLst>
      <p:ext uri="{BB962C8B-B14F-4D97-AF65-F5344CB8AC3E}">
        <p14:creationId xmlns:p14="http://schemas.microsoft.com/office/powerpoint/2010/main" val="215704728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Dazu gehört natürlich, dass Sie beispielsweise wissen,</a:t>
            </a:r>
            <a:r>
              <a:rPr lang="de-DE" baseline="0" dirty="0" smtClean="0"/>
              <a:t> wie Sie Überschriften formatieren, dass Sie später das Inhaltsverzeichnis automatisch erstellen können. Auch wie Sie Bildunterschiften und Tabellenüberschriften erstellen, gehört dazu. Denn auch hier können Sie dadurch später viel Kleinarbeit sparen, wenn Sie diese Arbeiten über das Programm erledigen.</a:t>
            </a:r>
          </a:p>
          <a:p>
            <a:endParaRPr lang="de-DE" baseline="0" dirty="0" smtClean="0"/>
          </a:p>
          <a:p>
            <a:endParaRPr lang="de-DE" dirty="0"/>
          </a:p>
        </p:txBody>
      </p:sp>
    </p:spTree>
    <p:extLst>
      <p:ext uri="{BB962C8B-B14F-4D97-AF65-F5344CB8AC3E}">
        <p14:creationId xmlns:p14="http://schemas.microsoft.com/office/powerpoint/2010/main" val="322218633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hlinkClick r:id="rId3"/>
              </a:rPr>
              <a:t>http://www.studierendenakademie.hhu.de/schreibportal.html</a:t>
            </a: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http://www.daf.uni-muenchen.de/einricht/schreibberatung/index.html</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endParaRPr lang="de-DE" dirty="0"/>
          </a:p>
        </p:txBody>
      </p:sp>
    </p:spTree>
    <p:extLst>
      <p:ext uri="{BB962C8B-B14F-4D97-AF65-F5344CB8AC3E}">
        <p14:creationId xmlns:p14="http://schemas.microsoft.com/office/powerpoint/2010/main" val="2463926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Übung</a:t>
            </a:r>
            <a:r>
              <a:rPr lang="de-DE" baseline="0" dirty="0" smtClean="0"/>
              <a:t> …, mit der Sie in die Disziplin des wissenschaftlichen Schreibens eingeführt werden. </a:t>
            </a:r>
          </a:p>
          <a:p>
            <a:endParaRPr lang="de-DE" baseline="0" dirty="0" smtClean="0"/>
          </a:p>
          <a:p>
            <a:r>
              <a:rPr lang="de-DE" baseline="0" dirty="0" smtClean="0"/>
              <a:t>Am Ende einer Semesterveranstaltung ein Thema selbstständig auf ca. …. Seiten bearbeiten</a:t>
            </a:r>
          </a:p>
          <a:p>
            <a:endParaRPr lang="de-DE" baseline="0" dirty="0" smtClean="0"/>
          </a:p>
          <a:p>
            <a:r>
              <a:rPr lang="de-DE" baseline="0" dirty="0" smtClean="0"/>
              <a:t>Worauf es dabei ankommt: Setzen Sie die Leitlinien wissenschaftlichen Schreibens um und</a:t>
            </a:r>
          </a:p>
          <a:p>
            <a:endParaRPr lang="de-DE" baseline="0" dirty="0" smtClean="0"/>
          </a:p>
          <a:p>
            <a:r>
              <a:rPr lang="de-DE" baseline="0" dirty="0" smtClean="0"/>
              <a:t>… zeigen Sie, dass Sie auch wissen, wie Sie Literatur zum Thema systematisch suchen und rezipieren können.</a:t>
            </a:r>
            <a:endParaRPr lang="de-DE" dirty="0"/>
          </a:p>
        </p:txBody>
      </p:sp>
    </p:spTree>
    <p:extLst>
      <p:ext uri="{BB962C8B-B14F-4D97-AF65-F5344CB8AC3E}">
        <p14:creationId xmlns:p14="http://schemas.microsoft.com/office/powerpoint/2010/main" val="47351399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Vor Abgabe</a:t>
            </a:r>
            <a:r>
              <a:rPr lang="de-DE" baseline="0" dirty="0" smtClean="0"/>
              <a:t> die Korrekturen, die mehrere Ebenen durchlaufen. Nicht alles gleichzeitig machen, da erfahrungsgemäß der Blick dann nicht alles erfasst</a:t>
            </a:r>
          </a:p>
          <a:p>
            <a:pPr marL="171450" indent="-171450">
              <a:buFontTx/>
              <a:buChar char="-"/>
            </a:pPr>
            <a:r>
              <a:rPr lang="de-DE" baseline="0" dirty="0" smtClean="0"/>
              <a:t>Inhaltliche Prüfung: Sachliche Richtigkeit, Richtigkeit der Daten, Nachweise, auch u.U. Redundanzen (logischer Fluss, was hergeleitet wird, darf nicht vorher schon als gegeben behandelt werden etc. Gewollte Wiederholungen immer darauf hinweisen, dass an anderer </a:t>
            </a:r>
            <a:r>
              <a:rPr lang="de-DE" baseline="0" dirty="0" err="1" smtClean="0"/>
              <a:t>sTelle</a:t>
            </a:r>
            <a:r>
              <a:rPr lang="de-DE" baseline="0" dirty="0" smtClean="0"/>
              <a:t> in anderem Zusammenhang schon einmal erwähnt</a:t>
            </a:r>
          </a:p>
          <a:p>
            <a:pPr marL="171450" indent="-171450">
              <a:buFontTx/>
              <a:buChar char="-"/>
            </a:pPr>
            <a:r>
              <a:rPr lang="de-DE" baseline="0" dirty="0" smtClean="0"/>
              <a:t>Rechtschreibfehler, </a:t>
            </a:r>
            <a:r>
              <a:rPr lang="de-DE" baseline="0" dirty="0" err="1" smtClean="0"/>
              <a:t>Terminologieprüfung</a:t>
            </a:r>
            <a:r>
              <a:rPr lang="de-DE" baseline="0" dirty="0" smtClean="0"/>
              <a:t> (Fachwörter immer gleich </a:t>
            </a:r>
            <a:r>
              <a:rPr lang="de-DE" baseline="0" dirty="0" err="1" smtClean="0"/>
              <a:t>geschreiben</a:t>
            </a:r>
            <a:r>
              <a:rPr lang="de-DE" baseline="0" dirty="0" smtClean="0"/>
              <a:t>, Abkürzungen aufgeführt etc.</a:t>
            </a:r>
          </a:p>
          <a:p>
            <a:pPr marL="171450" indent="-171450">
              <a:buFontTx/>
              <a:buChar char="-"/>
            </a:pPr>
            <a:r>
              <a:rPr lang="de-DE" baseline="0" dirty="0" smtClean="0"/>
              <a:t>Formale Fehler: Gliederungspunkte systematisch durchnummeriert, Alle formalen Vorschriften eingehalten, immer in der gleichen Weise zitiert </a:t>
            </a:r>
            <a:r>
              <a:rPr lang="de-DE" baseline="0" dirty="0" err="1" smtClean="0"/>
              <a:t>etc.,Querverweise</a:t>
            </a:r>
            <a:r>
              <a:rPr lang="de-DE" baseline="0" dirty="0" smtClean="0"/>
              <a:t> richtig</a:t>
            </a:r>
          </a:p>
          <a:p>
            <a:pPr marL="171450" indent="-171450">
              <a:buFontTx/>
              <a:buChar char="-"/>
            </a:pPr>
            <a:endParaRPr lang="de-DE" baseline="0" dirty="0" smtClean="0"/>
          </a:p>
          <a:p>
            <a:pPr marL="0" indent="0">
              <a:buFontTx/>
              <a:buNone/>
            </a:pPr>
            <a:r>
              <a:rPr lang="de-DE" baseline="0" dirty="0" smtClean="0"/>
              <a:t>Größere Arbeiten unter Umständen von professionellen Korrektoren checken lassen!</a:t>
            </a:r>
          </a:p>
          <a:p>
            <a:pPr marL="0" indent="0">
              <a:buFontTx/>
              <a:buNone/>
            </a:pPr>
            <a:endParaRPr lang="de-DE" baseline="0" dirty="0" smtClean="0"/>
          </a:p>
          <a:p>
            <a:pPr marL="0" indent="0">
              <a:buFontTx/>
              <a:buNone/>
            </a:pPr>
            <a:r>
              <a:rPr lang="de-DE" baseline="0" dirty="0" smtClean="0"/>
              <a:t>Querverweise prüfen!!</a:t>
            </a:r>
          </a:p>
          <a:p>
            <a:pPr marL="0" indent="0">
              <a:buFontTx/>
              <a:buNone/>
            </a:pPr>
            <a:r>
              <a:rPr lang="de-DE" baseline="0" dirty="0" smtClean="0"/>
              <a:t>Anhang komplett</a:t>
            </a:r>
          </a:p>
          <a:p>
            <a:pPr marL="171450" indent="-171450">
              <a:buFontTx/>
              <a:buChar char="-"/>
            </a:pPr>
            <a:endParaRPr lang="de-DE" dirty="0"/>
          </a:p>
        </p:txBody>
      </p:sp>
    </p:spTree>
    <p:extLst>
      <p:ext uri="{BB962C8B-B14F-4D97-AF65-F5344CB8AC3E}">
        <p14:creationId xmlns:p14="http://schemas.microsoft.com/office/powerpoint/2010/main" val="25456362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Die nächste Stufe</a:t>
            </a:r>
            <a:r>
              <a:rPr lang="de-DE" baseline="0" dirty="0" smtClean="0"/>
              <a:t> ist die …</a:t>
            </a:r>
          </a:p>
          <a:p>
            <a:endParaRPr lang="de-DE" baseline="0" dirty="0" smtClean="0"/>
          </a:p>
          <a:p>
            <a:r>
              <a:rPr lang="de-DE" baseline="0" dirty="0" smtClean="0"/>
              <a:t>Beide Formen erstellen Sie am Ende des jeweiligen Studiengangs. Natürlich sind die Anforderungen jetzt höher als bei den kleineren Arbeiten während des Studiums.</a:t>
            </a:r>
          </a:p>
          <a:p>
            <a:endParaRPr lang="de-DE" baseline="0" dirty="0" smtClean="0"/>
          </a:p>
          <a:p>
            <a:r>
              <a:rPr lang="de-DE" baseline="0" dirty="0" smtClean="0"/>
              <a:t>So ist auch der Umfang größer und umfasst – je nach Fach und Themengebiet – in etwa ….</a:t>
            </a:r>
          </a:p>
          <a:p>
            <a:endParaRPr lang="de-DE" baseline="0" dirty="0" smtClean="0"/>
          </a:p>
          <a:p>
            <a:r>
              <a:rPr lang="de-DE" baseline="0" dirty="0" smtClean="0"/>
              <a:t>Die konkreten Anforderungen sind ebenfalls oft sehr unterschiedlich und werden von den Universitäten festgelegt. Auch kann es individuelle Absprachen mit Ihrem Fachbetreuer geben.</a:t>
            </a:r>
          </a:p>
          <a:p>
            <a:endParaRPr lang="de-DE" baseline="0" dirty="0" smtClean="0"/>
          </a:p>
          <a:p>
            <a:r>
              <a:rPr lang="de-DE" baseline="0" dirty="0" smtClean="0"/>
              <a:t>Eine erste Richtlinie, was auf Sie zukommt, können Sie aus der Prüfungsordnung ersehen. Diese ist meist auch online zugänglich. </a:t>
            </a:r>
          </a:p>
          <a:p>
            <a:endParaRPr lang="de-DE" baseline="0" dirty="0" smtClean="0"/>
          </a:p>
          <a:p>
            <a:endParaRPr lang="de-DE" baseline="0" dirty="0" smtClean="0"/>
          </a:p>
          <a:p>
            <a:r>
              <a:rPr lang="de-DE" baseline="0" dirty="0" smtClean="0"/>
              <a:t> </a:t>
            </a:r>
          </a:p>
        </p:txBody>
      </p:sp>
    </p:spTree>
    <p:extLst>
      <p:ext uri="{BB962C8B-B14F-4D97-AF65-F5344CB8AC3E}">
        <p14:creationId xmlns:p14="http://schemas.microsoft.com/office/powerpoint/2010/main" val="2508575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Bei</a:t>
            </a:r>
            <a:r>
              <a:rPr lang="de-DE" baseline="0" dirty="0" smtClean="0"/>
              <a:t> einer Promotion ist das Abfassen der Dissertationsarbeit ein Prozess, der in der Regel mehrere Jahre in Anspruch nimmt.</a:t>
            </a:r>
          </a:p>
          <a:p>
            <a:endParaRPr lang="de-DE" baseline="0" dirty="0" smtClean="0"/>
          </a:p>
          <a:p>
            <a:r>
              <a:rPr lang="de-DE" baseline="0" dirty="0" smtClean="0"/>
              <a:t>Diese Arbeit ist ein erster Schritt für die akademische Profilierung.</a:t>
            </a:r>
          </a:p>
          <a:p>
            <a:endParaRPr lang="de-DE" baseline="0" dirty="0" smtClean="0"/>
          </a:p>
          <a:p>
            <a:r>
              <a:rPr lang="de-DE" baseline="0" dirty="0" smtClean="0"/>
              <a:t>Erwartet von hier, dass in hohem Maße ein eigenständiger Forschungsbeitrag geleistet wird, der mit neuen und relevanten Erkenntnissen aufwartet. Ein Umfang von mehreren hundert Seiten ist daher für eine Dissertation keine Seltenheit.</a:t>
            </a:r>
          </a:p>
          <a:p>
            <a:endParaRPr lang="de-DE" baseline="0" dirty="0" smtClean="0"/>
          </a:p>
          <a:p>
            <a:r>
              <a:rPr lang="de-DE" baseline="0" dirty="0" smtClean="0"/>
              <a:t>Die Bewertung wird dabei nicht nur von den universitären Organen übernommen. Denn die Arbeit unterliegt einer Veröffentlichungspflicht unterliegt, und wird daher auch in Fachkreisen zur Kenntnis genommen. </a:t>
            </a:r>
          </a:p>
          <a:p>
            <a:endParaRPr lang="de-DE" baseline="0" dirty="0" smtClean="0"/>
          </a:p>
          <a:p>
            <a:r>
              <a:rPr lang="de-DE" baseline="0" dirty="0" smtClean="0"/>
              <a:t>Damit unterliegt sie auch hinsichtlich ihrer formalen Ausgestaltung den strengen Maßstäben an Wissenschaftlichkeit. </a:t>
            </a:r>
          </a:p>
          <a:p>
            <a:endParaRPr lang="de-DE" baseline="0" dirty="0" smtClean="0"/>
          </a:p>
          <a:p>
            <a:endParaRPr lang="de-DE" dirty="0" smtClean="0"/>
          </a:p>
        </p:txBody>
      </p:sp>
    </p:spTree>
    <p:extLst>
      <p:ext uri="{BB962C8B-B14F-4D97-AF65-F5344CB8AC3E}">
        <p14:creationId xmlns:p14="http://schemas.microsoft.com/office/powerpoint/2010/main" val="1056136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Ziel des Habilitationsverfahrens ist der Erwerb der Lehrberechtigung an wissenschaftlichen Hochschulen und</a:t>
            </a:r>
            <a:r>
              <a:rPr lang="de-DE" baseline="0" dirty="0" smtClean="0"/>
              <a:t> setzt in der Regel eine erfolgreiche Promotion voraus.</a:t>
            </a:r>
            <a:endParaRPr lang="de-DE" dirty="0" smtClean="0"/>
          </a:p>
          <a:p>
            <a:endParaRPr lang="de-DE" dirty="0" smtClean="0"/>
          </a:p>
          <a:p>
            <a:r>
              <a:rPr lang="de-DE" dirty="0" smtClean="0"/>
              <a:t>Das Abfassen einer Habilitationsschrift ist daher Voraussetzung für</a:t>
            </a:r>
            <a:r>
              <a:rPr lang="de-DE" baseline="0" dirty="0" smtClean="0"/>
              <a:t> den erfolgreichen Abschluss des Verfahrens. Dabei gelten vergleichbare Richtlinien wie für eine Dissertation.</a:t>
            </a:r>
          </a:p>
          <a:p>
            <a:endParaRPr lang="de-DE" baseline="0" dirty="0" smtClean="0"/>
          </a:p>
          <a:p>
            <a:r>
              <a:rPr lang="de-DE" baseline="0" dirty="0" smtClean="0"/>
              <a:t>Doch im Unterschied zu dieser muss bei einer Habilitation nicht nur die wissenschaftliche Qualifikation durch eine Arbeit nachgewiesen werden, sondern auch die akademische Lehrbefähigung.</a:t>
            </a:r>
          </a:p>
          <a:p>
            <a:endParaRPr lang="de-DE" baseline="0" dirty="0" smtClean="0"/>
          </a:p>
          <a:p>
            <a:r>
              <a:rPr lang="de-DE" baseline="0" dirty="0" smtClean="0"/>
              <a:t>Auch gibt es keine Veröffentlichungspflicht.</a:t>
            </a:r>
          </a:p>
          <a:p>
            <a:endParaRPr lang="de-DE" baseline="0" dirty="0" smtClean="0"/>
          </a:p>
        </p:txBody>
      </p:sp>
    </p:spTree>
    <p:extLst>
      <p:ext uri="{BB962C8B-B14F-4D97-AF65-F5344CB8AC3E}">
        <p14:creationId xmlns:p14="http://schemas.microsoft.com/office/powerpoint/2010/main" val="2022338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Wird eine wissenschaftliche Laufbahn angestrebt, sind Dissertation und </a:t>
            </a:r>
            <a:r>
              <a:rPr lang="de-DE" baseline="0" dirty="0" err="1" smtClean="0"/>
              <a:t>Habilitätionsschrift</a:t>
            </a:r>
            <a:r>
              <a:rPr lang="de-DE" baseline="0" dirty="0" smtClean="0"/>
              <a:t> nur der Anfang einer Reihe von Publikationen. Denn diese sind unerlässlich, um sich in Fachkreisen einen Namen zu machen.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Neben dem Veröffentlichen eigener Bücher oder dem Abfassen von Lehrbüchern sind Beiträge in Herausgeberbänden, Jahrbüchern oder Konferenzbänden eine Möglichkeit, die eigenen Forschungsergebnisse zu präsentieren.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Aber Aufsätze in wissenschaftlichen Zeitschriften sind ein Rahmen, in dem wichtige Aspekte der eigenen Arbeit vorgestellt werden können. Eine Sonderstellung nimmt hier der wissenschaftliche Essay ein, bei dem die  Regeln an die Form nicht so streng gehandhabt werden. </a:t>
            </a:r>
          </a:p>
        </p:txBody>
      </p:sp>
    </p:spTree>
    <p:extLst>
      <p:ext uri="{BB962C8B-B14F-4D97-AF65-F5344CB8AC3E}">
        <p14:creationId xmlns:p14="http://schemas.microsoft.com/office/powerpoint/2010/main" val="23115849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02_03</a:t>
            </a:r>
          </a:p>
          <a:p>
            <a:endParaRPr lang="de-DE" dirty="0" smtClean="0"/>
          </a:p>
          <a:p>
            <a:r>
              <a:rPr lang="de-DE" dirty="0" smtClean="0"/>
              <a:t>In einer wissenschaftlichen Arbeit gelten strenge Regeln zur</a:t>
            </a:r>
            <a:r>
              <a:rPr lang="de-DE" baseline="0" dirty="0" smtClean="0"/>
              <a:t> Form. Das beinhaltet, das viel Elemente vorgeschrieben sind und ihren festen Platz im Aufbau haben.  </a:t>
            </a:r>
            <a:endParaRPr lang="de-DE" dirty="0" smtClean="0"/>
          </a:p>
          <a:p>
            <a:r>
              <a:rPr lang="de-DE" dirty="0" smtClean="0"/>
              <a:t>In</a:t>
            </a:r>
            <a:r>
              <a:rPr lang="de-DE" baseline="0" dirty="0" smtClean="0"/>
              <a:t> diesem Video zeige ich Ihnen, welche Elemente insbesondere bei wissenschaftlichen Arbeiten enthalten sein müssen, die Sie im Rahmen der akademischen Ausbildung verfassen.</a:t>
            </a:r>
          </a:p>
          <a:p>
            <a:endParaRPr lang="de-DE" baseline="0" dirty="0" smtClean="0"/>
          </a:p>
        </p:txBody>
      </p:sp>
    </p:spTree>
    <p:extLst>
      <p:ext uri="{BB962C8B-B14F-4D97-AF65-F5344CB8AC3E}">
        <p14:creationId xmlns:p14="http://schemas.microsoft.com/office/powerpoint/2010/main" val="3466483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684945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normierte Aufbau einer wissenschaftlichen Arbeit beinhaltet eine Reihe von verpflichtenden Elementen.</a:t>
            </a:r>
          </a:p>
          <a:p>
            <a:endParaRPr lang="de-DE" baseline="0" dirty="0" smtClean="0"/>
          </a:p>
          <a:p>
            <a:r>
              <a:rPr lang="de-DE" baseline="0" dirty="0" smtClean="0"/>
              <a:t>Dabei ist auch der Aufbau der Arbeit standardisiert und wird über genaue Formvorschriften geregelt.</a:t>
            </a:r>
          </a:p>
          <a:p>
            <a:endParaRPr lang="de-DE" baseline="0" dirty="0" smtClean="0"/>
          </a:p>
          <a:p>
            <a:r>
              <a:rPr lang="de-DE" baseline="0" dirty="0" smtClean="0"/>
              <a:t>Kernelement ist dabei der Textteil der Arbeit. Er umfasst Einleitung, Hauptteil und Schluss und enthält die „eigentliche“ Arbeit, in der Sie Ihre Ergebnisse formulieren.</a:t>
            </a:r>
          </a:p>
          <a:p>
            <a:endParaRPr lang="de-DE" baseline="0" dirty="0" smtClean="0"/>
          </a:p>
          <a:p>
            <a:r>
              <a:rPr lang="de-DE" baseline="0" dirty="0" smtClean="0"/>
              <a:t>Zusätzlich weitere Elemente, wie …., die auf den nächsten Folien kurz vorgestellt werden. </a:t>
            </a:r>
            <a:endParaRPr lang="de-DE" dirty="0" smtClean="0"/>
          </a:p>
        </p:txBody>
      </p:sp>
    </p:spTree>
    <p:extLst>
      <p:ext uri="{BB962C8B-B14F-4D97-AF65-F5344CB8AC3E}">
        <p14:creationId xmlns:p14="http://schemas.microsoft.com/office/powerpoint/2010/main" val="34637460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Doch damit das Ganze etwas anschaulicher wird, hier ein Beispiel</a:t>
            </a:r>
            <a:r>
              <a:rPr lang="de-DE" baseline="0" dirty="0" smtClean="0"/>
              <a:t> der Universität …. Die Formvorschriften Ihrer Universität oder Ihres Fachbereichs finden Sie auch ganz sicher online.</a:t>
            </a:r>
            <a:endParaRPr lang="de-DE" dirty="0"/>
          </a:p>
        </p:txBody>
      </p:sp>
    </p:spTree>
    <p:extLst>
      <p:ext uri="{BB962C8B-B14F-4D97-AF65-F5344CB8AC3E}">
        <p14:creationId xmlns:p14="http://schemas.microsoft.com/office/powerpoint/2010/main" val="1474760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Deckblatt ist das erste Element. Hier alle wichtigen Daten festgehalten. Wie Sie an der hier abgebildeten Vorlage sehen, enthält sie ….</a:t>
            </a:r>
          </a:p>
          <a:p>
            <a:endParaRPr lang="de-DE" baseline="0" dirty="0" smtClean="0"/>
          </a:p>
          <a:p>
            <a:endParaRPr lang="de-DE" dirty="0"/>
          </a:p>
        </p:txBody>
      </p:sp>
    </p:spTree>
    <p:extLst>
      <p:ext uri="{BB962C8B-B14F-4D97-AF65-F5344CB8AC3E}">
        <p14:creationId xmlns:p14="http://schemas.microsoft.com/office/powerpoint/2010/main" val="1298243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Nach dem Deckblatt wird</a:t>
            </a:r>
            <a:r>
              <a:rPr lang="de-DE" baseline="0" dirty="0" smtClean="0"/>
              <a:t> das Inhaltsverzeichnis in die Arbeit aufgenommen.  Meist mit einem </a:t>
            </a:r>
            <a:r>
              <a:rPr lang="de-DE" baseline="0" dirty="0" err="1" smtClean="0"/>
              <a:t>Textverarbetiungsprogramm</a:t>
            </a:r>
            <a:r>
              <a:rPr lang="de-DE" baseline="0" dirty="0" smtClean="0"/>
              <a:t> erstellt …</a:t>
            </a:r>
          </a:p>
          <a:p>
            <a:endParaRPr lang="de-DE" baseline="0" dirty="0" smtClean="0"/>
          </a:p>
          <a:p>
            <a:r>
              <a:rPr lang="de-DE" baseline="0" dirty="0" smtClean="0"/>
              <a:t>… führt es alle Elemente der Arbeit in ihrer Reihenfolge auf.</a:t>
            </a:r>
          </a:p>
          <a:p>
            <a:endParaRPr lang="de-DE" baseline="0" dirty="0" smtClean="0"/>
          </a:p>
          <a:p>
            <a:r>
              <a:rPr lang="de-DE" baseline="0" dirty="0" smtClean="0"/>
              <a:t>Wichtig ist darüber hinaus, dass alle Überschriften den Textteils mit Seitenzahlen lückenlos verzeichnet sind. Wenn das Inhaltsverzeichnis durch das Layout die Rangordnung der Überschriften wiedergibt, ist das ein zusätzlicher Service für Ihre Leser.</a:t>
            </a:r>
          </a:p>
          <a:p>
            <a:endParaRPr lang="de-DE" baseline="0" dirty="0" smtClean="0"/>
          </a:p>
          <a:p>
            <a:r>
              <a:rPr lang="de-DE" baseline="0" dirty="0" smtClean="0"/>
              <a:t>Bei umfangreichen Arbeiten, bei denen eine tiefe Untergliederung der einzelnen Kapitel erfolgt, wird oft auch ein Überblicksverzeichnis vor das eigentliche Inhaltsverzeichnis eingefügt: Dieses enthält höchstens zwei Gliederungsebenen, und zeigt so etwas übersichtlicher, wie die Arbeit grundsätzlich gegliedert ist.</a:t>
            </a:r>
          </a:p>
          <a:p>
            <a:endParaRPr lang="de-DE" baseline="0" dirty="0" smtClean="0"/>
          </a:p>
          <a:p>
            <a:endParaRPr lang="de-DE" dirty="0"/>
          </a:p>
        </p:txBody>
      </p:sp>
    </p:spTree>
    <p:extLst>
      <p:ext uri="{BB962C8B-B14F-4D97-AF65-F5344CB8AC3E}">
        <p14:creationId xmlns:p14="http://schemas.microsoft.com/office/powerpoint/2010/main" val="9524409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Wenn in Ihrer Arbeit Bilder, Tabellen oder Formeln enthalten sind, müssen Sie diese jeweils in einem eigenen Verzeichnis zusammenstellen.</a:t>
            </a:r>
          </a:p>
          <a:p>
            <a:endParaRPr lang="de-DE" baseline="0" dirty="0" smtClean="0"/>
          </a:p>
          <a:p>
            <a:r>
              <a:rPr lang="de-DE" baseline="0" dirty="0" smtClean="0"/>
              <a:t>Dazu müssen diese Elemente durchgehend nummeriert werden.</a:t>
            </a:r>
          </a:p>
          <a:p>
            <a:endParaRPr lang="de-DE" baseline="0" dirty="0" smtClean="0"/>
          </a:p>
          <a:p>
            <a:r>
              <a:rPr lang="de-DE" baseline="0" dirty="0" smtClean="0"/>
              <a:t>Die Verzeichnisse können Sie mithilfe des Textverarbeitungsprogramms erstellen. Sie müssen Sie anschließend unmittelbar nach dem Inhaltsverzeichnis in Ihre Arbeit einfügen.  </a:t>
            </a:r>
            <a:endParaRPr lang="de-DE" dirty="0"/>
          </a:p>
        </p:txBody>
      </p:sp>
    </p:spTree>
    <p:extLst>
      <p:ext uri="{BB962C8B-B14F-4D97-AF65-F5344CB8AC3E}">
        <p14:creationId xmlns:p14="http://schemas.microsoft.com/office/powerpoint/2010/main" val="3781791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Sollten</a:t>
            </a:r>
            <a:r>
              <a:rPr lang="de-DE" baseline="0" dirty="0" smtClean="0"/>
              <a:t> Sie in Ihrer Abkürzungen verwenden, müssen Sie diese in einem Abkürzungsverzeichnis übersichtlich auflisten und sich beim Abfassen Ihres Textes auch an die dort angegebene Schreibweise halten.</a:t>
            </a:r>
          </a:p>
          <a:p>
            <a:endParaRPr lang="de-DE" baseline="0" dirty="0" smtClean="0"/>
          </a:p>
          <a:p>
            <a:r>
              <a:rPr lang="de-DE" dirty="0" smtClean="0"/>
              <a:t>Die Reihenfolge der Verzeichnisse beschließen Sie mit dem Anlagenverzeichnis.</a:t>
            </a:r>
            <a:r>
              <a:rPr lang="de-DE" baseline="0" dirty="0" smtClean="0"/>
              <a:t> Auch dieses listet alle Anlagen auf, die Sie Ihrer Arbeit beigefügt haben.</a:t>
            </a:r>
            <a:endParaRPr lang="de-DE" dirty="0"/>
          </a:p>
        </p:txBody>
      </p:sp>
    </p:spTree>
    <p:extLst>
      <p:ext uri="{BB962C8B-B14F-4D97-AF65-F5344CB8AC3E}">
        <p14:creationId xmlns:p14="http://schemas.microsoft.com/office/powerpoint/2010/main" val="13793729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Eine Art Vorrede …</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 und ist nicht zwingend notwendig für eine Arbeit, Üblich ist sie vor allem …</a:t>
            </a:r>
            <a:endParaRPr lang="de-DE" dirty="0" smtClean="0"/>
          </a:p>
          <a:p>
            <a:endParaRPr lang="de-DE" dirty="0" smtClean="0"/>
          </a:p>
          <a:p>
            <a:r>
              <a:rPr lang="de-DE" dirty="0" smtClean="0"/>
              <a:t>Eingesetzt</a:t>
            </a:r>
            <a:r>
              <a:rPr lang="de-DE" baseline="0" dirty="0" smtClean="0"/>
              <a:t> wird sie vor allem als Ort für …. Umstände der Arbeit, aber auch biographische Bemerkungen.</a:t>
            </a:r>
            <a:endParaRPr lang="de-DE" dirty="0" smtClean="0"/>
          </a:p>
          <a:p>
            <a:endParaRPr lang="de-DE" dirty="0" smtClean="0"/>
          </a:p>
          <a:p>
            <a:r>
              <a:rPr lang="de-DE" dirty="0" smtClean="0"/>
              <a:t>Wichtig: Vorwort keine Einleitung. Daher enthält es keine Überlegungen und Argumente, die mit dem</a:t>
            </a:r>
            <a:r>
              <a:rPr lang="de-DE" baseline="0" dirty="0" smtClean="0"/>
              <a:t> Forschungsthema zu tun haben;</a:t>
            </a:r>
          </a:p>
          <a:p>
            <a:endParaRPr lang="de-DE" baseline="0" dirty="0" smtClean="0"/>
          </a:p>
        </p:txBody>
      </p:sp>
    </p:spTree>
    <p:extLst>
      <p:ext uri="{BB962C8B-B14F-4D97-AF65-F5344CB8AC3E}">
        <p14:creationId xmlns:p14="http://schemas.microsoft.com/office/powerpoint/2010/main" val="1179932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a:t>
            </a:r>
            <a:r>
              <a:rPr lang="de-DE" baseline="0" dirty="0" smtClean="0"/>
              <a:t> wichtigste Element einer wissenschaftlichen Arbeit stellt der Textteil dar.</a:t>
            </a:r>
          </a:p>
          <a:p>
            <a:endParaRPr lang="de-DE" baseline="0" dirty="0" smtClean="0"/>
          </a:p>
          <a:p>
            <a:r>
              <a:rPr lang="de-DE" baseline="0" dirty="0" smtClean="0"/>
              <a:t>Er gliedert sich in ….</a:t>
            </a:r>
          </a:p>
          <a:p>
            <a:endParaRPr lang="de-DE" baseline="0" dirty="0" smtClean="0"/>
          </a:p>
          <a:p>
            <a:r>
              <a:rPr lang="de-DE" baseline="0" dirty="0" smtClean="0"/>
              <a:t>… und enthält die wissenschaftlichen Erkenntnisse, die Sie hier in logischer Reihenfolge und angemessenem Stil formulieren.</a:t>
            </a:r>
          </a:p>
          <a:p>
            <a:endParaRPr lang="de-DE" baseline="0" dirty="0" smtClean="0"/>
          </a:p>
          <a:p>
            <a:r>
              <a:rPr lang="de-DE" baseline="0" dirty="0" smtClean="0"/>
              <a:t>Dabei ist eine grundsätzliche Vorgabe, dass die einzelnen Teile in einem angemessenen Verhältnis zueinander stehen.,</a:t>
            </a:r>
            <a:endParaRPr lang="de-DE" dirty="0"/>
          </a:p>
        </p:txBody>
      </p:sp>
    </p:spTree>
    <p:extLst>
      <p:ext uri="{BB962C8B-B14F-4D97-AF65-F5344CB8AC3E}">
        <p14:creationId xmlns:p14="http://schemas.microsoft.com/office/powerpoint/2010/main" val="1586638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Unmittelbar auf den Textteil der</a:t>
            </a:r>
            <a:r>
              <a:rPr lang="de-DE" baseline="0" dirty="0" smtClean="0"/>
              <a:t> Arbeit folgen die Literaturangaben oder das Literaturverzeichnis.</a:t>
            </a:r>
          </a:p>
          <a:p>
            <a:endParaRPr lang="de-DE" baseline="0" dirty="0" smtClean="0"/>
          </a:p>
          <a:p>
            <a:endParaRPr lang="de-DE" dirty="0"/>
          </a:p>
        </p:txBody>
      </p:sp>
    </p:spTree>
    <p:extLst>
      <p:ext uri="{BB962C8B-B14F-4D97-AF65-F5344CB8AC3E}">
        <p14:creationId xmlns:p14="http://schemas.microsoft.com/office/powerpoint/2010/main" val="640389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342278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01_01</a:t>
            </a:r>
            <a:endParaRPr lang="de-DE" dirty="0"/>
          </a:p>
        </p:txBody>
      </p:sp>
    </p:spTree>
    <p:extLst>
      <p:ext uri="{BB962C8B-B14F-4D97-AF65-F5344CB8AC3E}">
        <p14:creationId xmlns:p14="http://schemas.microsoft.com/office/powerpoint/2010/main" val="3629609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24098820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Wissenschaftliche Arbeiten werden durchgehend mit einer Seitenzählung formatiert</a:t>
            </a:r>
          </a:p>
          <a:p>
            <a:r>
              <a:rPr lang="de-DE" dirty="0" smtClean="0"/>
              <a:t>Deckblatt und Verzeichnisse: römische Seitenzahlen</a:t>
            </a:r>
          </a:p>
          <a:p>
            <a:r>
              <a:rPr lang="de-DE" dirty="0" smtClean="0"/>
              <a:t>Vorwort, Textteil, Literatur und Anhang: arabische Ziffern</a:t>
            </a:r>
          </a:p>
          <a:p>
            <a:r>
              <a:rPr lang="de-DE" dirty="0" smtClean="0"/>
              <a:t>Erklärung: keine Seitenzahl</a:t>
            </a:r>
          </a:p>
          <a:p>
            <a:r>
              <a:rPr lang="de-DE" dirty="0" smtClean="0"/>
              <a:t>Alternative Paginierung möglich</a:t>
            </a:r>
          </a:p>
          <a:p>
            <a:endParaRPr lang="de-DE" dirty="0"/>
          </a:p>
        </p:txBody>
      </p:sp>
    </p:spTree>
    <p:extLst>
      <p:ext uri="{BB962C8B-B14F-4D97-AF65-F5344CB8AC3E}">
        <p14:creationId xmlns:p14="http://schemas.microsoft.com/office/powerpoint/2010/main" val="3466210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02_04</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solidFill>
                <a:srgbClr val="FF0000"/>
              </a:solidFill>
            </a:endParaRP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Nachdem der Textteil</a:t>
            </a:r>
            <a:r>
              <a:rPr lang="de-DE" baseline="0" dirty="0" smtClean="0">
                <a:solidFill>
                  <a:srgbClr val="FF0000"/>
                </a:solidFill>
              </a:rPr>
              <a:t> einer Arbeit das zentrale Element ist, und sich alle anderen Elemente auch danach ausrichten, wird er in diesem Video noch einmal etwas ausführlicher vorgestellt.</a:t>
            </a:r>
            <a:endParaRPr lang="de-DE" dirty="0" smtClean="0">
              <a:solidFill>
                <a:srgbClr val="FF0000"/>
              </a:solidFill>
            </a:endParaRPr>
          </a:p>
          <a:p>
            <a:endParaRPr lang="de-DE" dirty="0"/>
          </a:p>
        </p:txBody>
      </p:sp>
    </p:spTree>
    <p:extLst>
      <p:ext uri="{BB962C8B-B14F-4D97-AF65-F5344CB8AC3E}">
        <p14:creationId xmlns:p14="http://schemas.microsoft.com/office/powerpoint/2010/main" val="17673973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Der</a:t>
            </a:r>
            <a:r>
              <a:rPr lang="de-DE" baseline="0" dirty="0" smtClean="0"/>
              <a:t> grundsätzliche Aufbau des Textteils besteht aus …</a:t>
            </a:r>
          </a:p>
          <a:p>
            <a:endParaRPr lang="de-DE" baseline="0" dirty="0" smtClean="0"/>
          </a:p>
          <a:p>
            <a:r>
              <a:rPr lang="de-DE" baseline="0" dirty="0" smtClean="0"/>
              <a:t>… Einleitung, Hauptteil und Schluss</a:t>
            </a:r>
          </a:p>
          <a:p>
            <a:endParaRPr lang="de-DE" baseline="0" dirty="0" smtClean="0"/>
          </a:p>
          <a:p>
            <a:r>
              <a:rPr lang="de-DE" baseline="0" dirty="0" smtClean="0"/>
              <a:t>Dabei sollten die einzelnen Teile unmittelbar aufeinander bezogen sein …</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 d.h. dem Hauptteil kommt das größte Gewicht zu, die Länge von Einleitung und Schlussteil orientiert sich an seinem Umfang, </a:t>
            </a:r>
            <a:r>
              <a:rPr lang="de-DE" dirty="0" smtClean="0"/>
              <a:t>wobei es natürlich schwierig ist,</a:t>
            </a:r>
            <a:r>
              <a:rPr lang="de-DE" baseline="0" dirty="0" smtClean="0"/>
              <a:t> das in einem </a:t>
            </a:r>
            <a:r>
              <a:rPr lang="de-DE" dirty="0" smtClean="0"/>
              <a:t>genauen </a:t>
            </a:r>
            <a:r>
              <a:rPr lang="de-DE" baseline="0" dirty="0" smtClean="0"/>
              <a:t>Zahlenverhältnis festzulegen. </a:t>
            </a:r>
          </a:p>
          <a:p>
            <a:endParaRPr lang="de-DE" dirty="0"/>
          </a:p>
        </p:txBody>
      </p:sp>
    </p:spTree>
    <p:extLst>
      <p:ext uri="{BB962C8B-B14F-4D97-AF65-F5344CB8AC3E}">
        <p14:creationId xmlns:p14="http://schemas.microsoft.com/office/powerpoint/2010/main" val="18805656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Aufgabe: Formulierung des Themas und der darauf hervorgehenden Fragestellung</a:t>
            </a:r>
          </a:p>
          <a:p>
            <a:endParaRPr lang="de-DE" baseline="0" dirty="0" smtClean="0"/>
          </a:p>
          <a:p>
            <a:r>
              <a:rPr lang="de-DE" baseline="0" dirty="0" smtClean="0"/>
              <a:t>Einbettung des Themas in den wissenschaftlichen Kontext</a:t>
            </a:r>
          </a:p>
          <a:p>
            <a:r>
              <a:rPr lang="de-DE" baseline="0" dirty="0" smtClean="0"/>
              <a:t>Relevanz des Themas, Warum ist das interessant?</a:t>
            </a:r>
          </a:p>
          <a:p>
            <a:r>
              <a:rPr lang="de-DE" baseline="0" dirty="0" smtClean="0"/>
              <a:t>Abgrenzung des Themas, was interessiert in dem Zusammenhang nicht, was wir ausgeblendet, </a:t>
            </a:r>
            <a:r>
              <a:rPr lang="de-DE" baseline="0" dirty="0" err="1" smtClean="0"/>
              <a:t>begründung</a:t>
            </a:r>
            <a:r>
              <a:rPr lang="de-DE" baseline="0" dirty="0" smtClean="0"/>
              <a:t> des Vorgehens</a:t>
            </a:r>
          </a:p>
          <a:p>
            <a:r>
              <a:rPr lang="de-DE" baseline="0" dirty="0" smtClean="0"/>
              <a:t>Sinnvolle Abgrenzung</a:t>
            </a:r>
          </a:p>
          <a:p>
            <a:endParaRPr lang="de-DE" baseline="0" dirty="0" smtClean="0"/>
          </a:p>
          <a:p>
            <a:r>
              <a:rPr lang="de-DE" baseline="0" dirty="0" smtClean="0"/>
              <a:t>Vorstellung der Methode</a:t>
            </a:r>
          </a:p>
          <a:p>
            <a:endParaRPr lang="de-DE" baseline="0" dirty="0" smtClean="0"/>
          </a:p>
          <a:p>
            <a:r>
              <a:rPr lang="de-DE" baseline="0" dirty="0" smtClean="0"/>
              <a:t>Je nachdem, wie in der Einleitung das Vorgehen dargestellt wird, wird sich auch die Gliederung entsprechend ausrichten. Soll eine Hypothese untermauert werden, geht man einer Frage nach etc. </a:t>
            </a:r>
          </a:p>
          <a:p>
            <a:endParaRPr lang="de-DE" baseline="0" dirty="0" smtClean="0"/>
          </a:p>
          <a:p>
            <a:r>
              <a:rPr lang="de-DE" baseline="0" dirty="0" smtClean="0"/>
              <a:t>Begriffsklärung: Wie wird der Begriff verwendet</a:t>
            </a:r>
          </a:p>
          <a:p>
            <a:endParaRPr lang="de-DE" baseline="0" dirty="0" smtClean="0"/>
          </a:p>
          <a:p>
            <a:r>
              <a:rPr lang="de-DE" baseline="0" dirty="0" smtClean="0"/>
              <a:t>Methode</a:t>
            </a:r>
          </a:p>
          <a:p>
            <a:endParaRPr lang="de-DE" baseline="0" dirty="0" smtClean="0"/>
          </a:p>
          <a:p>
            <a:r>
              <a:rPr lang="de-DE" baseline="0" dirty="0" smtClean="0"/>
              <a:t>Erläuterung der Gliederung</a:t>
            </a:r>
          </a:p>
          <a:p>
            <a:endParaRPr lang="de-DE" baseline="0" dirty="0" smtClean="0"/>
          </a:p>
          <a:p>
            <a:r>
              <a:rPr lang="de-DE" baseline="0" dirty="0" smtClean="0"/>
              <a:t>Leser soll wissen, welche Frage die Arbeit beantwortet, in welcher Form begrenzt unter </a:t>
            </a:r>
            <a:r>
              <a:rPr lang="de-DE" baseline="0" dirty="0" err="1" smtClean="0"/>
              <a:t>Vewendung</a:t>
            </a:r>
            <a:r>
              <a:rPr lang="de-DE" baseline="0" dirty="0" smtClean="0"/>
              <a:t> welcher Begriffe nach welchen Gliederungsprinzipien</a:t>
            </a:r>
          </a:p>
          <a:p>
            <a:endParaRPr lang="de-DE" baseline="0" dirty="0" smtClean="0"/>
          </a:p>
          <a:p>
            <a:r>
              <a:rPr lang="de-DE" dirty="0" smtClean="0"/>
              <a:t>Stand der Forschung/Zielsetzung</a:t>
            </a:r>
          </a:p>
          <a:p>
            <a:r>
              <a:rPr lang="de-DE" dirty="0" smtClean="0"/>
              <a:t>Methodisches Vorgehen,</a:t>
            </a:r>
            <a:r>
              <a:rPr lang="de-DE" baseline="0" dirty="0" smtClean="0"/>
              <a:t> </a:t>
            </a:r>
            <a:r>
              <a:rPr lang="de-DE" baseline="0" dirty="0" err="1" smtClean="0"/>
              <a:t>Zield</a:t>
            </a:r>
            <a:r>
              <a:rPr lang="de-DE" baseline="0" dirty="0" smtClean="0"/>
              <a:t> er </a:t>
            </a:r>
            <a:r>
              <a:rPr lang="de-DE" baseline="0" dirty="0" err="1" smtClean="0"/>
              <a:t>aRbeit</a:t>
            </a:r>
            <a:r>
              <a:rPr lang="de-DE" baseline="0" dirty="0" smtClean="0"/>
              <a:t>, Aufbau der Arbeit</a:t>
            </a:r>
          </a:p>
          <a:p>
            <a:r>
              <a:rPr lang="de-DE" baseline="0" dirty="0" smtClean="0"/>
              <a:t>Definition zentraler Begriffe</a:t>
            </a:r>
          </a:p>
          <a:p>
            <a:r>
              <a:rPr lang="de-DE" baseline="0" dirty="0" smtClean="0"/>
              <a:t>Begründung der Themenwahl</a:t>
            </a:r>
          </a:p>
          <a:p>
            <a:r>
              <a:rPr lang="de-DE" baseline="0" dirty="0" err="1" smtClean="0"/>
              <a:t>Ebt</a:t>
            </a:r>
            <a:r>
              <a:rPr lang="de-DE" baseline="0" dirty="0" smtClean="0"/>
              <a:t>. </a:t>
            </a:r>
            <a:r>
              <a:rPr lang="de-DE" baseline="0" dirty="0" err="1" smtClean="0"/>
              <a:t>ARbeitshypothese</a:t>
            </a:r>
            <a:endParaRPr lang="de-DE" dirty="0"/>
          </a:p>
        </p:txBody>
      </p:sp>
    </p:spTree>
    <p:extLst>
      <p:ext uri="{BB962C8B-B14F-4D97-AF65-F5344CB8AC3E}">
        <p14:creationId xmlns:p14="http://schemas.microsoft.com/office/powerpoint/2010/main" val="12125468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Hauptteil</a:t>
            </a:r>
            <a:r>
              <a:rPr lang="de-DE" baseline="0" dirty="0" smtClean="0"/>
              <a:t> zwei grundlegende Funktionen: - Vorstellung der eigenen wiss. Ergebnisse, - Diskussion des aktuellen Forschungsstandes</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Sorgfältig formulierte Überschriften strukturieren den Inhalt und lassen bereits die Argumentationslinie erkennen</a:t>
            </a:r>
          </a:p>
          <a:p>
            <a:r>
              <a:rPr lang="de-DE" baseline="0" dirty="0" smtClean="0"/>
              <a:t>Eigene Ergebnisse darlegen, diskutieren, untermauern, belegen</a:t>
            </a:r>
          </a:p>
          <a:p>
            <a:endParaRPr lang="de-DE" baseline="0" dirty="0" smtClean="0"/>
          </a:p>
          <a:p>
            <a:r>
              <a:rPr lang="de-DE" baseline="0" dirty="0" smtClean="0"/>
              <a:t>Diskussion der bestehenden Meinungen: hier die Forschungsliteratur wichtig; Belege in der Literatur können als Bestätigung der eigenen Darstellung, aber auch zur Darstellung und </a:t>
            </a:r>
            <a:r>
              <a:rPr lang="de-DE" baseline="0" dirty="0" err="1" smtClean="0"/>
              <a:t>gegenargument</a:t>
            </a:r>
            <a:r>
              <a:rPr lang="de-DE" baseline="0" dirty="0" smtClean="0"/>
              <a:t> für eine gegensätzliche Position dienen, Argumente, warum diese Darstellung nicht richtig ist, Argumente!</a:t>
            </a:r>
          </a:p>
          <a:p>
            <a:r>
              <a:rPr lang="de-DE" baseline="0" dirty="0" smtClean="0"/>
              <a:t>Darlegung, Ordnung und Analyse der Fakten und der Auseinandersetzung mit anderen Lehrmeinungen; </a:t>
            </a:r>
          </a:p>
          <a:p>
            <a:endParaRPr lang="de-DE" dirty="0" smtClean="0"/>
          </a:p>
          <a:p>
            <a:r>
              <a:rPr lang="de-DE" dirty="0" smtClean="0"/>
              <a:t>Gliederung des Hauptteils</a:t>
            </a:r>
            <a:r>
              <a:rPr lang="de-DE" baseline="0" dirty="0" smtClean="0"/>
              <a:t> ergibt sich aus der Argumentationsführung</a:t>
            </a:r>
          </a:p>
          <a:p>
            <a:endParaRPr lang="de-DE" baseline="0" dirty="0" smtClean="0"/>
          </a:p>
          <a:p>
            <a:r>
              <a:rPr lang="de-DE" baseline="0" dirty="0" err="1" smtClean="0"/>
              <a:t>Ausfürhungen</a:t>
            </a:r>
            <a:r>
              <a:rPr lang="de-DE" baseline="0" dirty="0" smtClean="0"/>
              <a:t> müssen sich streng am Thema orientieren, Argumentationskette </a:t>
            </a:r>
            <a:r>
              <a:rPr lang="de-DE" baseline="0" dirty="0" err="1" smtClean="0"/>
              <a:t>uss</a:t>
            </a:r>
            <a:r>
              <a:rPr lang="de-DE" baseline="0" dirty="0" smtClean="0"/>
              <a:t> stringent sein, </a:t>
            </a:r>
          </a:p>
          <a:p>
            <a:r>
              <a:rPr lang="de-DE" baseline="0" dirty="0" smtClean="0"/>
              <a:t>Teilargumente in logische Struktur bringen =&gt; Gliederung</a:t>
            </a:r>
          </a:p>
          <a:p>
            <a:r>
              <a:rPr lang="de-DE" baseline="0" dirty="0" smtClean="0"/>
              <a:t>Prämissen für aussagen eindeutig erwähnen, </a:t>
            </a:r>
            <a:r>
              <a:rPr lang="de-DE" baseline="0" dirty="0" err="1" smtClean="0"/>
              <a:t>emprisiche</a:t>
            </a:r>
            <a:r>
              <a:rPr lang="de-DE" baseline="0" dirty="0" smtClean="0"/>
              <a:t> Daten: genaue Erläuterung, wie sie zustande gekommen sind</a:t>
            </a:r>
          </a:p>
          <a:p>
            <a:endParaRPr lang="de-DE" baseline="0" dirty="0" smtClean="0"/>
          </a:p>
          <a:p>
            <a:endParaRPr lang="de-DE" dirty="0"/>
          </a:p>
        </p:txBody>
      </p:sp>
    </p:spTree>
    <p:extLst>
      <p:ext uri="{BB962C8B-B14F-4D97-AF65-F5344CB8AC3E}">
        <p14:creationId xmlns:p14="http://schemas.microsoft.com/office/powerpoint/2010/main" val="32383104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Zusammenfassung der Forschungsergebnisse</a:t>
            </a:r>
            <a:r>
              <a:rPr lang="de-DE" baseline="0" dirty="0" smtClean="0"/>
              <a:t> ist zentrale Funktion des Schlusses, aber nicht nur Wiederholung der Ergebnisse aus dem Hauptteil. Thesenartig, nicht platte Vereinfachung von Wissenschaftsergebnissen</a:t>
            </a:r>
          </a:p>
          <a:p>
            <a:endParaRPr lang="de-DE" baseline="0" dirty="0" smtClean="0"/>
          </a:p>
          <a:p>
            <a:r>
              <a:rPr lang="de-DE" baseline="0" dirty="0" smtClean="0"/>
              <a:t>Einordnen der Aussage in </a:t>
            </a:r>
            <a:r>
              <a:rPr lang="de-DE" baseline="0" dirty="0" err="1" smtClean="0"/>
              <a:t>Wissenschaftrszusammenhang</a:t>
            </a:r>
            <a:r>
              <a:rPr lang="de-DE" baseline="0" dirty="0" smtClean="0"/>
              <a:t>, Bedeutung der Aussage, Ausblick auf Veränderungen, die dadurch angestoßen werden können, weitere Fragestellungen, die sich daran anschließen </a:t>
            </a:r>
          </a:p>
          <a:p>
            <a:endParaRPr lang="de-DE" baseline="0" dirty="0" smtClean="0"/>
          </a:p>
          <a:p>
            <a:r>
              <a:rPr lang="de-DE" dirty="0" smtClean="0"/>
              <a:t>Formulierung nach wie vor offener</a:t>
            </a:r>
            <a:r>
              <a:rPr lang="de-DE" baseline="0" dirty="0" smtClean="0"/>
              <a:t> Fragen</a:t>
            </a:r>
          </a:p>
          <a:p>
            <a:endParaRPr lang="de-DE" baseline="0" dirty="0" smtClean="0"/>
          </a:p>
          <a:p>
            <a:endParaRPr lang="de-DE" baseline="0" dirty="0" smtClean="0"/>
          </a:p>
          <a:p>
            <a:r>
              <a:rPr lang="de-DE" baseline="0" dirty="0" smtClean="0"/>
              <a:t>Auswertung: Zusammenfassung der Ergebnisse</a:t>
            </a:r>
          </a:p>
          <a:p>
            <a:r>
              <a:rPr lang="de-DE" baseline="0" dirty="0" smtClean="0"/>
              <a:t>Hinweise auf offene Fragen, Ausblick</a:t>
            </a:r>
          </a:p>
          <a:p>
            <a:endParaRPr lang="de-DE" baseline="0" dirty="0" smtClean="0"/>
          </a:p>
          <a:p>
            <a:r>
              <a:rPr lang="de-DE" baseline="0" dirty="0" smtClean="0"/>
              <a:t>Keine Umgangssprachlichen </a:t>
            </a:r>
            <a:r>
              <a:rPr lang="de-DE" baseline="0" dirty="0" err="1" smtClean="0"/>
              <a:t>wendungen</a:t>
            </a:r>
            <a:endParaRPr lang="de-DE" baseline="0" dirty="0" smtClean="0"/>
          </a:p>
          <a:p>
            <a:r>
              <a:rPr lang="de-DE" baseline="0" dirty="0" smtClean="0"/>
              <a:t>Füllwörter</a:t>
            </a:r>
          </a:p>
          <a:p>
            <a:r>
              <a:rPr lang="de-DE" baseline="0" dirty="0" err="1" smtClean="0"/>
              <a:t>Übertreeibende</a:t>
            </a:r>
            <a:r>
              <a:rPr lang="de-DE" baseline="0" dirty="0" smtClean="0"/>
              <a:t> Ausdrücke</a:t>
            </a:r>
          </a:p>
          <a:p>
            <a:r>
              <a:rPr lang="de-DE" baseline="0" dirty="0" smtClean="0"/>
              <a:t>, Satzbildung: innere Logik</a:t>
            </a:r>
          </a:p>
          <a:p>
            <a:endParaRPr lang="de-DE" baseline="0" dirty="0" smtClean="0"/>
          </a:p>
          <a:p>
            <a:r>
              <a:rPr lang="de-DE" baseline="0" dirty="0" smtClean="0"/>
              <a:t>Offenlegung der </a:t>
            </a:r>
            <a:r>
              <a:rPr lang="de-DE" baseline="0" dirty="0" err="1" smtClean="0"/>
              <a:t>eignesetzen</a:t>
            </a:r>
            <a:r>
              <a:rPr lang="de-DE" baseline="0" dirty="0" smtClean="0"/>
              <a:t> Methoden</a:t>
            </a:r>
          </a:p>
          <a:p>
            <a:r>
              <a:rPr lang="de-DE" baseline="0" dirty="0" smtClean="0"/>
              <a:t>Sachliche und neutrale Analyse, Wertungen als eigene Meinung kenntlich machen</a:t>
            </a:r>
          </a:p>
          <a:p>
            <a:r>
              <a:rPr lang="de-DE" baseline="0" dirty="0" smtClean="0"/>
              <a:t>Offenlegung aller Quellen</a:t>
            </a:r>
          </a:p>
          <a:p>
            <a:r>
              <a:rPr lang="de-DE" baseline="0" dirty="0" smtClean="0"/>
              <a:t>Argumentation nachvollziehbar</a:t>
            </a:r>
          </a:p>
          <a:p>
            <a:r>
              <a:rPr lang="de-DE" baseline="0" dirty="0" smtClean="0"/>
              <a:t>Zugänglichkeit zu den empirischen Daten</a:t>
            </a:r>
          </a:p>
          <a:p>
            <a:r>
              <a:rPr lang="de-DE" baseline="0" dirty="0" smtClean="0"/>
              <a:t>Genaue Wiedergabe der verwendeten Daten </a:t>
            </a:r>
            <a:r>
              <a:rPr lang="de-DE" baseline="0" dirty="0" err="1" smtClean="0"/>
              <a:t>udnQuellen</a:t>
            </a:r>
            <a:endParaRPr lang="de-DE" baseline="0" dirty="0" smtClean="0"/>
          </a:p>
          <a:p>
            <a:r>
              <a:rPr lang="de-DE" baseline="0" dirty="0" err="1" smtClean="0"/>
              <a:t>Fromale</a:t>
            </a:r>
            <a:r>
              <a:rPr lang="de-DE" baseline="0" dirty="0" smtClean="0"/>
              <a:t> Einheitlichkeit der </a:t>
            </a:r>
            <a:r>
              <a:rPr lang="de-DE" baseline="0" dirty="0" err="1" smtClean="0"/>
              <a:t>aRbeit</a:t>
            </a:r>
            <a:endParaRPr lang="de-DE" baseline="0" dirty="0" smtClean="0"/>
          </a:p>
          <a:p>
            <a:endParaRPr lang="de-DE" baseline="0" dirty="0" smtClean="0"/>
          </a:p>
          <a:p>
            <a:r>
              <a:rPr lang="de-DE" baseline="0" dirty="0" smtClean="0"/>
              <a:t>Literatur verarbeiten und nicht nur </a:t>
            </a:r>
            <a:r>
              <a:rPr lang="de-DE" baseline="0" dirty="0" err="1" smtClean="0"/>
              <a:t>zusammentragewn</a:t>
            </a:r>
            <a:r>
              <a:rPr lang="de-DE" baseline="0" dirty="0" smtClean="0"/>
              <a:t>, z.B. Widersprüche in der Literatur ansprechen, </a:t>
            </a:r>
            <a:r>
              <a:rPr lang="de-DE" baseline="0" dirty="0" err="1" smtClean="0"/>
              <a:t>eignee</a:t>
            </a:r>
            <a:r>
              <a:rPr lang="de-DE" baseline="0" dirty="0" smtClean="0"/>
              <a:t> Schaubilder und Systematiken etc.</a:t>
            </a:r>
          </a:p>
          <a:p>
            <a:endParaRPr lang="de-DE" baseline="0" dirty="0" smtClean="0"/>
          </a:p>
          <a:p>
            <a:r>
              <a:rPr lang="de-DE" baseline="0" dirty="0" smtClean="0"/>
              <a:t>Hypothesen </a:t>
            </a:r>
            <a:r>
              <a:rPr lang="de-DE" baseline="0" dirty="0" err="1" smtClean="0"/>
              <a:t>üssen</a:t>
            </a:r>
            <a:r>
              <a:rPr lang="de-DE" baseline="0" dirty="0" smtClean="0"/>
              <a:t> begründet werden;</a:t>
            </a:r>
            <a:endParaRPr lang="de-DE" dirty="0"/>
          </a:p>
        </p:txBody>
      </p:sp>
    </p:spTree>
    <p:extLst>
      <p:ext uri="{BB962C8B-B14F-4D97-AF65-F5344CB8AC3E}">
        <p14:creationId xmlns:p14="http://schemas.microsoft.com/office/powerpoint/2010/main" val="6331606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6523139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03_01</a:t>
            </a:r>
          </a:p>
          <a:p>
            <a:endParaRPr lang="de-DE" dirty="0" smtClean="0"/>
          </a:p>
          <a:p>
            <a:r>
              <a:rPr lang="de-DE" dirty="0" smtClean="0"/>
              <a:t>Jeder eine individuelle Form</a:t>
            </a:r>
            <a:r>
              <a:rPr lang="de-DE" baseline="0" dirty="0" smtClean="0"/>
              <a:t> des Arbeitens, und was für den einen gut ist, kann für den anderen direkt zur Arbeitshemmung führen. Dennoch eine Reihe von Tipps,</a:t>
            </a:r>
            <a:endParaRPr lang="de-DE" dirty="0"/>
          </a:p>
        </p:txBody>
      </p:sp>
    </p:spTree>
    <p:extLst>
      <p:ext uri="{BB962C8B-B14F-4D97-AF65-F5344CB8AC3E}">
        <p14:creationId xmlns:p14="http://schemas.microsoft.com/office/powerpoint/2010/main" val="21306374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000317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a:t>
            </a:r>
            <a:r>
              <a:rPr lang="de-DE" baseline="0" dirty="0" smtClean="0"/>
              <a:t> diesem ersten Video zum Thema gehe ich der Frage nach, um was es eigentlich geht, wenn Sie eine wissenschaftliche Arbeit schreiben, denn Sie stellen sich damit – auch wenn Sie an einer Seminar- und Hausarbeit mit wenigen Seiten sitzen – in den Kontext und die Tradition wissenschaftlicher Arbeit. </a:t>
            </a:r>
          </a:p>
          <a:p>
            <a:endParaRPr lang="de-DE" baseline="0" dirty="0" smtClean="0"/>
          </a:p>
          <a:p>
            <a:r>
              <a:rPr lang="de-DE" baseline="0" dirty="0" smtClean="0"/>
              <a:t>Grundsätzlich geht es beim wissenschaftlichen Dialog darum, die Ergebnisse anderer Wissenschaftlicher zu lesen, sie kritisch zu durchdringen und sich anschließend eigene Gedanken zum diesem Sachverhalt zu machen.</a:t>
            </a:r>
          </a:p>
          <a:p>
            <a:endParaRPr lang="de-DE" baseline="0" dirty="0" smtClean="0"/>
          </a:p>
          <a:p>
            <a:r>
              <a:rPr lang="de-DE" baseline="0" dirty="0" smtClean="0"/>
              <a:t>Anschließend erfolgt eine Publikation der Erkenntnisse. </a:t>
            </a:r>
          </a:p>
          <a:p>
            <a:endParaRPr lang="de-DE" baseline="0" dirty="0" smtClean="0"/>
          </a:p>
          <a:p>
            <a:r>
              <a:rPr lang="de-DE" baseline="0" dirty="0" smtClean="0"/>
              <a:t>Damit ist die Grundlage gelegt, dass man wiederum von anderen Wissenschaftlern rezipiert und zitiert wird – eine Voraussetzung dafür, dass man sich m Laufe der Zeit sich einen gewisses Renommee erarbeiten kann.</a:t>
            </a:r>
            <a:endParaRPr lang="de-DE" dirty="0"/>
          </a:p>
        </p:txBody>
      </p:sp>
    </p:spTree>
    <p:extLst>
      <p:ext uri="{BB962C8B-B14F-4D97-AF65-F5344CB8AC3E}">
        <p14:creationId xmlns:p14="http://schemas.microsoft.com/office/powerpoint/2010/main" val="10460733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Erste Informationen über Thema mittlerweile sicherlich von allen – nicht nur Studenten – im Internet,</a:t>
            </a:r>
            <a:r>
              <a:rPr lang="de-DE" baseline="0" dirty="0" smtClean="0"/>
              <a:t> v.a. Wikipedia. Dennoch bei der </a:t>
            </a:r>
            <a:r>
              <a:rPr lang="de-DE" baseline="0" dirty="0" err="1" smtClean="0"/>
              <a:t>Auseianndersetzung</a:t>
            </a:r>
            <a:r>
              <a:rPr lang="de-DE" baseline="0" dirty="0" smtClean="0"/>
              <a:t> mit dem Thema </a:t>
            </a:r>
            <a:r>
              <a:rPr lang="de-DE" baseline="0" dirty="0" err="1" smtClean="0"/>
              <a:t>grundsätzlcih</a:t>
            </a:r>
            <a:r>
              <a:rPr lang="de-DE" baseline="0" dirty="0" smtClean="0"/>
              <a:t> nur aus tatsächlich wissenschaftliche Quellen verlassen</a:t>
            </a:r>
            <a:endParaRPr lang="de-DE" dirty="0" smtClean="0"/>
          </a:p>
          <a:p>
            <a:endParaRPr lang="de-DE" dirty="0" smtClean="0"/>
          </a:p>
          <a:p>
            <a:r>
              <a:rPr lang="de-DE" dirty="0" smtClean="0"/>
              <a:t>Manchmal das Thema gestellt oder bei Seminararbeitet leitet es sich von</a:t>
            </a:r>
            <a:r>
              <a:rPr lang="de-DE" baseline="0" dirty="0" smtClean="0"/>
              <a:t> dem Referat ab, das man gehalten hat. Genaue Formulierung des Themas kann sich auch bei </a:t>
            </a:r>
            <a:r>
              <a:rPr lang="de-DE" baseline="0" dirty="0" err="1" smtClean="0"/>
              <a:t>derr</a:t>
            </a:r>
            <a:r>
              <a:rPr lang="de-DE" baseline="0" dirty="0" smtClean="0"/>
              <a:t> weiteren wissenschaftlichen Auseinandersetzung mit dem Thema ergeben, Erweiterung, Einschränkung</a:t>
            </a:r>
          </a:p>
          <a:p>
            <a:r>
              <a:rPr lang="de-DE" baseline="0" dirty="0" smtClean="0"/>
              <a:t>Wenn man sich das Thema selbst sucht überlegen, ob es zu weit/zu eng ist, wie es abgegrenzt werden kann. Ist es im zur Verfügung stehenden Zeitrahmen zu schaffen</a:t>
            </a:r>
          </a:p>
          <a:p>
            <a:r>
              <a:rPr lang="de-DE" baseline="0" dirty="0" smtClean="0"/>
              <a:t>Verlagerung des Schwerpunkts</a:t>
            </a:r>
          </a:p>
          <a:p>
            <a:endParaRPr lang="de-DE" baseline="0" dirty="0" smtClean="0"/>
          </a:p>
          <a:p>
            <a:r>
              <a:rPr lang="de-DE" baseline="0" dirty="0" smtClean="0"/>
              <a:t>Wenn es nicht weitergeht, vielleicht mal über die Themenwahl nachdenken</a:t>
            </a:r>
          </a:p>
          <a:p>
            <a:endParaRPr lang="de-DE" baseline="0" dirty="0" smtClean="0"/>
          </a:p>
          <a:p>
            <a:endParaRPr lang="de-DE" dirty="0"/>
          </a:p>
        </p:txBody>
      </p:sp>
    </p:spTree>
    <p:extLst>
      <p:ext uri="{BB962C8B-B14F-4D97-AF65-F5344CB8AC3E}">
        <p14:creationId xmlns:p14="http://schemas.microsoft.com/office/powerpoint/2010/main" val="28603064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8754160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8815583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03_02</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Erste</a:t>
            </a:r>
            <a:r>
              <a:rPr lang="de-DE" baseline="0" dirty="0" smtClean="0">
                <a:solidFill>
                  <a:srgbClr val="FF0000"/>
                </a:solidFill>
              </a:rPr>
              <a:t> inhaltliche Auseinandersetzung erfolgt parallel zur Literaturrecherche</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solidFill>
                  <a:srgbClr val="FF0000"/>
                </a:solidFill>
              </a:rPr>
              <a:t>Erster Schritt ist, dass Sie einen grundsätzlichen Überblick über Ihr Thema bekommen, unabhängig davon, ob Sie dieses selbst gewählt haben oder ob es von Ihrem Dozenten zugewiesen wurde</a:t>
            </a:r>
            <a:endParaRPr lang="de-DE" dirty="0" smtClean="0">
              <a:solidFill>
                <a:srgbClr val="FF0000"/>
              </a:solidFill>
            </a:endParaRPr>
          </a:p>
          <a:p>
            <a:endParaRPr lang="de-DE" dirty="0"/>
          </a:p>
        </p:txBody>
      </p:sp>
    </p:spTree>
    <p:extLst>
      <p:ext uri="{BB962C8B-B14F-4D97-AF65-F5344CB8AC3E}">
        <p14:creationId xmlns:p14="http://schemas.microsoft.com/office/powerpoint/2010/main" val="8876531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0633729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Um im Thema</a:t>
            </a:r>
            <a:r>
              <a:rPr lang="de-DE" baseline="0" dirty="0" smtClean="0"/>
              <a:t> zu bleiben: Es schadet auf keinen Fall, zum Einstieg im Kindler-Literaturlexikon nachzuschlagen oder sich Überblicksdarstellungen über „Literatur von Frauen im 18. Jahrhundert“ anzusehen. Gerade hier sind am Anfang wahre Fundstellen, um auf Ideen für eine inhaltliche Strukturierung des Themas zu kommen</a:t>
            </a:r>
          </a:p>
          <a:p>
            <a:endParaRPr lang="de-DE" baseline="0" dirty="0" smtClean="0"/>
          </a:p>
          <a:p>
            <a:r>
              <a:rPr lang="de-DE" baseline="0" dirty="0" smtClean="0"/>
              <a:t>Sicher gibt es hier für jeden Fachbereich und für jede </a:t>
            </a:r>
            <a:r>
              <a:rPr lang="de-DE" baseline="0" dirty="0" err="1" smtClean="0"/>
              <a:t>wissenschafltiche</a:t>
            </a:r>
            <a:r>
              <a:rPr lang="de-DE" baseline="0" dirty="0" smtClean="0"/>
              <a:t> Disziplin Standardwerke, die Sie im Laufe des </a:t>
            </a:r>
            <a:r>
              <a:rPr lang="de-DE" baseline="0" dirty="0" err="1" smtClean="0"/>
              <a:t>Studums</a:t>
            </a:r>
            <a:r>
              <a:rPr lang="de-DE" baseline="0" dirty="0" smtClean="0"/>
              <a:t> kennengelernt haben und auf die Sie jetzt zurückgreifen können. Darüber hinaus können Sie gerade bei diesen Werken auch die Literaturverweise benutzen, um weitere Material zu recherchieren.</a:t>
            </a:r>
            <a:endParaRPr lang="de-DE" dirty="0"/>
          </a:p>
        </p:txBody>
      </p:sp>
    </p:spTree>
    <p:extLst>
      <p:ext uri="{BB962C8B-B14F-4D97-AF65-F5344CB8AC3E}">
        <p14:creationId xmlns:p14="http://schemas.microsoft.com/office/powerpoint/2010/main" val="27826915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Nach</a:t>
            </a:r>
            <a:r>
              <a:rPr lang="de-DE" baseline="0" dirty="0" smtClean="0"/>
              <a:t> diesen ersten Informationen geht es darum, dass Sie Ihre eigentliche Aufgabe klären und – neben dem Sammeln von Ideen und Gedanken sich auch an das Erstellen der Ersten Gliederung machen. Diese strukturiert das weitere Vorgehen, indem Sie spätestens jetzt in die wissenschaftliche Recherche einsteigen und zu jedem Gliederungspunkt weiteres Material suchen.</a:t>
            </a:r>
          </a:p>
          <a:p>
            <a:endParaRPr lang="de-DE" baseline="0" dirty="0" smtClean="0"/>
          </a:p>
          <a:p>
            <a:r>
              <a:rPr lang="de-DE" baseline="0" dirty="0" smtClean="0"/>
              <a:t>Arbeit „wächst“, wenn Sie auch Ihre eigenen Gedanken und Fragen notieren und weiterverfolgen. Denn dies ist auch der Kern des </a:t>
            </a:r>
            <a:r>
              <a:rPr lang="de-DE" baseline="0" dirty="0" err="1" smtClean="0"/>
              <a:t>wissenschafltichen</a:t>
            </a:r>
            <a:r>
              <a:rPr lang="de-DE" baseline="0" dirty="0" smtClean="0"/>
              <a:t> Arbeitens: Neben der Rezeption der Forschungsliteratur die eigenen Schlüsse zu ziehen.</a:t>
            </a:r>
            <a:endParaRPr lang="de-DE" dirty="0"/>
          </a:p>
        </p:txBody>
      </p:sp>
    </p:spTree>
    <p:extLst>
      <p:ext uri="{BB962C8B-B14F-4D97-AF65-F5344CB8AC3E}">
        <p14:creationId xmlns:p14="http://schemas.microsoft.com/office/powerpoint/2010/main" val="3430718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solidFill>
                  <a:srgbClr val="FF0000"/>
                </a:solidFill>
              </a:rPr>
              <a:t>Film 03_03</a:t>
            </a:r>
          </a:p>
          <a:p>
            <a:endParaRPr lang="de-DE" dirty="0"/>
          </a:p>
        </p:txBody>
      </p:sp>
    </p:spTree>
    <p:extLst>
      <p:ext uri="{BB962C8B-B14F-4D97-AF65-F5344CB8AC3E}">
        <p14:creationId xmlns:p14="http://schemas.microsoft.com/office/powerpoint/2010/main" val="30895310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Nehmen Sie einfach ein Blatt Papier im Querformat</a:t>
            </a:r>
            <a:r>
              <a:rPr lang="de-DE" baseline="0" dirty="0" smtClean="0"/>
              <a:t> und schreiben Sie das Thema in der Mitte. Dann gruppieren Sie einzelne Schlüsselwörter und verdeutlichen die gegenseitigen Bezüge durch Pfeile usw. Auch können diese Schlüsselbegriffe weiter aufgefächert werden. Bringt man diese Darstellung wieder in eine lineare Form, ist eine erste Gliederung erstellt. Wenn Sie dieses Thema interessiert: Tipps zum Arbeiten mit </a:t>
            </a:r>
            <a:r>
              <a:rPr lang="de-DE" baseline="0" dirty="0" err="1" smtClean="0"/>
              <a:t>Mind</a:t>
            </a:r>
            <a:r>
              <a:rPr lang="de-DE" baseline="0" dirty="0" smtClean="0"/>
              <a:t> </a:t>
            </a:r>
            <a:r>
              <a:rPr lang="de-DE" baseline="0" dirty="0" err="1" smtClean="0"/>
              <a:t>Maps</a:t>
            </a:r>
            <a:r>
              <a:rPr lang="de-DE" baseline="0" dirty="0" smtClean="0"/>
              <a:t> finden Sie in entsprechenden Büchern zum Thema.</a:t>
            </a:r>
          </a:p>
        </p:txBody>
      </p:sp>
    </p:spTree>
    <p:extLst>
      <p:ext uri="{BB962C8B-B14F-4D97-AF65-F5344CB8AC3E}">
        <p14:creationId xmlns:p14="http://schemas.microsoft.com/office/powerpoint/2010/main" val="7602505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Einfacher geht es, wenn Sie mit einer </a:t>
            </a:r>
            <a:r>
              <a:rPr lang="de-DE" baseline="0" dirty="0" err="1" smtClean="0"/>
              <a:t>Mind</a:t>
            </a:r>
            <a:r>
              <a:rPr lang="de-DE" baseline="0" dirty="0" smtClean="0"/>
              <a:t> </a:t>
            </a:r>
            <a:r>
              <a:rPr lang="de-DE" baseline="0" dirty="0" err="1" smtClean="0"/>
              <a:t>Map</a:t>
            </a:r>
            <a:r>
              <a:rPr lang="de-DE" baseline="0" dirty="0" smtClean="0"/>
              <a:t>-Software arbeiten. </a:t>
            </a:r>
            <a:r>
              <a:rPr lang="de-DE" dirty="0" smtClean="0"/>
              <a:t>Wie Sie hier am</a:t>
            </a:r>
            <a:r>
              <a:rPr lang="de-DE" baseline="0" dirty="0" smtClean="0"/>
              <a:t> Beispiel sehen könne, lässt sich eine Gliederung für eine wissenschaftliche Arbeit auch über ein </a:t>
            </a:r>
            <a:r>
              <a:rPr lang="de-DE" baseline="0" dirty="0" err="1" smtClean="0"/>
              <a:t>Mind</a:t>
            </a:r>
            <a:r>
              <a:rPr lang="de-DE" baseline="0" dirty="0" smtClean="0"/>
              <a:t> </a:t>
            </a:r>
            <a:r>
              <a:rPr lang="de-DE" baseline="0" dirty="0" err="1" smtClean="0"/>
              <a:t>Map</a:t>
            </a:r>
            <a:r>
              <a:rPr lang="de-DE" baseline="0" dirty="0" smtClean="0"/>
              <a:t>-Software erstellen. Der Vorteil ist hier: Sie können die einzelnen Rechtecke einfach per Drag &amp; Drop verschieben, so dass Sie Schritt für Schritt eine Struktur für Ihre Arbeit entwickeln können.</a:t>
            </a:r>
            <a:endParaRPr lang="de-DE" dirty="0"/>
          </a:p>
        </p:txBody>
      </p:sp>
    </p:spTree>
    <p:extLst>
      <p:ext uri="{BB962C8B-B14F-4D97-AF65-F5344CB8AC3E}">
        <p14:creationId xmlns:p14="http://schemas.microsoft.com/office/powerpoint/2010/main" val="3154711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Das Scheiben von wissenschaftlichen</a:t>
            </a:r>
            <a:r>
              <a:rPr lang="de-DE" baseline="0" dirty="0" smtClean="0"/>
              <a:t> Texten</a:t>
            </a:r>
            <a:r>
              <a:rPr lang="de-DE" dirty="0" smtClean="0"/>
              <a:t> </a:t>
            </a:r>
            <a:r>
              <a:rPr lang="de-DE" baseline="0" dirty="0" smtClean="0"/>
              <a:t>– ganz gleich ob Sie Student im ersten Semester sind oder an Ihrer Dissertation sitzen – ist mühsam und erfordert auch Durchhaltevermögen, Krisen inbegriffen.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Eine eigene Position zum Thema zu entwickeln, setzt in erster Linie eine intensive Auseinandersetzung und Fachkenntnis voraus. Dennoch ist es auch eine sehr interessante Aufgabe, den Stoff zu strukturieren und zu einer ansprechenden und überzeugenden Darstellung zu kommen. Darüber hinaus müssen beim Schreiben natürlich eine ganze Reihe von formalen Anforderungen eingehalten werden.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Die fertige Arbeit spiegelt am Ende beide Anforderungen an wissenschaftliches Arbeiten wider.</a:t>
            </a:r>
          </a:p>
          <a:p>
            <a:pPr marL="0" marR="0" indent="0" algn="l" defTabSz="914400" rtl="0" eaLnBrk="0" fontAlgn="base" latinLnBrk="0" hangingPunct="0">
              <a:lnSpc>
                <a:spcPct val="100000"/>
              </a:lnSpc>
              <a:spcBef>
                <a:spcPct val="0"/>
              </a:spcBef>
              <a:spcAft>
                <a:spcPct val="0"/>
              </a:spcAft>
              <a:buClrTx/>
              <a:buSzTx/>
              <a:buFontTx/>
              <a:buNone/>
              <a:tabLst/>
              <a:defRPr/>
            </a:pPr>
            <a:endParaRPr lang="de-DE" baseline="0" dirty="0" smtClean="0"/>
          </a:p>
        </p:txBody>
      </p:sp>
    </p:spTree>
    <p:extLst>
      <p:ext uri="{BB962C8B-B14F-4D97-AF65-F5344CB8AC3E}">
        <p14:creationId xmlns:p14="http://schemas.microsoft.com/office/powerpoint/2010/main" val="30415359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Programme</a:t>
            </a:r>
            <a:r>
              <a:rPr lang="de-DE" baseline="0" dirty="0" smtClean="0"/>
              <a:t> zum Erstellen von </a:t>
            </a:r>
            <a:r>
              <a:rPr lang="de-DE" baseline="0" dirty="0" err="1" smtClean="0"/>
              <a:t>Mind</a:t>
            </a:r>
            <a:r>
              <a:rPr lang="de-DE" baseline="0" dirty="0" smtClean="0"/>
              <a:t> </a:t>
            </a:r>
            <a:r>
              <a:rPr lang="de-DE" baseline="0" dirty="0" err="1" smtClean="0"/>
              <a:t>Maps</a:t>
            </a:r>
            <a:r>
              <a:rPr lang="de-DE" baseline="0" dirty="0" smtClean="0"/>
              <a:t> sind als Freeware erhältlich, daher </a:t>
            </a:r>
            <a:endParaRPr lang="de-DE" dirty="0"/>
          </a:p>
        </p:txBody>
      </p:sp>
    </p:spTree>
    <p:extLst>
      <p:ext uri="{BB962C8B-B14F-4D97-AF65-F5344CB8AC3E}">
        <p14:creationId xmlns:p14="http://schemas.microsoft.com/office/powerpoint/2010/main" val="36980574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Intensive</a:t>
            </a:r>
            <a:r>
              <a:rPr lang="de-DE" baseline="0" dirty="0" smtClean="0"/>
              <a:t> Literatursuche steht  - wie das Erarbeiten eines Konzept – am Anfang der </a:t>
            </a:r>
            <a:r>
              <a:rPr lang="de-DE" baseline="0" dirty="0" err="1" smtClean="0"/>
              <a:t>wissenschaflichen</a:t>
            </a:r>
            <a:r>
              <a:rPr lang="de-DE" baseline="0" dirty="0" smtClean="0"/>
              <a:t> Arbeit.  Wichtig ist es daher, dass Sie wissen, welche Quellen Sie benutzen dürfen und wie Sie sich einen systematischen Überblick über den Forschungsstand verschaffen.</a:t>
            </a:r>
          </a:p>
          <a:p>
            <a:endParaRPr lang="de-DE" baseline="0"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auch der erste Einstieg in das Thema oft über Google, Wikipedia, </a:t>
            </a:r>
            <a:r>
              <a:rPr lang="de-DE" dirty="0" smtClean="0"/>
              <a:t>Artikel</a:t>
            </a:r>
            <a:r>
              <a:rPr lang="de-DE" baseline="0" dirty="0" smtClean="0"/>
              <a:t> in </a:t>
            </a:r>
            <a:r>
              <a:rPr lang="de-DE" dirty="0" smtClean="0"/>
              <a:t>Handbüchern oder ähnlichen</a:t>
            </a:r>
            <a:r>
              <a:rPr lang="de-DE" baseline="0" dirty="0" smtClean="0"/>
              <a:t> Nachschlagewerken erfolgt, müssen für eine erschöpfende Behandlung des Themas doch auch Fachpublikationen zur Rate gezogen werden.</a:t>
            </a:r>
            <a:endParaRPr lang="de-DE" dirty="0" smtClean="0"/>
          </a:p>
          <a:p>
            <a:endParaRPr lang="de-DE" baseline="0" dirty="0" smtClean="0"/>
          </a:p>
          <a:p>
            <a:endParaRPr lang="de-DE" dirty="0"/>
          </a:p>
        </p:txBody>
      </p:sp>
    </p:spTree>
    <p:extLst>
      <p:ext uri="{BB962C8B-B14F-4D97-AF65-F5344CB8AC3E}">
        <p14:creationId xmlns:p14="http://schemas.microsoft.com/office/powerpoint/2010/main" val="31974175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a:t>
            </a:r>
            <a:r>
              <a:rPr lang="de-DE" baseline="0" dirty="0" smtClean="0"/>
              <a:t> 04_01</a:t>
            </a:r>
            <a:endParaRPr lang="de-DE" dirty="0" smtClean="0"/>
          </a:p>
          <a:p>
            <a:r>
              <a:rPr lang="de-DE" dirty="0" smtClean="0"/>
              <a:t>Wissenschaftliche</a:t>
            </a:r>
            <a:r>
              <a:rPr lang="de-DE" baseline="0" dirty="0" smtClean="0"/>
              <a:t> Literatur ist das Fundament der Auseinandersetzungen. Damit man aber die gefunden Erkenntnisse guten Gewissens verwerten und vor allem auch zitieren kann, dürfen nur Quellen b</a:t>
            </a:r>
          </a:p>
          <a:p>
            <a:r>
              <a:rPr lang="de-DE" baseline="0" dirty="0" err="1" smtClean="0"/>
              <a:t>enutzt</a:t>
            </a:r>
            <a:r>
              <a:rPr lang="de-DE" baseline="0" dirty="0" smtClean="0"/>
              <a:t> werden, die den Anspruch an Wissenschaftlichkeit erfüllen.</a:t>
            </a:r>
          </a:p>
          <a:p>
            <a:endParaRPr lang="de-DE" baseline="0" dirty="0" smtClean="0"/>
          </a:p>
          <a:p>
            <a:r>
              <a:rPr lang="de-DE" baseline="0" dirty="0" smtClean="0"/>
              <a:t>Selbst wenn Sie für die erste Orientierung allgemeine Quellen benutzt haben, für die Arbeit müssen Sie sich auf wissenschaftliche Fachliteratur beziehen und auch die Standardwerke zu Ihre Thea </a:t>
            </a:r>
            <a:r>
              <a:rPr lang="de-DE" baseline="0" dirty="0" err="1" smtClean="0"/>
              <a:t>it</a:t>
            </a:r>
            <a:r>
              <a:rPr lang="de-DE" baseline="0" dirty="0" smtClean="0"/>
              <a:t> in das Literaturverzeichnis aufnehmen.</a:t>
            </a:r>
            <a:endParaRPr lang="de-DE" baseline="0" dirty="0"/>
          </a:p>
        </p:txBody>
      </p:sp>
    </p:spTree>
    <p:extLst>
      <p:ext uri="{BB962C8B-B14F-4D97-AF65-F5344CB8AC3E}">
        <p14:creationId xmlns:p14="http://schemas.microsoft.com/office/powerpoint/2010/main" val="11510092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71450" marR="0" indent="-171450" algn="l" defTabSz="914400" rtl="0" eaLnBrk="0" fontAlgn="base" latinLnBrk="0" hangingPunct="0">
              <a:lnSpc>
                <a:spcPct val="100000"/>
              </a:lnSpc>
              <a:spcBef>
                <a:spcPct val="0"/>
              </a:spcBef>
              <a:spcAft>
                <a:spcPct val="0"/>
              </a:spcAft>
              <a:buClrTx/>
              <a:buSzTx/>
              <a:buFontTx/>
              <a:buChar char="-"/>
              <a:tabLst/>
              <a:defRPr/>
            </a:pPr>
            <a:r>
              <a:rPr lang="de-DE" dirty="0" err="1" smtClean="0"/>
              <a:t>Wissenschafltliche</a:t>
            </a:r>
            <a:r>
              <a:rPr lang="de-DE" baseline="0" dirty="0" smtClean="0"/>
              <a:t> Literatur ist das Fundament der Auseinandersetzungen</a:t>
            </a:r>
          </a:p>
          <a:p>
            <a:pPr marL="171450" indent="-171450">
              <a:buFontTx/>
              <a:buChar char="-"/>
            </a:pPr>
            <a:r>
              <a:rPr lang="de-DE" baseline="0" dirty="0" smtClean="0"/>
              <a:t>Für die Verwendung einer Quelle im Wissenschaftsdialog muss diese sich an ein entsprechende Leserschaft wenden und deren Qualität eindeutig feststehen. In der Regel gibt ein paar Hinweise, aus denen sich diese Anforderung ableiten lässt: </a:t>
            </a:r>
          </a:p>
          <a:p>
            <a:pPr marL="171450" indent="-171450">
              <a:buFontTx/>
              <a:buChar char="-"/>
            </a:pPr>
            <a:endParaRPr lang="de-DE" baseline="0" dirty="0" smtClean="0"/>
          </a:p>
          <a:p>
            <a:pPr marL="171450" indent="-171450">
              <a:buFontTx/>
              <a:buChar char="-"/>
            </a:pPr>
            <a:r>
              <a:rPr lang="de-DE" baseline="0" dirty="0" smtClean="0"/>
              <a:t>In der Regel erfüllen auch universitäre Veröffentlichungen wie Dissertationen oder Habilitationsschriften diesen Anspruch, auch diese unterliegen einer Qualitätskontrolle, da sie von anderen Wissenschaftlern gelesen und rezipiert werden.</a:t>
            </a:r>
          </a:p>
          <a:p>
            <a:pPr marL="171450" indent="-171450">
              <a:buFontTx/>
              <a:buChar char="-"/>
            </a:pPr>
            <a:endParaRPr lang="de-DE" baseline="0" dirty="0" smtClean="0"/>
          </a:p>
          <a:p>
            <a:pPr marL="171450" indent="-171450">
              <a:buFontTx/>
              <a:buChar char="-"/>
            </a:pPr>
            <a:r>
              <a:rPr lang="de-DE" baseline="0" dirty="0" smtClean="0"/>
              <a:t>!</a:t>
            </a:r>
          </a:p>
          <a:p>
            <a:pPr marL="171450" indent="-171450">
              <a:buFontTx/>
              <a:buChar char="-"/>
            </a:pPr>
            <a:endParaRPr lang="de-DE" baseline="0" dirty="0" smtClean="0"/>
          </a:p>
          <a:p>
            <a:pPr marL="171450" indent="-171450">
              <a:buFontTx/>
              <a:buChar char="-"/>
            </a:pPr>
            <a:endParaRPr lang="de-DE" baseline="0" dirty="0" smtClean="0"/>
          </a:p>
          <a:p>
            <a:endParaRPr lang="de-DE" dirty="0"/>
          </a:p>
        </p:txBody>
      </p:sp>
    </p:spTree>
    <p:extLst>
      <p:ext uri="{BB962C8B-B14F-4D97-AF65-F5344CB8AC3E}">
        <p14:creationId xmlns:p14="http://schemas.microsoft.com/office/powerpoint/2010/main" val="34574677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Grundsätzlich müssen Sie bei den verwendeten Quellen die Nachprüfbarkeit und Nachvollziehbarkeit der Inhalte selbst prüfen. Allerdings: Sie werden nicht alles persönlich nachprüfen können  und daher manches Mal auch auf Wissenschaftlichkeit der Quelle vertrauen, wenn alle Anzeichen dafür sprechen. </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Grundsätzlich sind Sie auf der sicheren Seite, wenn Sie nur vertrauenswürdige Quellen für Ihre Arbeit benutzen.</a:t>
            </a:r>
            <a:endParaRPr lang="de-DE" dirty="0" smtClean="0"/>
          </a:p>
          <a:p>
            <a:endParaRPr lang="de-DE" dirty="0"/>
          </a:p>
        </p:txBody>
      </p:sp>
    </p:spTree>
    <p:extLst>
      <p:ext uri="{BB962C8B-B14F-4D97-AF65-F5344CB8AC3E}">
        <p14:creationId xmlns:p14="http://schemas.microsoft.com/office/powerpoint/2010/main" val="12773692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it</a:t>
            </a:r>
            <a:r>
              <a:rPr lang="de-DE" dirty="0" smtClean="0"/>
              <a:t> dem Aufkommen des </a:t>
            </a:r>
            <a:r>
              <a:rPr lang="de-DE" dirty="0" smtClean="0">
                <a:hlinkClick r:id="rId3" tooltip="Internet"/>
              </a:rPr>
              <a:t>Internets</a:t>
            </a:r>
            <a:r>
              <a:rPr lang="de-DE" dirty="0" smtClean="0"/>
              <a:t> und dortiger Texte wird zunehmend die Frage diskutiert, ob Internetquellen zitierfähig sind, was in der Regel verneint wird. Die Informationen auf Websites sind oft nicht belegt und können somit ihrerseits nicht als Referenz für eine andere wissenschaftliche Arbeit herangezogen werden (keine starke Zitierfähigkeit). Ein weiteres Problem stellt dar, dass sich der Inhalt von Webseiten ständig verändern kann (keine schwache Zitierfähigkeit). Allerdings finden sich in vielen wissenschaftlichen Arbeiten Quellen aus dem Internet wieder. Dies ist auch teilweise nicht zu umgehen, da gerade bei aktuellen Themenstellungen oft nur das Internet die notwendigen Informationen liefern kann und Standardliteratur oft (noch) nicht verfügbar ist. Wichtig ist dann, dass die Internetquellen richtig zitiert werden, um deren Herkunft belegen zu können. In der Regel werden Internetquellen wie folgt zitiert: </a:t>
            </a:r>
            <a:r>
              <a:rPr lang="de-DE" i="1" dirty="0" smtClean="0"/>
              <a:t>Name der Seite bzw. Autor: http://www.yyy.de, Zugriff am Datum und Uhrzeit</a:t>
            </a:r>
            <a:r>
              <a:rPr lang="de-DE" dirty="0" smtClean="0"/>
              <a:t>.</a:t>
            </a:r>
          </a:p>
          <a:p>
            <a:endParaRPr lang="de-DE" dirty="0"/>
          </a:p>
        </p:txBody>
      </p:sp>
    </p:spTree>
    <p:extLst>
      <p:ext uri="{BB962C8B-B14F-4D97-AF65-F5344CB8AC3E}">
        <p14:creationId xmlns:p14="http://schemas.microsoft.com/office/powerpoint/2010/main" val="36136606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04_02</a:t>
            </a:r>
          </a:p>
          <a:p>
            <a:endParaRPr lang="de-DE" baseline="0" dirty="0" smtClean="0"/>
          </a:p>
          <a:p>
            <a:r>
              <a:rPr lang="de-DE" baseline="0" dirty="0" smtClean="0"/>
              <a:t>Damit die Wissenschaftlichkeit von Publikationen gesichert ist, lässt sich auch an der Art der Publikation ablesen. Daher an dieser Stelle ein Überblick über die wichtigsten wissenschaftlichen Literaturformen:</a:t>
            </a:r>
          </a:p>
          <a:p>
            <a:r>
              <a:rPr lang="de-DE" baseline="0" dirty="0" smtClean="0"/>
              <a:t>Unterscheidung zwischen selbstständigen und unselbstständigen wichtig, da diese auch im Literaturverzeichnis oft unterschieden werden</a:t>
            </a:r>
            <a:endParaRPr lang="de-DE" baseline="0" dirty="0"/>
          </a:p>
        </p:txBody>
      </p:sp>
    </p:spTree>
    <p:extLst>
      <p:ext uri="{BB962C8B-B14F-4D97-AF65-F5344CB8AC3E}">
        <p14:creationId xmlns:p14="http://schemas.microsoft.com/office/powerpoint/2010/main" val="24566267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Monografie:</a:t>
            </a:r>
            <a:r>
              <a:rPr lang="de-DE" baseline="0" dirty="0" smtClean="0"/>
              <a:t> Abhandlung eines einzigen Themas, z.B. Briefroman von Frauen im 19. Jahrhundert; wendet sich an Fachpublikum</a:t>
            </a:r>
          </a:p>
          <a:p>
            <a:r>
              <a:rPr lang="de-DE" baseline="0" dirty="0" smtClean="0"/>
              <a:t>Lehrbuch: Ähnlich wie Monografie ein einziges Thema, das durchgehend behandelt wird; wendet sich aber an Studenten</a:t>
            </a:r>
          </a:p>
          <a:p>
            <a:endParaRPr lang="de-DE" dirty="0"/>
          </a:p>
        </p:txBody>
      </p:sp>
    </p:spTree>
    <p:extLst>
      <p:ext uri="{BB962C8B-B14F-4D97-AF65-F5344CB8AC3E}">
        <p14:creationId xmlns:p14="http://schemas.microsoft.com/office/powerpoint/2010/main" val="35923210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Zeitschriftenartikel,</a:t>
            </a:r>
            <a:r>
              <a:rPr lang="de-DE" baseline="0" dirty="0" smtClean="0"/>
              <a:t> Aufsatz, </a:t>
            </a:r>
            <a:r>
              <a:rPr lang="de-DE" baseline="0" dirty="0" err="1" smtClean="0"/>
              <a:t>buchbesprechung</a:t>
            </a:r>
            <a:endParaRPr lang="de-DE" baseline="0" dirty="0" smtClean="0"/>
          </a:p>
          <a:p>
            <a:r>
              <a:rPr lang="de-DE" baseline="0" dirty="0" smtClean="0"/>
              <a:t>Je nach Fachgebiet unterschiedliche Konventionen, dennoch formale Grundzüge gleichen sich</a:t>
            </a:r>
          </a:p>
          <a:p>
            <a:r>
              <a:rPr lang="de-DE" baseline="0" dirty="0" smtClean="0"/>
              <a:t>Sonderformen Bibliographien, Textausgaben, Wörterbücher, Formel- oder Tabellensammlungen die hier nicht zur Sprache kommen</a:t>
            </a:r>
          </a:p>
          <a:p>
            <a:r>
              <a:rPr lang="de-DE" baseline="0" dirty="0" smtClean="0"/>
              <a:t>Zwischenform: Essay (ohne wiss. Anmerkungen, Fußnoten und Literaturbelege</a:t>
            </a:r>
          </a:p>
          <a:p>
            <a:endParaRPr lang="de-DE" dirty="0" smtClean="0"/>
          </a:p>
          <a:p>
            <a:r>
              <a:rPr lang="de-DE" dirty="0" smtClean="0"/>
              <a:t>Sammelwerke: Herausgeber trägt Verantwortung, inhaltliche Abstimmung etc. Autorenauswahl</a:t>
            </a:r>
          </a:p>
          <a:p>
            <a:endParaRPr lang="de-DE" dirty="0" smtClean="0"/>
          </a:p>
          <a:p>
            <a:r>
              <a:rPr lang="de-DE" dirty="0" smtClean="0"/>
              <a:t>Festschrift:</a:t>
            </a:r>
            <a:r>
              <a:rPr lang="de-DE" baseline="0" dirty="0" smtClean="0"/>
              <a:t> Sammelband aus Anlass Geburtstag, Jubiläum eines Wissenschaftlers, </a:t>
            </a:r>
          </a:p>
          <a:p>
            <a:r>
              <a:rPr lang="de-DE" baseline="0" dirty="0" smtClean="0"/>
              <a:t>Aufsatzband; persönlicher Bezug der Autoren</a:t>
            </a:r>
            <a:endParaRPr lang="de-DE" dirty="0" smtClean="0"/>
          </a:p>
          <a:p>
            <a:endParaRPr lang="de-DE" dirty="0"/>
          </a:p>
        </p:txBody>
      </p:sp>
    </p:spTree>
    <p:extLst>
      <p:ext uri="{BB962C8B-B14F-4D97-AF65-F5344CB8AC3E}">
        <p14:creationId xmlns:p14="http://schemas.microsoft.com/office/powerpoint/2010/main" val="27545030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Artikel</a:t>
            </a:r>
            <a:r>
              <a:rPr lang="de-DE" baseline="0" dirty="0" smtClean="0"/>
              <a:t> zu Spezialthemen in wissenschaftlichen Zeitschriften; Qualitätssicherung durch Peer-Review-Verfahren</a:t>
            </a:r>
            <a:endParaRPr lang="de-DE" dirty="0"/>
          </a:p>
        </p:txBody>
      </p:sp>
    </p:spTree>
    <p:extLst>
      <p:ext uri="{BB962C8B-B14F-4D97-AF65-F5344CB8AC3E}">
        <p14:creationId xmlns:p14="http://schemas.microsoft.com/office/powerpoint/2010/main" val="3235439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Was können Sie nun tun, ob diese anspruchsvolle</a:t>
            </a:r>
            <a:r>
              <a:rPr lang="de-DE" baseline="0" dirty="0" smtClean="0"/>
              <a:t> Aufgabe zu meistern?</a:t>
            </a:r>
          </a:p>
          <a:p>
            <a:endParaRPr lang="de-DE" baseline="0" dirty="0" smtClean="0"/>
          </a:p>
          <a:p>
            <a:r>
              <a:rPr lang="de-DE" baseline="0" dirty="0" smtClean="0"/>
              <a:t>Grundvoraussetzung ist, dass Sie die Anforderungen im Einzelnen kennen und wissen, wie Sie das Ganze zielgerichtet und systematisch angehen können. Daher erhalten Sie in diesem Videotraining grundlegende Informationen darüber, welche …</a:t>
            </a:r>
          </a:p>
          <a:p>
            <a:endParaRPr lang="de-DE" dirty="0" smtClean="0"/>
          </a:p>
          <a:p>
            <a:endParaRPr lang="de-DE" dirty="0"/>
          </a:p>
        </p:txBody>
      </p:sp>
    </p:spTree>
    <p:extLst>
      <p:ext uri="{BB962C8B-B14F-4D97-AF65-F5344CB8AC3E}">
        <p14:creationId xmlns:p14="http://schemas.microsoft.com/office/powerpoint/2010/main" val="4435534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Klassisch: Lehrstuhlbericht, Tagungsberichte; über Arbeitspapiere oder Forschungsberichte </a:t>
            </a:r>
          </a:p>
          <a:p>
            <a:endParaRPr lang="de-DE" dirty="0"/>
          </a:p>
        </p:txBody>
      </p:sp>
    </p:spTree>
    <p:extLst>
      <p:ext uri="{BB962C8B-B14F-4D97-AF65-F5344CB8AC3E}">
        <p14:creationId xmlns:p14="http://schemas.microsoft.com/office/powerpoint/2010/main" val="3686861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Preprints zählen zur grauen Literatur;</a:t>
            </a:r>
            <a:r>
              <a:rPr lang="de-DE" baseline="0" dirty="0" smtClean="0"/>
              <a:t> v.a. in den Naturwissenschaften wichtig, da sie hier schnell von der Forschungsgemeinde rezipiert und diskutiert werden kann</a:t>
            </a:r>
            <a:endParaRPr lang="de-DE" dirty="0"/>
          </a:p>
        </p:txBody>
      </p:sp>
    </p:spTree>
    <p:extLst>
      <p:ext uri="{BB962C8B-B14F-4D97-AF65-F5344CB8AC3E}">
        <p14:creationId xmlns:p14="http://schemas.microsoft.com/office/powerpoint/2010/main" val="36661847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Primärliteratur ist also Forschungsgegenstand, i.d.R. literarische Texte, Gesetzestexte, historische Texte, zeitgeschichtliche Dokumente</a:t>
            </a:r>
          </a:p>
          <a:p>
            <a:endParaRPr lang="de-DE" baseline="0" dirty="0" smtClean="0"/>
          </a:p>
          <a:p>
            <a:r>
              <a:rPr lang="de-DE" baseline="0" dirty="0" smtClean="0"/>
              <a:t>Sekundärliteratur dagegen die wissenschaftliche Basis für die Auseinandersetzung mit der Primärliteratur</a:t>
            </a:r>
          </a:p>
          <a:p>
            <a:endParaRPr lang="de-DE" baseline="0" dirty="0" smtClean="0"/>
          </a:p>
          <a:p>
            <a:r>
              <a:rPr lang="de-DE" baseline="0" dirty="0" smtClean="0"/>
              <a:t>Typische Werke der </a:t>
            </a:r>
            <a:r>
              <a:rPr lang="de-DE" baseline="0" dirty="0" err="1" smtClean="0"/>
              <a:t>Teritärliteratur</a:t>
            </a:r>
            <a:r>
              <a:rPr lang="de-DE" baseline="0" dirty="0" smtClean="0"/>
              <a:t> sind: Lexika, Enzyklopädien, Handbücher, </a:t>
            </a:r>
          </a:p>
          <a:p>
            <a:endParaRPr lang="de-DE" baseline="0" dirty="0" smtClean="0"/>
          </a:p>
          <a:p>
            <a:r>
              <a:rPr lang="de-DE" baseline="0" dirty="0" smtClean="0"/>
              <a:t>Je nach Thema können die Rollen wechseln; Wichtig: Zitate aus Primärquellen nie der Sekundärliteratur entnehmen!</a:t>
            </a:r>
          </a:p>
          <a:p>
            <a:endParaRPr lang="de-DE" baseline="0" dirty="0" smtClean="0"/>
          </a:p>
          <a:p>
            <a:endParaRPr lang="de-DE" dirty="0"/>
          </a:p>
        </p:txBody>
      </p:sp>
    </p:spTree>
    <p:extLst>
      <p:ext uri="{BB962C8B-B14F-4D97-AF65-F5344CB8AC3E}">
        <p14:creationId xmlns:p14="http://schemas.microsoft.com/office/powerpoint/2010/main" val="8059499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04_03</a:t>
            </a:r>
            <a:endParaRPr lang="de-DE" dirty="0"/>
          </a:p>
        </p:txBody>
      </p:sp>
    </p:spTree>
    <p:extLst>
      <p:ext uri="{BB962C8B-B14F-4D97-AF65-F5344CB8AC3E}">
        <p14:creationId xmlns:p14="http://schemas.microsoft.com/office/powerpoint/2010/main" val="41654463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Literatursuche</a:t>
            </a:r>
            <a:r>
              <a:rPr lang="de-DE" baseline="0" dirty="0" smtClean="0"/>
              <a:t> immer auch „</a:t>
            </a:r>
            <a:r>
              <a:rPr lang="de-DE" baseline="0" dirty="0" err="1" smtClean="0"/>
              <a:t>work</a:t>
            </a:r>
            <a:r>
              <a:rPr lang="de-DE" baseline="0" dirty="0" smtClean="0"/>
              <a:t> in </a:t>
            </a:r>
            <a:r>
              <a:rPr lang="de-DE" baseline="0" dirty="0" err="1" smtClean="0"/>
              <a:t>progress</a:t>
            </a:r>
            <a:r>
              <a:rPr lang="de-DE" baseline="0" dirty="0" smtClean="0"/>
              <a:t>“, man wird noch bei der Schreibarbeit immer wieder was nachschlagen müssen, und man wird immer wichtige Werke finden, die man bislang noch nicht zur Rate </a:t>
            </a:r>
          </a:p>
          <a:p>
            <a:r>
              <a:rPr lang="de-DE" baseline="0" dirty="0" smtClean="0"/>
              <a:t>Achtung, denn oft werden dabei (neuere) Quellen übersehe</a:t>
            </a:r>
          </a:p>
          <a:p>
            <a:endParaRPr lang="de-DE" baseline="0" dirty="0" smtClean="0"/>
          </a:p>
          <a:p>
            <a:r>
              <a:rPr lang="de-DE" baseline="0" dirty="0" smtClean="0"/>
              <a:t>gezogen hat … Ausgangspunkt: Übersichtsartikel;</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Zeitschriftenbeiträge können oft nur über das Durchforsten der Bestände in der Bibliothek erfasst werden</a:t>
            </a:r>
          </a:p>
          <a:p>
            <a:endParaRPr lang="de-DE" dirty="0"/>
          </a:p>
        </p:txBody>
      </p:sp>
    </p:spTree>
    <p:extLst>
      <p:ext uri="{BB962C8B-B14F-4D97-AF65-F5344CB8AC3E}">
        <p14:creationId xmlns:p14="http://schemas.microsoft.com/office/powerpoint/2010/main" val="3615695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Gerade um die wiss. Qualität</a:t>
            </a:r>
            <a:r>
              <a:rPr lang="de-DE" baseline="0" dirty="0" smtClean="0"/>
              <a:t> der Werke zu sichern, auch wiss. Bibliothek nutzen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Wichtig: Wenn man neu ist, sich über das Angebot der Wissenschaftlichen Bibliotheken</a:t>
            </a:r>
            <a:r>
              <a:rPr lang="de-DE" baseline="0" dirty="0" smtClean="0"/>
              <a:t> </a:t>
            </a:r>
            <a:r>
              <a:rPr lang="de-DE" dirty="0" smtClean="0"/>
              <a:t>rechtzeitig informieren, welche Werke man vor Ort bekommt, welche gegebenenfalls über Fernleihe beschafft werden müssen</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Lektüre entweder zu Hause oder in Präsenzbibliothek; in vielen Bibliotheken auch das Digitalisieren/Scannen möglich</a:t>
            </a:r>
          </a:p>
          <a:p>
            <a:endParaRPr lang="de-DE" dirty="0"/>
          </a:p>
        </p:txBody>
      </p:sp>
    </p:spTree>
    <p:extLst>
      <p:ext uri="{BB962C8B-B14F-4D97-AF65-F5344CB8AC3E}">
        <p14:creationId xmlns:p14="http://schemas.microsoft.com/office/powerpoint/2010/main" val="6041945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Bei der Suche auch die Reichweite eines Katalogs wichtig, daher haben sich alle großen Landesbibliotheken</a:t>
            </a:r>
            <a:r>
              <a:rPr lang="de-DE" baseline="0" dirty="0" smtClean="0"/>
              <a:t> zu Bibliotheksverbünden zusammengeschlossen. Sie ermöglichen eine Recherche in allen angeschlossenen Hochschulbibliotheken.</a:t>
            </a:r>
          </a:p>
          <a:p>
            <a:r>
              <a:rPr lang="de-DE" dirty="0" smtClean="0"/>
              <a:t> </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Österreichischer </a:t>
            </a:r>
            <a:r>
              <a:rPr lang="de-DE" dirty="0" err="1" smtClean="0"/>
              <a:t>Bibltiotheksverbund</a:t>
            </a:r>
            <a:r>
              <a:rPr lang="de-DE" dirty="0" smtClean="0"/>
              <a:t>: www.obvsg.at</a:t>
            </a:r>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Schweizer Bibliotheksverbünde:</a:t>
            </a:r>
            <a:r>
              <a:rPr lang="de-DE" baseline="0" dirty="0" smtClean="0"/>
              <a:t> </a:t>
            </a:r>
            <a:r>
              <a:rPr lang="de-DE" b="1" dirty="0" smtClean="0"/>
              <a:t>www.bibliothek.ch</a:t>
            </a:r>
          </a:p>
          <a:p>
            <a:endParaRPr lang="de-DE" dirty="0"/>
          </a:p>
        </p:txBody>
      </p:sp>
    </p:spTree>
    <p:extLst>
      <p:ext uri="{BB962C8B-B14F-4D97-AF65-F5344CB8AC3E}">
        <p14:creationId xmlns:p14="http://schemas.microsoft.com/office/powerpoint/2010/main" val="25823240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Im Karlsruher</a:t>
            </a:r>
            <a:r>
              <a:rPr lang="de-DE" baseline="0" dirty="0" smtClean="0"/>
              <a:t> Virtuellen </a:t>
            </a:r>
            <a:r>
              <a:rPr lang="de-DE" baseline="0" dirty="0" err="1" smtClean="0"/>
              <a:t>katalog</a:t>
            </a:r>
            <a:r>
              <a:rPr lang="de-DE" baseline="0" dirty="0" smtClean="0"/>
              <a:t> können Sie neben den deutschen in den wichtigsten internationalen Bibliotheksverbünden recherchieren, u.a. im </a:t>
            </a:r>
            <a:r>
              <a:rPr lang="de-DE" baseline="0" dirty="0" err="1" smtClean="0"/>
              <a:t>Österreichsichen</a:t>
            </a:r>
            <a:r>
              <a:rPr lang="de-DE" baseline="0" dirty="0" smtClean="0"/>
              <a:t> Bibliotheksverbund, British Library, Verzeichnis lieferbarer Bücher; darüber auch Zugriff auf aktuelle wissenschaftliche Literatur, die noch nicht in den Bibliotheken eingestellt ist.</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KVK ist somit quasi ein Katalog über den gesamten deutschen Buchbestand, und wird aber auch intensiv international genutzt</a:t>
            </a:r>
            <a:endParaRPr lang="de-DE" dirty="0"/>
          </a:p>
        </p:txBody>
      </p:sp>
    </p:spTree>
    <p:extLst>
      <p:ext uri="{BB962C8B-B14F-4D97-AF65-F5344CB8AC3E}">
        <p14:creationId xmlns:p14="http://schemas.microsoft.com/office/powerpoint/2010/main" val="18215098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Das Motto der Deutschen Digitalen</a:t>
            </a:r>
            <a:r>
              <a:rPr lang="de-DE" baseline="0" dirty="0" smtClean="0"/>
              <a:t> Bibliothek lautet „Wissen und Kultur digital und frei“. Angeboten werden in diesem ehrgeizigen Projekt </a:t>
            </a:r>
            <a:r>
              <a:rPr lang="de-DE" dirty="0" smtClean="0"/>
              <a:t>Kopien von Büchern, Werken der bildenden Kunst, Noten, Musik und Filmen. Sie ist damit eine hervorragende Recherchemöglichkeit</a:t>
            </a:r>
            <a:r>
              <a:rPr lang="de-DE" baseline="0" dirty="0" smtClean="0"/>
              <a:t> für Sekundär- aber auch für Primärquellen</a:t>
            </a:r>
            <a:endParaRPr lang="de-DE" dirty="0"/>
          </a:p>
        </p:txBody>
      </p:sp>
    </p:spTree>
    <p:extLst>
      <p:ext uri="{BB962C8B-B14F-4D97-AF65-F5344CB8AC3E}">
        <p14:creationId xmlns:p14="http://schemas.microsoft.com/office/powerpoint/2010/main" val="14323531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885543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 </a:t>
            </a:r>
          </a:p>
          <a:p>
            <a:endParaRPr lang="de-DE" dirty="0"/>
          </a:p>
        </p:txBody>
      </p:sp>
    </p:spTree>
    <p:extLst>
      <p:ext uri="{BB962C8B-B14F-4D97-AF65-F5344CB8AC3E}">
        <p14:creationId xmlns:p14="http://schemas.microsoft.com/office/powerpoint/2010/main" val="41301348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04_04</a:t>
            </a:r>
            <a:endParaRPr lang="de-DE" dirty="0"/>
          </a:p>
        </p:txBody>
      </p:sp>
    </p:spTree>
    <p:extLst>
      <p:ext uri="{BB962C8B-B14F-4D97-AF65-F5344CB8AC3E}">
        <p14:creationId xmlns:p14="http://schemas.microsoft.com/office/powerpoint/2010/main" val="12423770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baseline="0" dirty="0" smtClean="0"/>
          </a:p>
          <a:p>
            <a:endParaRPr lang="de-DE" baseline="0" dirty="0" smtClean="0"/>
          </a:p>
          <a:p>
            <a:endParaRPr lang="de-DE" baseline="0" dirty="0" smtClean="0"/>
          </a:p>
          <a:p>
            <a:r>
              <a:rPr lang="de-DE" baseline="0" dirty="0" smtClean="0"/>
              <a:t>Wichtig: Online-Suche erleichtert mittlerweile die Arbeit; daher die Wichtigkeit relevanter Schlagwörter groß</a:t>
            </a:r>
          </a:p>
          <a:p>
            <a:endParaRPr lang="de-DE" baseline="0" dirty="0" smtClean="0"/>
          </a:p>
          <a:p>
            <a:r>
              <a:rPr lang="de-DE" baseline="0" dirty="0" smtClean="0"/>
              <a:t>Beispiel: Thema Briefromanautorin des 18. Jh., Sophie von La Roche können, neben dem Autorennamen, als Suchbegriffe dienen: Briefroman, Romantheorie, Frühaufklärung, Aufklärung, Autorinnen, Weibliches Schreiben etc. Bereits im Lauf der ersten inhaltlichen Auseinandersetzung mit dem Thema werden Ihnen immer wieder vergleichbare Begriffe auffallen, die sich dazu eignen</a:t>
            </a:r>
            <a:endParaRPr lang="de-DE" dirty="0"/>
          </a:p>
        </p:txBody>
      </p:sp>
    </p:spTree>
    <p:extLst>
      <p:ext uri="{BB962C8B-B14F-4D97-AF65-F5344CB8AC3E}">
        <p14:creationId xmlns:p14="http://schemas.microsoft.com/office/powerpoint/2010/main" val="5992719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r>
              <a:rPr lang="de-DE" dirty="0" smtClean="0"/>
              <a:t>Alphabetischer</a:t>
            </a:r>
            <a:r>
              <a:rPr lang="de-DE" baseline="0" dirty="0" smtClean="0"/>
              <a:t> Katalog: Verfasserkatalog; Bestände werden nach Verfasser-/Herausgebernamen bzw. nach dem Titel alphabetisch erfasst</a:t>
            </a:r>
          </a:p>
          <a:p>
            <a:endParaRPr lang="de-DE" baseline="0" dirty="0" smtClean="0"/>
          </a:p>
          <a:p>
            <a:r>
              <a:rPr lang="de-DE" baseline="0" dirty="0" smtClean="0"/>
              <a:t>Systematischer Katalog: Werke werden nach wissenschaftlichen Gebieten getrennt erfasst und eingeordnet; Basis ist Wissenschaftssystematik; </a:t>
            </a:r>
          </a:p>
          <a:p>
            <a:r>
              <a:rPr lang="de-DE" baseline="0" dirty="0" smtClean="0"/>
              <a:t>Schlagwortkatalog: Bibliotheksbestand anhand von Schlagwörtern erfasst; Schlagwörter müssen mit einer gewissen „Sachkenntnis“ angewendet werden</a:t>
            </a:r>
          </a:p>
          <a:p>
            <a:endParaRPr lang="de-DE" baseline="0" dirty="0" smtClean="0"/>
          </a:p>
          <a:p>
            <a:r>
              <a:rPr lang="de-DE" baseline="0" dirty="0" err="1" smtClean="0"/>
              <a:t>Standordtkatalog</a:t>
            </a:r>
            <a:r>
              <a:rPr lang="de-DE" baseline="0" dirty="0" smtClean="0"/>
              <a:t>: Bei Präsenzbibliotheken wird der Standort im Regal angegeben</a:t>
            </a:r>
          </a:p>
          <a:p>
            <a:endParaRPr lang="de-DE" baseline="0" dirty="0" smtClean="0"/>
          </a:p>
          <a:p>
            <a:r>
              <a:rPr lang="de-DE" baseline="0" dirty="0" smtClean="0"/>
              <a:t>In Bibliotheken Kataloge in der Regel online durchsuchbar, aber für Altbestände nach wie die Verzeichnisse in Karteikästen oder auf </a:t>
            </a:r>
            <a:r>
              <a:rPr lang="de-DE" baseline="0" dirty="0" err="1" smtClean="0"/>
              <a:t>Microfiche</a:t>
            </a:r>
            <a:r>
              <a:rPr lang="de-DE" baseline="0" dirty="0" smtClean="0"/>
              <a:t>-Katalogen im Einsatz. Vor allem wenn Sie eine </a:t>
            </a:r>
            <a:r>
              <a:rPr lang="de-DE" baseline="0" dirty="0" err="1" smtClean="0"/>
              <a:t>Biblbiothek</a:t>
            </a:r>
            <a:r>
              <a:rPr lang="de-DE" baseline="0" dirty="0" smtClean="0"/>
              <a:t> besuchen und dort in den Regalen nach Quellen für Ihre Arbeit suchen, sollten Sie die unterschiedlichen Katalogformen kennen.</a:t>
            </a:r>
          </a:p>
          <a:p>
            <a:endParaRPr lang="de-DE" baseline="0" dirty="0" smtClean="0"/>
          </a:p>
          <a:p>
            <a:endParaRPr lang="de-DE" dirty="0"/>
          </a:p>
        </p:txBody>
      </p:sp>
    </p:spTree>
    <p:extLst>
      <p:ext uri="{BB962C8B-B14F-4D97-AF65-F5344CB8AC3E}">
        <p14:creationId xmlns:p14="http://schemas.microsoft.com/office/powerpoint/2010/main" val="34185099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Elektronischer Bibliothekskatalog;</a:t>
            </a:r>
            <a:r>
              <a:rPr lang="de-DE" baseline="0" dirty="0" smtClean="0"/>
              <a:t> Als sogenannter Kreuzkatalog vereinigt er Alphabetischen Katalog, Schlagwort- und systematische Katalog: Suchmöglichkeiten umfassend, damit mit </a:t>
            </a:r>
            <a:r>
              <a:rPr lang="de-DE" baseline="0" dirty="0" err="1" smtClean="0"/>
              <a:t>kominierten</a:t>
            </a:r>
            <a:r>
              <a:rPr lang="de-DE" baseline="0" dirty="0" smtClean="0"/>
              <a:t> Suchkriterien gearbeitet werden kann</a:t>
            </a:r>
          </a:p>
          <a:p>
            <a:endParaRPr lang="de-DE" dirty="0" smtClean="0"/>
          </a:p>
          <a:p>
            <a:endParaRPr lang="de-DE" baseline="0" dirty="0" smtClean="0"/>
          </a:p>
          <a:p>
            <a:endParaRPr lang="de-DE" baseline="0" dirty="0" smtClean="0"/>
          </a:p>
          <a:p>
            <a:endParaRPr lang="de-DE" baseline="0" dirty="0" smtClean="0"/>
          </a:p>
          <a:p>
            <a:endParaRPr lang="de-DE" baseline="0" dirty="0" smtClean="0"/>
          </a:p>
        </p:txBody>
      </p:sp>
    </p:spTree>
    <p:extLst>
      <p:ext uri="{BB962C8B-B14F-4D97-AF65-F5344CB8AC3E}">
        <p14:creationId xmlns:p14="http://schemas.microsoft.com/office/powerpoint/2010/main" val="34745420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err="1" smtClean="0"/>
              <a:t>Trunkierung</a:t>
            </a:r>
            <a:r>
              <a:rPr lang="de-DE" dirty="0" smtClean="0"/>
              <a:t>: Platzhalter für Buchstaben(-kombinationen);</a:t>
            </a:r>
            <a:r>
              <a:rPr lang="de-DE" baseline="0" dirty="0" smtClean="0"/>
              <a:t> Angewendet, wenn Schreibweise unklar ist; rechts-, linksseitige </a:t>
            </a:r>
            <a:r>
              <a:rPr lang="de-DE" baseline="0" dirty="0" err="1" smtClean="0"/>
              <a:t>Trunkierung</a:t>
            </a:r>
            <a:r>
              <a:rPr lang="de-DE" baseline="0" dirty="0" smtClean="0"/>
              <a:t>; </a:t>
            </a:r>
            <a:r>
              <a:rPr lang="de-DE" baseline="0" dirty="0" err="1" smtClean="0"/>
              <a:t>Trunkierung</a:t>
            </a:r>
            <a:r>
              <a:rPr lang="de-DE" baseline="0" dirty="0" smtClean="0"/>
              <a:t> in der Mitte nicht </a:t>
            </a:r>
          </a:p>
          <a:p>
            <a:endParaRPr lang="de-DE" dirty="0" smtClean="0"/>
          </a:p>
          <a:p>
            <a:r>
              <a:rPr lang="de-DE" dirty="0" smtClean="0"/>
              <a:t>OPERATOREN</a:t>
            </a:r>
          </a:p>
          <a:p>
            <a:r>
              <a:rPr lang="de-DE" dirty="0" smtClean="0"/>
              <a:t>AND: Beide Begriffe müssen im Treffer enthalten sein schränkt die Treffer ein; Standardverknüpfung,</a:t>
            </a:r>
            <a:r>
              <a:rPr lang="de-DE" baseline="0" dirty="0" smtClean="0"/>
              <a:t> wenn mehrere Begriffe eingegeben werden</a:t>
            </a:r>
            <a:endParaRPr lang="de-DE" dirty="0" smtClean="0"/>
          </a:p>
          <a:p>
            <a:r>
              <a:rPr lang="de-DE" dirty="0" smtClean="0"/>
              <a:t>OR: Jeder der Beiden Begriffe kann vorkommen: erweitert die Treffermenge</a:t>
            </a:r>
          </a:p>
          <a:p>
            <a:r>
              <a:rPr lang="de-DE" dirty="0" smtClean="0"/>
              <a:t>NOT: Ausschluss, Alle Treffer, die den ersten Begriff aufweisen; wenn der zweite Begriff auch vorkommt, wir die Treffermenge entsprechend eingeschränkt</a:t>
            </a:r>
          </a:p>
          <a:p>
            <a:r>
              <a:rPr lang="de-DE" dirty="0" smtClean="0"/>
              <a:t>Phrase soll genau so vorkommen: in Anführungszeichen</a:t>
            </a:r>
          </a:p>
          <a:p>
            <a:endParaRPr lang="de-DE" dirty="0" smtClean="0"/>
          </a:p>
          <a:p>
            <a:r>
              <a:rPr lang="de-DE" dirty="0" smtClean="0"/>
              <a:t>Masken erlauben oft zusätzliche Angaben wie z.B. Jahreszahl, Sprache, Publikationstyp</a:t>
            </a:r>
          </a:p>
          <a:p>
            <a:endParaRPr lang="de-DE" dirty="0" smtClean="0"/>
          </a:p>
          <a:p>
            <a:r>
              <a:rPr lang="de-DE" dirty="0" smtClean="0"/>
              <a:t>https://opacplus.bsb-muenchen.de/metaopac/help.do?helpContext=advancedsearch&amp;helpSubContext=&amp;helpApplicationContext=#</a:t>
            </a:r>
          </a:p>
          <a:p>
            <a:endParaRPr lang="de-DE" dirty="0" smtClean="0"/>
          </a:p>
        </p:txBody>
      </p:sp>
    </p:spTree>
    <p:extLst>
      <p:ext uri="{BB962C8B-B14F-4D97-AF65-F5344CB8AC3E}">
        <p14:creationId xmlns:p14="http://schemas.microsoft.com/office/powerpoint/2010/main" val="253706624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Suchen im Schlagwortkatalog setzt voraus, dass Sie sich eine Liste der wichtigsten Begriffe zum Thema erarbeitet</a:t>
            </a:r>
            <a:r>
              <a:rPr lang="de-DE" baseline="0" dirty="0" smtClean="0"/>
              <a:t> haben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Noch keine systematische Suche! Aber gute Ausganglage, denn </a:t>
            </a:r>
            <a:r>
              <a:rPr lang="de-DE" dirty="0" smtClean="0"/>
              <a:t>Standardwerke in wissenschaftlichen Bibliotheken in der Regel vorhanden</a:t>
            </a:r>
          </a:p>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Wenn man in der Bibliothek ist, kann die Sichtung des Regals mit dem jeweiligen Thema sehr ergiebig sein, ist allerdings keine Gewissheit für vollständige Erfassung (Überschneidungen)</a:t>
            </a:r>
          </a:p>
          <a:p>
            <a:endParaRPr lang="de-DE" dirty="0"/>
          </a:p>
        </p:txBody>
      </p:sp>
    </p:spTree>
    <p:extLst>
      <p:ext uri="{BB962C8B-B14F-4D97-AF65-F5344CB8AC3E}">
        <p14:creationId xmlns:p14="http://schemas.microsoft.com/office/powerpoint/2010/main" val="41341733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Ein Dokumentenlieferdienst ist ein </a:t>
            </a:r>
            <a:r>
              <a:rPr lang="de-DE" dirty="0" smtClean="0">
                <a:hlinkClick r:id="rId3" tooltip="Dienstleistung"/>
              </a:rPr>
              <a:t>Dienstleister</a:t>
            </a:r>
            <a:r>
              <a:rPr lang="de-DE" dirty="0" smtClean="0"/>
              <a:t>, der Kopien von </a:t>
            </a:r>
            <a:r>
              <a:rPr lang="de-DE" dirty="0" smtClean="0">
                <a:hlinkClick r:id="rId4" tooltip="Fachartikel"/>
              </a:rPr>
              <a:t>Fachartikeln</a:t>
            </a:r>
            <a:r>
              <a:rPr lang="de-DE" dirty="0" smtClean="0"/>
              <a:t> aus </a:t>
            </a:r>
            <a:r>
              <a:rPr lang="de-DE" dirty="0" smtClean="0">
                <a:hlinkClick r:id="rId5" tooltip="Fachzeitschrift"/>
              </a:rPr>
              <a:t>Fachzeitschriften</a:t>
            </a:r>
            <a:r>
              <a:rPr lang="de-DE" dirty="0" smtClean="0"/>
              <a:t>, Beiträge aus </a:t>
            </a:r>
            <a:r>
              <a:rPr lang="de-DE" dirty="0" smtClean="0">
                <a:hlinkClick r:id="rId6" tooltip="Sammelband"/>
              </a:rPr>
              <a:t>Sammelbänden</a:t>
            </a:r>
            <a:r>
              <a:rPr lang="de-DE" dirty="0" smtClean="0"/>
              <a:t> (</a:t>
            </a:r>
            <a:r>
              <a:rPr lang="de-DE" dirty="0" smtClean="0">
                <a:hlinkClick r:id="rId7" tooltip="Konferenzband"/>
              </a:rPr>
              <a:t>Konferenzbände</a:t>
            </a:r>
            <a:r>
              <a:rPr lang="de-DE" dirty="0" smtClean="0"/>
              <a:t> usw.) oder Teile anderer </a:t>
            </a:r>
            <a:r>
              <a:rPr lang="de-DE" dirty="0" smtClean="0">
                <a:hlinkClick r:id="rId8" tooltip="Publikation"/>
              </a:rPr>
              <a:t>Publikationen</a:t>
            </a:r>
            <a:r>
              <a:rPr lang="de-DE" dirty="0" smtClean="0"/>
              <a:t> als </a:t>
            </a:r>
            <a:r>
              <a:rPr lang="de-DE" dirty="0" smtClean="0">
                <a:hlinkClick r:id="rId9" tooltip="Fotokopie"/>
              </a:rPr>
              <a:t>Fotokopie</a:t>
            </a:r>
            <a:r>
              <a:rPr lang="de-DE" dirty="0" smtClean="0"/>
              <a:t> oder in elektronischer Form (dann meist </a:t>
            </a:r>
            <a:r>
              <a:rPr lang="de-DE" dirty="0" smtClean="0">
                <a:hlinkClick r:id="rId10" tooltip="Scanner (Datenerfassung)"/>
              </a:rPr>
              <a:t>eingescannt</a:t>
            </a:r>
            <a:r>
              <a:rPr lang="de-DE" dirty="0" smtClean="0"/>
              <a:t> als </a:t>
            </a:r>
            <a:r>
              <a:rPr lang="de-DE" dirty="0" smtClean="0">
                <a:hlinkClick r:id="rId11" tooltip="PDF"/>
              </a:rPr>
              <a:t>PDF</a:t>
            </a:r>
            <a:r>
              <a:rPr lang="de-DE" dirty="0" smtClean="0"/>
              <a:t>) gegen Entgelt per </a:t>
            </a:r>
            <a:r>
              <a:rPr lang="de-DE" dirty="0" smtClean="0">
                <a:hlinkClick r:id="rId12" tooltip="Post"/>
              </a:rPr>
              <a:t>Post</a:t>
            </a:r>
            <a:r>
              <a:rPr lang="de-DE" dirty="0" smtClean="0"/>
              <a:t> oder </a:t>
            </a:r>
            <a:r>
              <a:rPr lang="de-DE" dirty="0" smtClean="0">
                <a:hlinkClick r:id="rId13" tooltip="E-Mail"/>
              </a:rPr>
              <a:t>E-Mail</a:t>
            </a:r>
            <a:r>
              <a:rPr lang="de-DE" dirty="0" smtClean="0"/>
              <a:t> liefert.</a:t>
            </a:r>
          </a:p>
          <a:p>
            <a:endParaRPr lang="de-DE" baseline="0" dirty="0" smtClean="0"/>
          </a:p>
          <a:p>
            <a:r>
              <a:rPr lang="de-DE" baseline="0" dirty="0" smtClean="0"/>
              <a:t>Bekanntester Liederdienst: Subito, aber auch Universitätsbibliotheken unterhalten diesen Service</a:t>
            </a:r>
          </a:p>
        </p:txBody>
      </p:sp>
    </p:spTree>
    <p:extLst>
      <p:ext uri="{BB962C8B-B14F-4D97-AF65-F5344CB8AC3E}">
        <p14:creationId xmlns:p14="http://schemas.microsoft.com/office/powerpoint/2010/main" val="24212272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04_05</a:t>
            </a:r>
          </a:p>
          <a:p>
            <a:endParaRPr lang="de-DE" dirty="0" smtClean="0"/>
          </a:p>
          <a:p>
            <a:r>
              <a:rPr lang="de-DE" dirty="0" smtClean="0"/>
              <a:t>Recherche</a:t>
            </a:r>
            <a:r>
              <a:rPr lang="de-DE" baseline="0" dirty="0" smtClean="0"/>
              <a:t> in Bibliotheken oft sehr ergiebig, doch da hier nur die tatsächlichen Bestände erfasst werden, für eine systematische Literatursuche bei größeren wissenschaftlichen Arbeiten, in der man möglichst alle Veröffentlichungen zum Thema erfassen muss, die Methoden erweitern.</a:t>
            </a:r>
          </a:p>
          <a:p>
            <a:endParaRPr lang="de-DE" baseline="0" dirty="0" smtClean="0"/>
          </a:p>
          <a:p>
            <a:r>
              <a:rPr lang="de-DE" dirty="0" smtClean="0"/>
              <a:t>Eine Quelle,</a:t>
            </a:r>
            <a:r>
              <a:rPr lang="de-DE" baseline="0" dirty="0" smtClean="0"/>
              <a:t> mit der man schon relativ eine große Reichweite hat, ist der Karlsruher Virtuelle Katalog. In diesem Video noch zwei weitere Optionen vorstellen:</a:t>
            </a:r>
            <a:endParaRPr lang="de-DE" dirty="0"/>
          </a:p>
        </p:txBody>
      </p:sp>
    </p:spTree>
    <p:extLst>
      <p:ext uri="{BB962C8B-B14F-4D97-AF65-F5344CB8AC3E}">
        <p14:creationId xmlns:p14="http://schemas.microsoft.com/office/powerpoint/2010/main" val="10134412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Wissenschaftssuchmaschinen sind Spezialsuchmaschinen, die nach wissenschaftlichen Inhalten, vorwiegend Dokumenten suchen. Diese Suchmaschinen indizieren meist nur wissenschaftliche Quellen oder Portale. Die Qualität einer wissenschaftlichen Suchmaschine steht und fällt damit der Quellen</a:t>
            </a:r>
          </a:p>
          <a:p>
            <a:endParaRPr lang="de-DE" baseline="0" dirty="0" smtClean="0"/>
          </a:p>
          <a:p>
            <a:r>
              <a:rPr lang="de-DE" baseline="0" dirty="0" err="1" smtClean="0"/>
              <a:t>MetaGer</a:t>
            </a:r>
            <a:r>
              <a:rPr lang="de-DE" baseline="0" dirty="0" smtClean="0"/>
              <a:t>: Leibnitz Universität Hannover</a:t>
            </a:r>
          </a:p>
          <a:p>
            <a:endParaRPr lang="de-DE" dirty="0"/>
          </a:p>
        </p:txBody>
      </p:sp>
    </p:spTree>
    <p:extLst>
      <p:ext uri="{BB962C8B-B14F-4D97-AF65-F5344CB8AC3E}">
        <p14:creationId xmlns:p14="http://schemas.microsoft.com/office/powerpoint/2010/main" val="155039582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Suchdienst für Forschung und Lehre</a:t>
            </a:r>
            <a:r>
              <a:rPr lang="de-DE" baseline="0" dirty="0" smtClean="0"/>
              <a:t> mit Quellen aus 104 Ländern, weist nicht nur frei zugängliche Dokumente auf; Deutschland-Sicht: Quellen, deren Server in </a:t>
            </a:r>
            <a:r>
              <a:rPr lang="de-DE" baseline="0" dirty="0" err="1" smtClean="0"/>
              <a:t>Deutschalnd</a:t>
            </a:r>
            <a:r>
              <a:rPr lang="de-DE" baseline="0" dirty="0" smtClean="0"/>
              <a:t> steht;</a:t>
            </a:r>
            <a:endParaRPr lang="de-DE" dirty="0"/>
          </a:p>
        </p:txBody>
      </p:sp>
    </p:spTree>
    <p:extLst>
      <p:ext uri="{BB962C8B-B14F-4D97-AF65-F5344CB8AC3E}">
        <p14:creationId xmlns:p14="http://schemas.microsoft.com/office/powerpoint/2010/main" val="914001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6786895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Auf</a:t>
            </a:r>
            <a:r>
              <a:rPr lang="de-DE" baseline="0" dirty="0" smtClean="0"/>
              <a:t> Google Scholar bietet die Suche nach wissenschaftlicher Literatur (von der Seminararbeit, Dissertationen bis zu Fachbüchern). Ergebnisanzeige gewichtet die Veröffentlichungen. Kriterien: Autor, Quelle, wie oft zitiert; Zitationsanalyse ist wesentliches Merkmal dieser Suchmaschine</a:t>
            </a:r>
          </a:p>
          <a:p>
            <a:r>
              <a:rPr lang="de-DE" baseline="0" dirty="0" smtClean="0"/>
              <a:t>Enthält auch Dokumente, deren wissenschaftliche Qualität nicht gesichert ist</a:t>
            </a:r>
          </a:p>
          <a:p>
            <a:endParaRPr lang="de-DE" dirty="0"/>
          </a:p>
        </p:txBody>
      </p:sp>
    </p:spTree>
    <p:extLst>
      <p:ext uri="{BB962C8B-B14F-4D97-AF65-F5344CB8AC3E}">
        <p14:creationId xmlns:p14="http://schemas.microsoft.com/office/powerpoint/2010/main" val="219372321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baseline="0" dirty="0" smtClean="0"/>
              <a:t>In Bibliographien werden – je nach Thema – alle erschienenen Publikationen verzeichnet. </a:t>
            </a:r>
          </a:p>
          <a:p>
            <a:r>
              <a:rPr lang="de-DE" baseline="0" dirty="0" smtClean="0"/>
              <a:t>https://portal-d-nb.de; aufgrund der Vollständigkeit der dort verzeichneten Publikationen hier systematische Literatursuche möglich, da nicht nur tatsächliche Bestände einer Bibliothek</a:t>
            </a:r>
          </a:p>
          <a:p>
            <a:r>
              <a:rPr lang="de-DE" baseline="0" dirty="0" smtClean="0"/>
              <a:t>=&gt; Standort des Buchs in einer Bibliothek oder ISBN müssen ermittelt werden</a:t>
            </a:r>
          </a:p>
          <a:p>
            <a:endParaRPr lang="de-DE" baseline="0" dirty="0" smtClean="0"/>
          </a:p>
          <a:p>
            <a:r>
              <a:rPr lang="de-DE" baseline="0" dirty="0" smtClean="0"/>
              <a:t>Viele Bibliographien nicht online verfügbar.</a:t>
            </a:r>
          </a:p>
          <a:p>
            <a:r>
              <a:rPr lang="de-DE" baseline="0" dirty="0" smtClean="0"/>
              <a:t>Zeitschriften: Internationale Bibliographie der Zeitschriftenliteratur IBZ-Online; zugänglich über Webseite des Gemeinsamen Bibliotheksverbund GBV</a:t>
            </a:r>
          </a:p>
          <a:p>
            <a:r>
              <a:rPr lang="de-DE" baseline="0" dirty="0" smtClean="0"/>
              <a:t>www.gbv.de</a:t>
            </a:r>
          </a:p>
          <a:p>
            <a:endParaRPr lang="de-DE" baseline="0" dirty="0" smtClean="0"/>
          </a:p>
          <a:p>
            <a:r>
              <a:rPr lang="de-DE" baseline="0" dirty="0" smtClean="0"/>
              <a:t>Jade: www.ub.uni-bielefeld.de/library/databses/dbf/jade.htm.</a:t>
            </a:r>
          </a:p>
          <a:p>
            <a:endParaRPr lang="de-DE" dirty="0" smtClean="0"/>
          </a:p>
        </p:txBody>
      </p:sp>
    </p:spTree>
    <p:extLst>
      <p:ext uri="{BB962C8B-B14F-4D97-AF65-F5344CB8AC3E}">
        <p14:creationId xmlns:p14="http://schemas.microsoft.com/office/powerpoint/2010/main" val="238850063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a:t>
            </a:r>
            <a:r>
              <a:rPr lang="de-DE" baseline="0" dirty="0" smtClean="0"/>
              <a:t> 04_06</a:t>
            </a:r>
            <a:endParaRPr lang="de-DE" dirty="0"/>
          </a:p>
        </p:txBody>
      </p:sp>
    </p:spTree>
    <p:extLst>
      <p:ext uri="{BB962C8B-B14F-4D97-AF65-F5344CB8AC3E}">
        <p14:creationId xmlns:p14="http://schemas.microsoft.com/office/powerpoint/2010/main" val="28415932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Literaturverwaltungsprogramme</a:t>
            </a:r>
            <a:r>
              <a:rPr lang="de-DE" baseline="0" dirty="0" smtClean="0"/>
              <a:t> nur dann nützlich, wenn sie auch systematisch angewendet werden, im Laufe des Studiums eine umfangreiche Sammlung erstellen, auf die man immer wieder zurückgreifen kann; allerdings verlangen diese Tools auch eine gewisse Bereitschrift, sich zunächst einzuarbeiten und alle Titel einzupflegen;</a:t>
            </a:r>
          </a:p>
          <a:p>
            <a:endParaRPr lang="de-DE" dirty="0" smtClean="0"/>
          </a:p>
          <a:p>
            <a:r>
              <a:rPr lang="de-DE" dirty="0" err="1" smtClean="0"/>
              <a:t>Citavi</a:t>
            </a:r>
            <a:r>
              <a:rPr lang="de-DE" dirty="0" smtClean="0"/>
              <a:t>: Man</a:t>
            </a:r>
            <a:r>
              <a:rPr lang="de-DE" baseline="0" dirty="0" smtClean="0"/>
              <a:t> kann Zitate und eigenen Kommentare zu den einzelnen Titeln erfassen =&gt; Programm nicht zur Literaturrecherche und –</a:t>
            </a:r>
            <a:r>
              <a:rPr lang="de-DE" baseline="0" dirty="0" err="1" smtClean="0"/>
              <a:t>verwaltung</a:t>
            </a:r>
            <a:r>
              <a:rPr lang="de-DE" baseline="0" dirty="0" smtClean="0"/>
              <a:t> einsetzen, sondern auch beim Exzerpieren</a:t>
            </a:r>
            <a:endParaRPr lang="de-DE" dirty="0" smtClean="0"/>
          </a:p>
          <a:p>
            <a:endParaRPr lang="de-DE" dirty="0"/>
          </a:p>
        </p:txBody>
      </p:sp>
    </p:spTree>
    <p:extLst>
      <p:ext uri="{BB962C8B-B14F-4D97-AF65-F5344CB8AC3E}">
        <p14:creationId xmlns:p14="http://schemas.microsoft.com/office/powerpoint/2010/main" val="378571312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Aber auch </a:t>
            </a:r>
            <a:r>
              <a:rPr lang="de-DE" baseline="0" dirty="0" err="1" smtClean="0"/>
              <a:t>Textverarbeitiungsprogramme</a:t>
            </a:r>
            <a:r>
              <a:rPr lang="de-DE" baseline="0" dirty="0" smtClean="0"/>
              <a:t> wie Word bieten die Möglichkeit, Literatur zu verwalten. Allerdings sind sie in den Möglichkeiten eingeschränkt, ein Literaturverzeichnis mit dem erforderlichen </a:t>
            </a:r>
            <a:r>
              <a:rPr lang="de-DE" baseline="0" dirty="0" err="1" smtClean="0"/>
              <a:t>Zitatstionsstil</a:t>
            </a:r>
            <a:r>
              <a:rPr lang="de-DE" baseline="0" dirty="0" smtClean="0"/>
              <a:t> automatisch zu erstellen. </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Einige Freeware, auch Campuslizenzen</a:t>
            </a:r>
          </a:p>
          <a:p>
            <a:pPr marL="0" marR="0" indent="0" algn="l" defTabSz="914400" rtl="0" eaLnBrk="0" fontAlgn="base" latinLnBrk="0" hangingPunct="0">
              <a:lnSpc>
                <a:spcPct val="100000"/>
              </a:lnSpc>
              <a:spcBef>
                <a:spcPct val="0"/>
              </a:spcBef>
              <a:spcAft>
                <a:spcPct val="0"/>
              </a:spcAft>
              <a:buClrTx/>
              <a:buSzTx/>
              <a:buFontTx/>
              <a:buNone/>
              <a:tabLst/>
              <a:defRPr/>
            </a:pPr>
            <a:endParaRPr lang="de-DE" dirty="0" smtClean="0"/>
          </a:p>
          <a:p>
            <a:r>
              <a:rPr lang="de-DE" dirty="0" smtClean="0"/>
              <a:t>Vergleich: aktuelle Fassung:</a:t>
            </a:r>
            <a:r>
              <a:rPr lang="de-DE" baseline="0" dirty="0" smtClean="0"/>
              <a:t> </a:t>
            </a:r>
            <a:r>
              <a:rPr lang="de-DE" dirty="0" smtClean="0"/>
              <a:t>http://mediatum.ub.tum.de/node?id=1271693</a:t>
            </a:r>
            <a:endParaRPr lang="de-DE" dirty="0"/>
          </a:p>
        </p:txBody>
      </p:sp>
    </p:spTree>
    <p:extLst>
      <p:ext uri="{BB962C8B-B14F-4D97-AF65-F5344CB8AC3E}">
        <p14:creationId xmlns:p14="http://schemas.microsoft.com/office/powerpoint/2010/main" val="38025240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Citavi</a:t>
            </a:r>
            <a:r>
              <a:rPr lang="de-DE" dirty="0" smtClean="0"/>
              <a:t> sehr verbreitet, aber nur für</a:t>
            </a:r>
            <a:r>
              <a:rPr lang="de-DE" baseline="0" dirty="0" smtClean="0"/>
              <a:t> Windows-Nutzer; keine Mac-Version bzw. Tablets/Smartphones</a:t>
            </a:r>
            <a:endParaRPr lang="de-DE" dirty="0"/>
          </a:p>
        </p:txBody>
      </p:sp>
    </p:spTree>
    <p:extLst>
      <p:ext uri="{BB962C8B-B14F-4D97-AF65-F5344CB8AC3E}">
        <p14:creationId xmlns:p14="http://schemas.microsoft.com/office/powerpoint/2010/main" val="212141802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93553299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05_01</a:t>
            </a:r>
            <a:endParaRPr lang="de-DE" dirty="0"/>
          </a:p>
        </p:txBody>
      </p:sp>
    </p:spTree>
    <p:extLst>
      <p:ext uri="{BB962C8B-B14F-4D97-AF65-F5344CB8AC3E}">
        <p14:creationId xmlns:p14="http://schemas.microsoft.com/office/powerpoint/2010/main" val="371158986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Selektives Lesen</a:t>
            </a:r>
          </a:p>
          <a:p>
            <a:endParaRPr lang="de-DE" dirty="0" smtClean="0"/>
          </a:p>
        </p:txBody>
      </p:sp>
    </p:spTree>
    <p:extLst>
      <p:ext uri="{BB962C8B-B14F-4D97-AF65-F5344CB8AC3E}">
        <p14:creationId xmlns:p14="http://schemas.microsoft.com/office/powerpoint/2010/main" val="26569293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Je nachdem, ob Sie das</a:t>
            </a:r>
            <a:r>
              <a:rPr lang="de-DE" baseline="0" dirty="0" smtClean="0"/>
              <a:t> Buch ausgeliehen haben oder ob Sie es sich gekauft haben, können Sie beim Lesen etwas anders verfahren und wie genau Sie wichtige Textstellen bereits bei der Lektüre erfassen müssen.</a:t>
            </a:r>
          </a:p>
          <a:p>
            <a:r>
              <a:rPr lang="de-DE" baseline="0" dirty="0" smtClean="0"/>
              <a:t>Exzerpieren: Kurzfassung eines wichtigen Werkes der Sekundärliteratur; bei Zitaten darauf achten, sie nicht aus dem Zusammenhang zu reißen, ist später nicht mehr nachprüfbar, wenn man nur noch mit den Exzerpten arbeitet</a:t>
            </a:r>
          </a:p>
          <a:p>
            <a:endParaRPr lang="de-DE" baseline="0" dirty="0" smtClean="0"/>
          </a:p>
          <a:p>
            <a:r>
              <a:rPr lang="de-DE" baseline="0" dirty="0" smtClean="0"/>
              <a:t>WICHTIG: genauer Beleg der Fundstelle und der Quelle =&gt; unfreiwillige Plagiate, späteres zeitraubendes Nachrecherchieren</a:t>
            </a:r>
          </a:p>
          <a:p>
            <a:endParaRPr lang="de-DE" baseline="0" dirty="0" smtClean="0"/>
          </a:p>
          <a:p>
            <a:r>
              <a:rPr lang="de-DE" baseline="0" dirty="0" smtClean="0"/>
              <a:t>Exzerpieren und Lesen des Materials eine sehr </a:t>
            </a:r>
            <a:r>
              <a:rPr lang="de-DE" baseline="0" dirty="0" err="1" smtClean="0"/>
              <a:t>zeitintenive</a:t>
            </a:r>
            <a:r>
              <a:rPr lang="de-DE" baseline="0" dirty="0" smtClean="0"/>
              <a:t> Tätigkeit, man muss sich mit dem Gelesenen tatsächlich auseinandersetzen</a:t>
            </a:r>
          </a:p>
          <a:p>
            <a:endParaRPr lang="de-DE" baseline="0" dirty="0" smtClean="0"/>
          </a:p>
          <a:p>
            <a:endParaRPr lang="de-DE" baseline="0" dirty="0" smtClean="0"/>
          </a:p>
          <a:p>
            <a:endParaRPr lang="de-DE" dirty="0"/>
          </a:p>
        </p:txBody>
      </p:sp>
    </p:spTree>
    <p:extLst>
      <p:ext uri="{BB962C8B-B14F-4D97-AF65-F5344CB8AC3E}">
        <p14:creationId xmlns:p14="http://schemas.microsoft.com/office/powerpoint/2010/main" val="3888776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solidFill>
                  <a:srgbClr val="FF0000"/>
                </a:solidFill>
              </a:rPr>
              <a:t>Film 02_01</a:t>
            </a:r>
          </a:p>
          <a:p>
            <a:endParaRPr lang="de-DE" dirty="0" smtClean="0">
              <a:solidFill>
                <a:srgbClr val="FF0000"/>
              </a:solidFill>
            </a:endParaRPr>
          </a:p>
          <a:p>
            <a:r>
              <a:rPr lang="de-DE" dirty="0" smtClean="0">
                <a:solidFill>
                  <a:srgbClr val="FF0000"/>
                </a:solidFill>
              </a:rPr>
              <a:t>Sehen Sie in diesem Video, worum es eigentlich</a:t>
            </a:r>
            <a:r>
              <a:rPr lang="de-DE" baseline="0" dirty="0" smtClean="0">
                <a:solidFill>
                  <a:srgbClr val="FF0000"/>
                </a:solidFill>
              </a:rPr>
              <a:t> geht, wenn man von „wissenschaftlichem Schreiben“ spricht. Und lernen Sie, dass den Regeln und Normen für wissenschaftliche Arbeiten eine wichtige Funktion für ihre Qualitätssicherung zukommt. </a:t>
            </a:r>
            <a:endParaRPr lang="de-DE" dirty="0" smtClean="0">
              <a:solidFill>
                <a:srgbClr val="FF0000"/>
              </a:solidFill>
            </a:endParaRPr>
          </a:p>
          <a:p>
            <a:endParaRPr lang="de-DE" dirty="0" smtClean="0">
              <a:solidFill>
                <a:srgbClr val="FF0000"/>
              </a:solidFill>
            </a:endParaRPr>
          </a:p>
          <a:p>
            <a:endParaRPr lang="de-DE" dirty="0">
              <a:solidFill>
                <a:srgbClr val="FF0000"/>
              </a:solidFill>
            </a:endParaRPr>
          </a:p>
        </p:txBody>
      </p:sp>
    </p:spTree>
    <p:extLst>
      <p:ext uri="{BB962C8B-B14F-4D97-AF65-F5344CB8AC3E}">
        <p14:creationId xmlns:p14="http://schemas.microsoft.com/office/powerpoint/2010/main" val="51296220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05_02</a:t>
            </a:r>
          </a:p>
          <a:p>
            <a:endParaRPr lang="de-DE" dirty="0" smtClean="0"/>
          </a:p>
          <a:p>
            <a:r>
              <a:rPr lang="de-DE" baseline="0" dirty="0" smtClean="0"/>
              <a:t>Aufgabe der Gliederung ist es, „Ordnung“ in das Thema zu bringen und dem Ganzen eine nachvollziehbare Struktur zu geben.</a:t>
            </a:r>
          </a:p>
          <a:p>
            <a:endParaRPr lang="de-DE" baseline="0" dirty="0" smtClean="0"/>
          </a:p>
          <a:p>
            <a:endParaRPr lang="de-DE" baseline="0" dirty="0" smtClean="0"/>
          </a:p>
        </p:txBody>
      </p:sp>
    </p:spTree>
    <p:extLst>
      <p:ext uri="{BB962C8B-B14F-4D97-AF65-F5344CB8AC3E}">
        <p14:creationId xmlns:p14="http://schemas.microsoft.com/office/powerpoint/2010/main" val="34528669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Erstellen</a:t>
            </a:r>
            <a:r>
              <a:rPr lang="de-DE" baseline="0" dirty="0" smtClean="0"/>
              <a:t> einer Gliederung ist ein Prozess, der am besten bei der Auswertung des Materials erfolgt – und bei dem das Ergebnis vorläufig bleibt, bis die Formulierung der Arbeit abgeschlossen ist. Eine der schwierigste Aufgaben: Zentral bei der Auseinandersetzung mit dem Stoff und sehr zeitintensiv</a:t>
            </a:r>
          </a:p>
          <a:p>
            <a:endParaRPr lang="de-DE" baseline="0" dirty="0" smtClean="0"/>
          </a:p>
          <a:p>
            <a:r>
              <a:rPr lang="de-DE" baseline="0" dirty="0" smtClean="0"/>
              <a:t>Wichtig: Auf das hinführen, was man sagen will. Die Argumentationsführung muss daraus hervorgehen und </a:t>
            </a:r>
            <a:r>
              <a:rPr lang="de-DE" dirty="0" smtClean="0"/>
              <a:t>nachvollziehbar sein.</a:t>
            </a:r>
            <a:endParaRPr lang="de-DE" baseline="0" dirty="0" smtClean="0"/>
          </a:p>
          <a:p>
            <a:endParaRPr lang="de-DE" baseline="0" dirty="0" smtClean="0"/>
          </a:p>
          <a:p>
            <a:r>
              <a:rPr lang="de-DE" baseline="0" dirty="0" smtClean="0"/>
              <a:t>Gliederung entscheidend für das Verständnis der Arbeit:  Darstellung der Ergebnisse maßgeblich durch Gliederung beeinflusst.</a:t>
            </a:r>
          </a:p>
          <a:p>
            <a:endParaRPr lang="de-DE" baseline="0" dirty="0" smtClean="0"/>
          </a:p>
          <a:p>
            <a:r>
              <a:rPr lang="de-DE" baseline="0" dirty="0" smtClean="0"/>
              <a:t>Gliederung kann sowohl mit Textverarbeitungsprogramm als auch mithilfe einer </a:t>
            </a:r>
            <a:r>
              <a:rPr lang="de-DE" baseline="0" dirty="0" err="1" smtClean="0"/>
              <a:t>MindMap</a:t>
            </a:r>
            <a:r>
              <a:rPr lang="de-DE" baseline="0" dirty="0" smtClean="0"/>
              <a:t> erstellt werden.</a:t>
            </a:r>
          </a:p>
          <a:p>
            <a:endParaRPr lang="de-DE" baseline="0" dirty="0" smtClean="0"/>
          </a:p>
        </p:txBody>
      </p:sp>
    </p:spTree>
    <p:extLst>
      <p:ext uri="{BB962C8B-B14F-4D97-AF65-F5344CB8AC3E}">
        <p14:creationId xmlns:p14="http://schemas.microsoft.com/office/powerpoint/2010/main" val="23865489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Für</a:t>
            </a:r>
            <a:r>
              <a:rPr lang="de-DE" baseline="0" dirty="0" smtClean="0"/>
              <a:t> die Gliederung empfiehlt es sich, die Bearbeitung des Themas nach einem bestimmten Muster anzulegen (Unterscheidung der Punkte immer durch das gleiche Kriterium); stellt eine klare, nachvollziehbare Struktur sicher</a:t>
            </a:r>
          </a:p>
          <a:p>
            <a:endParaRPr lang="de-DE" baseline="0" dirty="0" smtClean="0"/>
          </a:p>
          <a:p>
            <a:pPr marL="0" marR="0" lvl="1" indent="0" algn="l" defTabSz="914400" rtl="0" eaLnBrk="0" fontAlgn="base" latinLnBrk="0" hangingPunct="0">
              <a:lnSpc>
                <a:spcPct val="100000"/>
              </a:lnSpc>
              <a:spcBef>
                <a:spcPct val="0"/>
              </a:spcBef>
              <a:spcAft>
                <a:spcPct val="0"/>
              </a:spcAft>
              <a:buClrTx/>
              <a:buSzTx/>
              <a:buFontTx/>
              <a:buNone/>
              <a:tabLst/>
              <a:defRPr/>
            </a:pPr>
            <a:r>
              <a:rPr lang="de-DE" dirty="0" smtClean="0"/>
              <a:t>Gliederung muss logisch sein, d.h. immer die selben Unterscheidungskriterien</a:t>
            </a:r>
            <a:endParaRPr lang="de-DE" baseline="0" dirty="0" smtClean="0"/>
          </a:p>
          <a:p>
            <a:endParaRPr lang="de-DE" baseline="0" dirty="0" smtClean="0"/>
          </a:p>
          <a:p>
            <a:r>
              <a:rPr lang="de-DE" baseline="0" dirty="0" smtClean="0"/>
              <a:t>Gliederungsmodelle vielfältig, oben Anregungen (Buch 2010 Liste, S. 106)</a:t>
            </a:r>
          </a:p>
          <a:p>
            <a:endParaRPr lang="de-DE" baseline="0" dirty="0" smtClean="0"/>
          </a:p>
          <a:p>
            <a:r>
              <a:rPr lang="de-DE" baseline="0" dirty="0" smtClean="0"/>
              <a:t>Gegensatzpaare z.B. Vorher – Nachher, Chancen – Risiken, Vorteile – Nachteile etc.</a:t>
            </a:r>
          </a:p>
          <a:p>
            <a:endParaRPr lang="de-DE" baseline="0" dirty="0" smtClean="0"/>
          </a:p>
          <a:p>
            <a:endParaRPr lang="de-DE" dirty="0" smtClean="0"/>
          </a:p>
          <a:p>
            <a:r>
              <a:rPr lang="de-DE" baseline="0" dirty="0" smtClean="0"/>
              <a:t> </a:t>
            </a:r>
            <a:endParaRPr lang="de-DE" dirty="0"/>
          </a:p>
        </p:txBody>
      </p:sp>
    </p:spTree>
    <p:extLst>
      <p:ext uri="{BB962C8B-B14F-4D97-AF65-F5344CB8AC3E}">
        <p14:creationId xmlns:p14="http://schemas.microsoft.com/office/powerpoint/2010/main" val="48617882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Neben inhaltlichen Gegebenheiten</a:t>
            </a:r>
            <a:r>
              <a:rPr lang="de-DE" baseline="0" dirty="0" smtClean="0"/>
              <a:t> müssen Sie beim Erstellen der Gliederung noch Formalien beachten. Dazu gehört, die einzelnen Gliederungspunkte zu nummerieren und darüber hinaus die einzelnen Hierarchieebenen deutlich zu machen.</a:t>
            </a:r>
          </a:p>
          <a:p>
            <a:r>
              <a:rPr lang="de-DE" baseline="0" dirty="0" smtClean="0"/>
              <a:t>Zur Verfügung stehen zwei Systeme … bei den Ziffern noch die Möglichkeit, zwischen römischen und arabischen Ziffern zu variieren,  bei Buchstaben der Wechsel zwischen Groß- und Kleinschreibung</a:t>
            </a:r>
            <a:endParaRPr lang="de-DE" dirty="0" smtClean="0"/>
          </a:p>
          <a:p>
            <a:endParaRPr lang="de-DE" dirty="0" smtClean="0"/>
          </a:p>
        </p:txBody>
      </p:sp>
    </p:spTree>
    <p:extLst>
      <p:ext uri="{BB962C8B-B14F-4D97-AF65-F5344CB8AC3E}">
        <p14:creationId xmlns:p14="http://schemas.microsoft.com/office/powerpoint/2010/main" val="25188314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Ziffernfolge hat den Vorteil, dass man beim Lesen auf den ersten Blick erkennt, um welche Überschriftenebene es sich handelt. Am</a:t>
            </a:r>
            <a:r>
              <a:rPr lang="de-DE" b="0" dirty="0" smtClean="0"/>
              <a:t> Ende der Ziffernfolge steht kein Punkt!</a:t>
            </a:r>
          </a:p>
          <a:p>
            <a:r>
              <a:rPr lang="de-DE" baseline="0" dirty="0" smtClean="0"/>
              <a:t>ei sehr tiefen Gliederungen ist die Ziffernfolge aber sehr lang, das ist ein Nachteil.</a:t>
            </a:r>
            <a:endParaRPr lang="de-DE" dirty="0"/>
          </a:p>
        </p:txBody>
      </p:sp>
    </p:spTree>
    <p:extLst>
      <p:ext uri="{BB962C8B-B14F-4D97-AF65-F5344CB8AC3E}">
        <p14:creationId xmlns:p14="http://schemas.microsoft.com/office/powerpoint/2010/main" val="70675146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Besonders bei</a:t>
            </a:r>
            <a:r>
              <a:rPr lang="de-DE" baseline="0" dirty="0" smtClean="0"/>
              <a:t> sehr tiefen Gliederungen hat man hier den Vorteil, dass die Angaben vor der Überschrift nicht in lange Ziffernfolgen ausarten, die auch entsprechend Platz einnehmen.</a:t>
            </a:r>
            <a:endParaRPr lang="de-DE" dirty="0"/>
          </a:p>
        </p:txBody>
      </p:sp>
    </p:spTree>
    <p:extLst>
      <p:ext uri="{BB962C8B-B14F-4D97-AF65-F5344CB8AC3E}">
        <p14:creationId xmlns:p14="http://schemas.microsoft.com/office/powerpoint/2010/main" val="44624069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baseline="0" dirty="0" smtClean="0"/>
              <a:t>Wie viele Unterebenen gewählt werden, hängt auch von der Länge der Arbeit ab bzw. wie tief man in die einzelnen übergeordneten Gliederungspunkte einsteigt; </a:t>
            </a:r>
          </a:p>
          <a:p>
            <a:endParaRPr lang="de-DE"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de-DE" dirty="0" smtClean="0"/>
              <a:t>Einzelne Abschnitte sollten in etwa den gleichen Umfang aufweisen (nicht Einleitung/Schluss/Zusammenfassung)</a:t>
            </a:r>
          </a:p>
          <a:p>
            <a:endParaRPr lang="de-DE" dirty="0"/>
          </a:p>
        </p:txBody>
      </p:sp>
    </p:spTree>
    <p:extLst>
      <p:ext uri="{BB962C8B-B14F-4D97-AF65-F5344CB8AC3E}">
        <p14:creationId xmlns:p14="http://schemas.microsoft.com/office/powerpoint/2010/main" val="68813206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Film 05_03</a:t>
            </a:r>
          </a:p>
          <a:p>
            <a:endParaRPr lang="de-DE" dirty="0" smtClean="0"/>
          </a:p>
          <a:p>
            <a:r>
              <a:rPr lang="de-DE" dirty="0" smtClean="0"/>
              <a:t>Schreibprozess:</a:t>
            </a:r>
            <a:r>
              <a:rPr lang="de-DE" baseline="0" dirty="0" smtClean="0"/>
              <a:t> jeden Gliederungspunkt ausführen und den Text formulieren. Sie tun sich an dieser Stelle viel leichter, wenn Sie sich beim Abfassen der Gliederung bereits Stichpunkte über den Inhalt gemacht haben und wissen, worauf Sie hinauswollen. Steht erst einmal der Entwurf für ein Kapitel fest, ist die sprachliche Fassung in der Regel gut zu bewältigen</a:t>
            </a:r>
            <a:endParaRPr lang="de-DE" dirty="0"/>
          </a:p>
        </p:txBody>
      </p:sp>
    </p:spTree>
    <p:extLst>
      <p:ext uri="{BB962C8B-B14F-4D97-AF65-F5344CB8AC3E}">
        <p14:creationId xmlns:p14="http://schemas.microsoft.com/office/powerpoint/2010/main" val="18615735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err="1" smtClean="0"/>
              <a:t>Wissenschafltlichkeit</a:t>
            </a:r>
            <a:r>
              <a:rPr lang="de-DE" baseline="0" dirty="0" smtClean="0"/>
              <a:t> bedeutet, auch beim Formulieren der Arbeit einige Regeln einzuhalten. Dabei bedeutet es grundsätzlich auch, dass das Thema erschöpfend dargestellt wird und auf alle naheliegenden Aspekte eingegangen wird; Wenn auch die Behandlung von Aspekten verzichtet wird, bedarf das einer Begründung.</a:t>
            </a:r>
            <a:endParaRPr lang="de-DE" dirty="0" smtClean="0"/>
          </a:p>
          <a:p>
            <a:endParaRPr lang="de-DE" baseline="0" dirty="0" smtClean="0"/>
          </a:p>
          <a:p>
            <a:r>
              <a:rPr lang="de-DE" baseline="0" dirty="0" smtClean="0"/>
              <a:t>Der Inhalt bezieht sich immer konsequent auf den jeweiligen Gliederungspunkt und setzt die Argumentationsführung der Arbeit logisch fort.</a:t>
            </a:r>
          </a:p>
          <a:p>
            <a:endParaRPr lang="de-DE" baseline="0" dirty="0" smtClean="0"/>
          </a:p>
          <a:p>
            <a:r>
              <a:rPr lang="de-DE" baseline="0" dirty="0" smtClean="0"/>
              <a:t>An der Frage, ob die Verwendung von „ich“ erlaubt ist, scheiden sich die Geister, fragen Sie bei Ihrem Betreuer nach. Alternativen:</a:t>
            </a:r>
          </a:p>
          <a:p>
            <a:r>
              <a:rPr lang="de-DE" baseline="0" dirty="0" smtClean="0"/>
              <a:t>„dies macht ersichtlich/deutlich“, „aus diesem Sachverhalt geht hervor“, „diese Tatsache hat zur Folge“, „aus diesen Daten lässt sich schließen“, „daraus ergibt sich“, „man kann erkennen“, „es fällt auf“ …</a:t>
            </a:r>
          </a:p>
          <a:p>
            <a:endParaRPr lang="de-DE" baseline="0" dirty="0" smtClean="0"/>
          </a:p>
          <a:p>
            <a:r>
              <a:rPr lang="de-DE" baseline="0" dirty="0" smtClean="0"/>
              <a:t>Vor allem im deutschen Sprachraum Wissenschaftssprache vom Nominalstil geprägt</a:t>
            </a:r>
          </a:p>
        </p:txBody>
      </p:sp>
    </p:spTree>
    <p:extLst>
      <p:ext uri="{BB962C8B-B14F-4D97-AF65-F5344CB8AC3E}">
        <p14:creationId xmlns:p14="http://schemas.microsoft.com/office/powerpoint/2010/main" val="138413901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Auch bei der Zielgruppe</a:t>
            </a:r>
            <a:r>
              <a:rPr lang="de-DE" baseline="0" dirty="0" smtClean="0"/>
              <a:t> eine hohe Lesekompetenz vorausgesetzt werden kann, Sie müssen beim Schreiben dennoch korrekte und vor allem verständliche Sätze schreiben, so dass damit deutlich daraus hervorgeht, was Sie eigentlich sagen wollen.</a:t>
            </a:r>
          </a:p>
          <a:p>
            <a:endParaRPr lang="de-DE" baseline="0" dirty="0" smtClean="0"/>
          </a:p>
          <a:p>
            <a:r>
              <a:rPr lang="de-DE" baseline="0" dirty="0" smtClean="0"/>
              <a:t>keine blumige oder symbolhafte Sprache, sondern klarer Ausdruck</a:t>
            </a:r>
          </a:p>
          <a:p>
            <a:endParaRPr lang="de-DE" baseline="0" dirty="0" smtClean="0"/>
          </a:p>
          <a:p>
            <a:r>
              <a:rPr lang="de-DE" dirty="0" smtClean="0"/>
              <a:t>pro Satz ein Argument, keine ellenlangen Schachtelsätze, auch wenn es kompliziert ist. Herausforderung: Schwierige Themen und Zusammenhänge nachvollziehbar und</a:t>
            </a:r>
            <a:r>
              <a:rPr lang="de-DE" baseline="0" dirty="0" smtClean="0"/>
              <a:t> </a:t>
            </a:r>
            <a:r>
              <a:rPr lang="de-DE" dirty="0" smtClean="0"/>
              <a:t>überzeugend</a:t>
            </a:r>
            <a:r>
              <a:rPr lang="de-DE" baseline="0" dirty="0" smtClean="0"/>
              <a:t> einer zwar gebildeten, aber kritischen Leserschaft nahezubringen.</a:t>
            </a:r>
            <a:endParaRPr lang="de-DE" dirty="0"/>
          </a:p>
        </p:txBody>
      </p:sp>
    </p:spTree>
    <p:extLst>
      <p:ext uri="{BB962C8B-B14F-4D97-AF65-F5344CB8AC3E}">
        <p14:creationId xmlns:p14="http://schemas.microsoft.com/office/powerpoint/2010/main" val="2873805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626564"/>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finition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270000" y="2514600"/>
            <a:ext cx="137160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0" u="none" baseline="0" smtClean="0">
                <a:latin typeface="+mn-lt"/>
                <a:cs typeface="Helvetica"/>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66869885"/>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Quote Slide">
    <p:spTree>
      <p:nvGrpSpPr>
        <p:cNvPr id="1" name=""/>
        <p:cNvGrpSpPr/>
        <p:nvPr/>
      </p:nvGrpSpPr>
      <p:grpSpPr>
        <a:xfrm>
          <a:off x="0" y="0"/>
          <a:ext cx="0" cy="0"/>
          <a:chOff x="0" y="0"/>
          <a:chExt cx="0" cy="0"/>
        </a:xfrm>
      </p:grpSpPr>
      <p:sp>
        <p:nvSpPr>
          <p:cNvPr id="3" name="Rectangle 1"/>
          <p:cNvSpPr>
            <a:spLocks noChangeArrowheads="1"/>
          </p:cNvSpPr>
          <p:nvPr userDrawn="1"/>
        </p:nvSpPr>
        <p:spPr bwMode="auto">
          <a:xfrm>
            <a:off x="5613400" y="6530975"/>
            <a:ext cx="937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4000" dirty="0">
                <a:latin typeface="+mn-lt"/>
              </a:rPr>
              <a:t>- quoted person</a:t>
            </a:r>
            <a:r>
              <a:rPr lang="en-US" altLang="en-US" sz="4000" dirty="0">
                <a:latin typeface="+mn-lt"/>
              </a:rPr>
              <a:t>’</a:t>
            </a:r>
            <a:r>
              <a:rPr lang="en-US" sz="4000" dirty="0">
                <a:latin typeface="+mn-lt"/>
              </a:rPr>
              <a:t>s name here</a:t>
            </a:r>
          </a:p>
        </p:txBody>
      </p:sp>
      <p:sp>
        <p:nvSpPr>
          <p:cNvPr id="4" name="Content Placeholder 2"/>
          <p:cNvSpPr>
            <a:spLocks noGrp="1"/>
          </p:cNvSpPr>
          <p:nvPr>
            <p:ph idx="1"/>
          </p:nvPr>
        </p:nvSpPr>
        <p:spPr>
          <a:xfrm>
            <a:off x="1270000" y="1905000"/>
            <a:ext cx="13716000" cy="37338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1" u="none" baseline="0" smtClean="0">
                <a:latin typeface="+mn-lt"/>
                <a:cs typeface="Helvetica Light"/>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Tree>
    <p:extLst>
      <p:ext uri="{BB962C8B-B14F-4D97-AF65-F5344CB8AC3E}">
        <p14:creationId xmlns:p14="http://schemas.microsoft.com/office/powerpoint/2010/main" val="10455830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aragraph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270000" y="1905000"/>
            <a:ext cx="13716000" cy="51054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lang="en-US" sz="4000" b="0" i="0" u="none" baseline="0" smtClean="0">
                <a:latin typeface="+mn-lt"/>
                <a:cs typeface="Helvetica Light"/>
              </a:defRPr>
            </a:lvl1pPr>
            <a:lvl2pPr marL="0" indent="0" algn="l">
              <a:spcBef>
                <a:spcPts val="0"/>
              </a:spcBef>
              <a:spcAft>
                <a:spcPts val="3000"/>
              </a:spcAft>
              <a:buClr>
                <a:schemeClr val="bg1">
                  <a:lumMod val="65000"/>
                </a:schemeClr>
              </a:buClr>
              <a:buSzPct val="100000"/>
              <a:buFont typeface="Arial"/>
              <a:buNone/>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968965280"/>
      </p:ext>
    </p:extLst>
  </p:cSld>
  <p:clrMapOvr>
    <a:masterClrMapping/>
  </p:clrMapOvr>
  <p:transition spd="med">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7" name="Content Placeholder 2"/>
          <p:cNvSpPr>
            <a:spLocks noGrp="1"/>
          </p:cNvSpPr>
          <p:nvPr>
            <p:ph idx="10"/>
          </p:nvPr>
        </p:nvSpPr>
        <p:spPr>
          <a:xfrm>
            <a:off x="1270000" y="1905000"/>
            <a:ext cx="13716000" cy="5562600"/>
          </a:xfrm>
          <a:prstGeom prst="rect">
            <a:avLst/>
          </a:prstGeom>
        </p:spPr>
        <p:txBody>
          <a:bodyPr vert="horz">
            <a:normAutofit/>
          </a:bodyPr>
          <a:lstStyle>
            <a:lvl1pPr marL="0" indent="0" algn="l">
              <a:spcBef>
                <a:spcPts val="0"/>
              </a:spcBef>
              <a:spcAft>
                <a:spcPts val="3000"/>
              </a:spcAft>
              <a:buClr>
                <a:schemeClr val="bg1">
                  <a:lumMod val="65000"/>
                </a:schemeClr>
              </a:buClr>
              <a:buSzPct val="100000"/>
              <a:buFont typeface="Arial"/>
              <a:buNone/>
              <a:defRPr lang="en-US" sz="2000" u="none" baseline="0" smtClean="0">
                <a:latin typeface="+mn-lt"/>
                <a:cs typeface="Andale Mono"/>
              </a:defRPr>
            </a:lvl1pPr>
            <a:lvl2pPr marL="0" indent="0" algn="l">
              <a:spcBef>
                <a:spcPts val="0"/>
              </a:spcBef>
              <a:spcAft>
                <a:spcPts val="3000"/>
              </a:spcAft>
              <a:buClr>
                <a:schemeClr val="bg1">
                  <a:lumMod val="65000"/>
                </a:schemeClr>
              </a:buClr>
              <a:buSzPct val="100000"/>
              <a:buFont typeface="Arial"/>
              <a:buNone/>
              <a:defRPr sz="4000" b="0" i="0">
                <a:latin typeface="Bk Avenir Book"/>
                <a:cs typeface="Bk Avenir Book"/>
              </a:defRPr>
            </a:lvl2pPr>
            <a:lvl3pPr marL="0" indent="-402336" algn="l">
              <a:spcBef>
                <a:spcPts val="4000"/>
              </a:spcBef>
              <a:buClr>
                <a:schemeClr val="bg1">
                  <a:lumMod val="65000"/>
                </a:schemeClr>
              </a:buClr>
              <a:buSzPct val="100000"/>
              <a:buFont typeface="Arial"/>
              <a:buChar char="•"/>
              <a:defRPr sz="4000" b="0" i="0">
                <a:latin typeface="Bk Avenir Book"/>
                <a:cs typeface="Bk Avenir Book"/>
              </a:defRPr>
            </a:lvl3pPr>
            <a:lvl4pPr marL="0" indent="-402336" algn="l">
              <a:spcBef>
                <a:spcPts val="4000"/>
              </a:spcBef>
              <a:buClr>
                <a:schemeClr val="bg1">
                  <a:lumMod val="65000"/>
                </a:schemeClr>
              </a:buClr>
              <a:buSzPct val="100000"/>
              <a:buFont typeface="Arial"/>
              <a:buChar char="•"/>
              <a:defRPr sz="4000" b="0" i="0">
                <a:latin typeface="Bk Avenir Book"/>
                <a:cs typeface="Bk Avenir Book"/>
              </a:defRPr>
            </a:lvl4pPr>
            <a:lvl5pPr marL="0" indent="-402336" algn="l">
              <a:spcBef>
                <a:spcPts val="4000"/>
              </a:spcBef>
              <a:buClr>
                <a:schemeClr val="bg1">
                  <a:lumMod val="65000"/>
                </a:schemeClr>
              </a:buClr>
              <a:buSzPct val="100000"/>
              <a:buFont typeface="Arial"/>
              <a:buChar char="•"/>
              <a:defRPr sz="4000" b="0" i="0">
                <a:latin typeface="Bk Avenir Book"/>
                <a:cs typeface="Bk Avenir Book"/>
              </a:defRPr>
            </a:lvl5pPr>
          </a:lstStyle>
          <a:p>
            <a:pPr lvl="0"/>
            <a:r>
              <a:rPr lang="en-US" dirty="0" smtClean="0"/>
              <a:t>Click to edit Master text styles</a:t>
            </a:r>
          </a:p>
        </p:txBody>
      </p:sp>
    </p:spTree>
    <p:extLst>
      <p:ext uri="{BB962C8B-B14F-4D97-AF65-F5344CB8AC3E}">
        <p14:creationId xmlns:p14="http://schemas.microsoft.com/office/powerpoint/2010/main" val="1217105216"/>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Line 1"/>
          <p:cNvSpPr>
            <a:spLocks noChangeShapeType="1"/>
          </p:cNvSpPr>
          <p:nvPr userDrawn="1"/>
        </p:nvSpPr>
        <p:spPr bwMode="auto">
          <a:xfrm>
            <a:off x="825500" y="1181100"/>
            <a:ext cx="3225800" cy="0"/>
          </a:xfrm>
          <a:prstGeom prst="line">
            <a:avLst/>
          </a:prstGeom>
          <a:noFill/>
          <a:ln w="38100">
            <a:solidFill>
              <a:schemeClr val="tx1"/>
            </a:solidFill>
            <a:miter lim="800000"/>
            <a:headEnd/>
            <a:tailEnd/>
          </a:ln>
          <a:extLst>
            <a:ext uri="{909E8E84-426E-40DD-AFC4-6F175D3DCCD1}">
              <a14:hiddenFill xmlns:a14="http://schemas.microsoft.com/office/drawing/2010/main">
                <a:noFill/>
              </a14:hiddenFill>
            </a:ext>
          </a:extLst>
        </p:spPr>
        <p:txBody>
          <a:bodyPr lIns="0" tIns="0" rIns="0" bIns="0"/>
          <a:lstStyle/>
          <a:p>
            <a:endParaRPr lang="de-DE"/>
          </a:p>
        </p:txBody>
      </p:sp>
      <p:sp>
        <p:nvSpPr>
          <p:cNvPr id="3" name="Line 2"/>
          <p:cNvSpPr>
            <a:spLocks noChangeShapeType="1"/>
          </p:cNvSpPr>
          <p:nvPr userDrawn="1"/>
        </p:nvSpPr>
        <p:spPr bwMode="auto">
          <a:xfrm>
            <a:off x="825500" y="3579813"/>
            <a:ext cx="3225800" cy="1587"/>
          </a:xfrm>
          <a:prstGeom prst="line">
            <a:avLst/>
          </a:prstGeom>
          <a:noFill/>
          <a:ln w="38100">
            <a:solidFill>
              <a:schemeClr val="tx1"/>
            </a:solidFill>
            <a:miter lim="800000"/>
            <a:headEnd type="arrow" w="med" len="med"/>
            <a:tailEnd type="arrow"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4" name="Line 3"/>
          <p:cNvSpPr>
            <a:spLocks noChangeShapeType="1"/>
          </p:cNvSpPr>
          <p:nvPr userDrawn="1"/>
        </p:nvSpPr>
        <p:spPr bwMode="auto">
          <a:xfrm>
            <a:off x="825500" y="2343150"/>
            <a:ext cx="3225800" cy="0"/>
          </a:xfrm>
          <a:prstGeom prst="line">
            <a:avLst/>
          </a:prstGeom>
          <a:noFill/>
          <a:ln w="38100">
            <a:solidFill>
              <a:schemeClr val="tx1"/>
            </a:solidFill>
            <a:miter lim="800000"/>
            <a:headEnd/>
            <a:tailEnd type="arrow"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5" name="AutoShape 4"/>
          <p:cNvSpPr>
            <a:spLocks/>
          </p:cNvSpPr>
          <p:nvPr userDrawn="1"/>
        </p:nvSpPr>
        <p:spPr bwMode="auto">
          <a:xfrm>
            <a:off x="10223500" y="1219200"/>
            <a:ext cx="5029200" cy="1625600"/>
          </a:xfrm>
          <a:prstGeom prst="rightArrow">
            <a:avLst>
              <a:gd name="adj1" fmla="val 35944"/>
              <a:gd name="adj2" fmla="val 94273"/>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de-DE">
              <a:solidFill>
                <a:schemeClr val="tx2"/>
              </a:solidFill>
              <a:latin typeface="Arial" pitchFamily="34" charset="0"/>
            </a:endParaRPr>
          </a:p>
        </p:txBody>
      </p:sp>
      <p:sp>
        <p:nvSpPr>
          <p:cNvPr id="6" name="AutoShape 5"/>
          <p:cNvSpPr>
            <a:spLocks/>
          </p:cNvSpPr>
          <p:nvPr userDrawn="1"/>
        </p:nvSpPr>
        <p:spPr bwMode="auto">
          <a:xfrm>
            <a:off x="10229850" y="3384550"/>
            <a:ext cx="5003800" cy="1460500"/>
          </a:xfrm>
          <a:prstGeom prst="roundRect">
            <a:avLst>
              <a:gd name="adj" fmla="val 36954"/>
            </a:avLst>
          </a:prstGeom>
          <a:noFill/>
          <a:ln w="38100">
            <a:solidFill>
              <a:srgbClr val="FDB912"/>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a:latin typeface="Arial" pitchFamily="34" charset="0"/>
            </a:endParaRPr>
          </a:p>
        </p:txBody>
      </p:sp>
      <p:sp>
        <p:nvSpPr>
          <p:cNvPr id="7" name="Rectangle 6"/>
          <p:cNvSpPr>
            <a:spLocks/>
          </p:cNvSpPr>
          <p:nvPr userDrawn="1"/>
        </p:nvSpPr>
        <p:spPr bwMode="auto">
          <a:xfrm>
            <a:off x="10223500" y="5384800"/>
            <a:ext cx="5016500" cy="2540000"/>
          </a:xfrm>
          <a:prstGeom prst="rect">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chemeClr val="tx1"/>
                </a:solidFill>
                <a:latin typeface="Helvetica" charset="0"/>
                <a:ea typeface="MS PGothic" pitchFamily="34" charset="-128"/>
                <a:sym typeface="M Avenir Medium" charset="0"/>
              </a:rPr>
              <a:t>Text here</a:t>
            </a:r>
          </a:p>
        </p:txBody>
      </p:sp>
      <p:sp>
        <p:nvSpPr>
          <p:cNvPr id="8" name="Line 7"/>
          <p:cNvSpPr>
            <a:spLocks noChangeShapeType="1"/>
          </p:cNvSpPr>
          <p:nvPr userDrawn="1"/>
        </p:nvSpPr>
        <p:spPr bwMode="auto">
          <a:xfrm>
            <a:off x="825500" y="4749800"/>
            <a:ext cx="3225800" cy="0"/>
          </a:xfrm>
          <a:prstGeom prst="line">
            <a:avLst/>
          </a:prstGeom>
          <a:noFill/>
          <a:ln w="63500">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de-DE"/>
          </a:p>
        </p:txBody>
      </p:sp>
      <p:sp>
        <p:nvSpPr>
          <p:cNvPr id="9" name="Line 8"/>
          <p:cNvSpPr>
            <a:spLocks noChangeShapeType="1"/>
          </p:cNvSpPr>
          <p:nvPr userDrawn="1"/>
        </p:nvSpPr>
        <p:spPr bwMode="auto">
          <a:xfrm>
            <a:off x="825500" y="7250113"/>
            <a:ext cx="3225800" cy="1587"/>
          </a:xfrm>
          <a:prstGeom prst="line">
            <a:avLst/>
          </a:prstGeom>
          <a:noFill/>
          <a:ln w="63500">
            <a:solidFill>
              <a:schemeClr val="tx1"/>
            </a:solidFill>
            <a:prstDash val="sysDot"/>
            <a:miter lim="800000"/>
            <a:headEnd type="stealth" w="med" len="med"/>
            <a:tailEnd type="stealth"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10" name="Line 9"/>
          <p:cNvSpPr>
            <a:spLocks noChangeShapeType="1"/>
          </p:cNvSpPr>
          <p:nvPr userDrawn="1"/>
        </p:nvSpPr>
        <p:spPr bwMode="auto">
          <a:xfrm>
            <a:off x="825500" y="5949950"/>
            <a:ext cx="3225800" cy="0"/>
          </a:xfrm>
          <a:prstGeom prst="line">
            <a:avLst/>
          </a:prstGeom>
          <a:noFill/>
          <a:ln w="63500">
            <a:solidFill>
              <a:schemeClr val="tx1"/>
            </a:solidFill>
            <a:prstDash val="sysDot"/>
            <a:miter lim="800000"/>
            <a:headEnd/>
            <a:tailEnd type="stealth" w="med" len="med"/>
          </a:ln>
          <a:extLst>
            <a:ext uri="{909E8E84-426E-40DD-AFC4-6F175D3DCCD1}">
              <a14:hiddenFill xmlns:a14="http://schemas.microsoft.com/office/drawing/2010/main">
                <a:noFill/>
              </a14:hiddenFill>
            </a:ext>
          </a:extLst>
        </p:spPr>
        <p:txBody>
          <a:bodyPr lIns="0" tIns="0" rIns="0" bIns="0"/>
          <a:lstStyle/>
          <a:p>
            <a:endParaRPr lang="de-DE"/>
          </a:p>
        </p:txBody>
      </p:sp>
      <p:sp>
        <p:nvSpPr>
          <p:cNvPr id="11" name="Rectangle 10"/>
          <p:cNvSpPr>
            <a:spLocks/>
          </p:cNvSpPr>
          <p:nvPr userDrawn="1"/>
        </p:nvSpPr>
        <p:spPr bwMode="auto">
          <a:xfrm>
            <a:off x="4622800" y="1130300"/>
            <a:ext cx="5016500" cy="1562100"/>
          </a:xfrm>
          <a:prstGeom prst="rect">
            <a:avLst/>
          </a:prstGeom>
          <a:solidFill>
            <a:srgbClr val="C74937"/>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dirty="0">
                <a:solidFill>
                  <a:srgbClr val="FFFFFF"/>
                </a:solidFill>
                <a:latin typeface="Helvetica" charset="0"/>
                <a:ea typeface="MS PGothic" pitchFamily="34" charset="-128"/>
                <a:sym typeface="M Avenir Medium" charset="0"/>
              </a:rPr>
              <a:t>Text here</a:t>
            </a:r>
          </a:p>
        </p:txBody>
      </p:sp>
      <p:sp>
        <p:nvSpPr>
          <p:cNvPr id="12" name="AutoShape 11"/>
          <p:cNvSpPr>
            <a:spLocks/>
          </p:cNvSpPr>
          <p:nvPr userDrawn="1"/>
        </p:nvSpPr>
        <p:spPr bwMode="auto">
          <a:xfrm>
            <a:off x="4629150" y="3384550"/>
            <a:ext cx="5003800" cy="1460500"/>
          </a:xfrm>
          <a:prstGeom prst="roundRect">
            <a:avLst>
              <a:gd name="adj" fmla="val 14634"/>
            </a:avLst>
          </a:prstGeom>
          <a:solidFill>
            <a:srgbClr val="0F628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rgbClr val="FFFFFF"/>
                </a:solidFill>
                <a:latin typeface="Helvetica" charset="0"/>
                <a:ea typeface="MS PGothic" pitchFamily="34" charset="-128"/>
                <a:sym typeface="M Avenir Medium" charset="0"/>
              </a:rPr>
              <a:t>Text here</a:t>
            </a:r>
          </a:p>
        </p:txBody>
      </p:sp>
      <p:sp>
        <p:nvSpPr>
          <p:cNvPr id="13" name="Freeform 12"/>
          <p:cNvSpPr>
            <a:spLocks/>
          </p:cNvSpPr>
          <p:nvPr userDrawn="1"/>
        </p:nvSpPr>
        <p:spPr bwMode="auto">
          <a:xfrm>
            <a:off x="4565650" y="5549900"/>
            <a:ext cx="2730500" cy="2794000"/>
          </a:xfrm>
          <a:custGeom>
            <a:avLst/>
            <a:gdLst>
              <a:gd name="T0" fmla="*/ 2147483647 w 21580"/>
              <a:gd name="T1" fmla="*/ 0 h 21600"/>
              <a:gd name="T2" fmla="*/ 2147483647 w 21580"/>
              <a:gd name="T3" fmla="*/ 2147483647 h 21600"/>
              <a:gd name="T4" fmla="*/ 2147483647 w 21580"/>
              <a:gd name="T5" fmla="*/ 2147483647 h 21600"/>
              <a:gd name="T6" fmla="*/ 2147483647 w 21580"/>
              <a:gd name="T7" fmla="*/ 2147483647 h 21600"/>
              <a:gd name="T8" fmla="*/ 2147483647 w 21580"/>
              <a:gd name="T9" fmla="*/ 2147483647 h 21600"/>
              <a:gd name="T10" fmla="*/ 2147483647 w 21580"/>
              <a:gd name="T11" fmla="*/ 2147483647 h 21600"/>
              <a:gd name="T12" fmla="*/ 0 w 21580"/>
              <a:gd name="T13" fmla="*/ 2147483647 h 21600"/>
              <a:gd name="T14" fmla="*/ 2147483647 w 21580"/>
              <a:gd name="T15" fmla="*/ 2147483647 h 21600"/>
              <a:gd name="T16" fmla="*/ 2147483647 w 21580"/>
              <a:gd name="T17" fmla="*/ 2147483647 h 21600"/>
              <a:gd name="T18" fmla="*/ 2147483647 w 21580"/>
              <a:gd name="T19" fmla="*/ 2147483647 h 21600"/>
              <a:gd name="T20" fmla="*/ 2147483647 w 21580"/>
              <a:gd name="T21" fmla="*/ 2147483647 h 21600"/>
              <a:gd name="T22" fmla="*/ 2147483647 w 21580"/>
              <a:gd name="T23" fmla="*/ 0 h 21600"/>
              <a:gd name="T24" fmla="*/ 2147483647 w 2158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80" h="21600">
                <a:moveTo>
                  <a:pt x="14579" y="0"/>
                </a:moveTo>
                <a:lnTo>
                  <a:pt x="21580" y="19"/>
                </a:lnTo>
                <a:cubicBezTo>
                  <a:pt x="21580" y="19"/>
                  <a:pt x="21560" y="3203"/>
                  <a:pt x="21580" y="8391"/>
                </a:cubicBezTo>
                <a:cubicBezTo>
                  <a:pt x="21600" y="13578"/>
                  <a:pt x="18777" y="17016"/>
                  <a:pt x="12431" y="17016"/>
                </a:cubicBezTo>
                <a:cubicBezTo>
                  <a:pt x="11396" y="17016"/>
                  <a:pt x="9288" y="17016"/>
                  <a:pt x="9288" y="17016"/>
                </a:cubicBezTo>
                <a:lnTo>
                  <a:pt x="9288" y="21600"/>
                </a:lnTo>
                <a:lnTo>
                  <a:pt x="0" y="13597"/>
                </a:lnTo>
                <a:lnTo>
                  <a:pt x="9288" y="5672"/>
                </a:lnTo>
                <a:lnTo>
                  <a:pt x="9288" y="10256"/>
                </a:lnTo>
                <a:lnTo>
                  <a:pt x="12152" y="10256"/>
                </a:lnTo>
                <a:cubicBezTo>
                  <a:pt x="12152" y="10256"/>
                  <a:pt x="14579" y="10412"/>
                  <a:pt x="14579" y="7945"/>
                </a:cubicBezTo>
                <a:cubicBezTo>
                  <a:pt x="14579" y="5302"/>
                  <a:pt x="14579" y="0"/>
                  <a:pt x="14579" y="0"/>
                </a:cubicBezTo>
                <a:close/>
                <a:moveTo>
                  <a:pt x="14579" y="0"/>
                </a:moveTo>
              </a:path>
            </a:pathLst>
          </a:cu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de-DE"/>
          </a:p>
        </p:txBody>
      </p:sp>
      <p:sp>
        <p:nvSpPr>
          <p:cNvPr id="14" name="Oval 13"/>
          <p:cNvSpPr>
            <a:spLocks/>
          </p:cNvSpPr>
          <p:nvPr userDrawn="1"/>
        </p:nvSpPr>
        <p:spPr bwMode="auto">
          <a:xfrm>
            <a:off x="7886700" y="5765800"/>
            <a:ext cx="1778000" cy="1778000"/>
          </a:xfrm>
          <a:prstGeom prst="ellipse">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nchor="ctr"/>
          <a:lstStyle/>
          <a:p>
            <a:r>
              <a:rPr lang="en-US" sz="4000">
                <a:solidFill>
                  <a:schemeClr val="tx1"/>
                </a:solidFill>
                <a:latin typeface="Helvetica" charset="0"/>
                <a:ea typeface="MS PGothic" pitchFamily="34" charset="-128"/>
                <a:sym typeface="M Avenir Medium" charset="0"/>
              </a:rPr>
              <a:t>Text here</a:t>
            </a:r>
          </a:p>
        </p:txBody>
      </p:sp>
    </p:spTree>
    <p:extLst>
      <p:ext uri="{BB962C8B-B14F-4D97-AF65-F5344CB8AC3E}">
        <p14:creationId xmlns:p14="http://schemas.microsoft.com/office/powerpoint/2010/main" val="2747276227"/>
      </p:ext>
    </p:extLst>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p:cNvSpPr>
            <a:spLocks/>
          </p:cNvSpPr>
          <p:nvPr userDrawn="1"/>
        </p:nvSpPr>
        <p:spPr bwMode="auto">
          <a:xfrm>
            <a:off x="4497388" y="1238250"/>
            <a:ext cx="1422400" cy="14224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de-DE">
              <a:solidFill>
                <a:schemeClr val="tx1"/>
              </a:solidFill>
            </a:endParaRPr>
          </a:p>
        </p:txBody>
      </p:sp>
      <p:sp>
        <p:nvSpPr>
          <p:cNvPr id="3" name="Rectangle 2"/>
          <p:cNvSpPr>
            <a:spLocks/>
          </p:cNvSpPr>
          <p:nvPr userDrawn="1"/>
        </p:nvSpPr>
        <p:spPr bwMode="auto">
          <a:xfrm>
            <a:off x="4497388" y="3917950"/>
            <a:ext cx="1422400" cy="1423988"/>
          </a:xfrm>
          <a:prstGeom prst="rect">
            <a:avLst/>
          </a:prstGeom>
          <a:solidFill>
            <a:srgbClr val="FFFFFF"/>
          </a:solidFill>
          <a:ln w="25400">
            <a:solidFill>
              <a:schemeClr val="tx1"/>
            </a:solidFill>
            <a:miter lim="800000"/>
            <a:headEnd/>
            <a:tailEnd/>
          </a:ln>
        </p:spPr>
        <p:txBody>
          <a:bodyPr lIns="0" tIns="0" rIns="0" bIns="0"/>
          <a:lstStyle/>
          <a:p>
            <a:endParaRPr lang="de-DE">
              <a:latin typeface="Arial" pitchFamily="34" charset="0"/>
            </a:endParaRPr>
          </a:p>
        </p:txBody>
      </p:sp>
      <p:sp>
        <p:nvSpPr>
          <p:cNvPr id="4" name="Rectangle 3"/>
          <p:cNvSpPr>
            <a:spLocks/>
          </p:cNvSpPr>
          <p:nvPr userDrawn="1"/>
        </p:nvSpPr>
        <p:spPr bwMode="auto">
          <a:xfrm>
            <a:off x="7405688" y="1236663"/>
            <a:ext cx="1422400" cy="1423987"/>
          </a:xfrm>
          <a:prstGeom prst="rect">
            <a:avLst/>
          </a:prstGeom>
          <a:solidFill>
            <a:srgbClr val="3B3C3B"/>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5" name="Rectangle 4"/>
          <p:cNvSpPr>
            <a:spLocks/>
          </p:cNvSpPr>
          <p:nvPr userDrawn="1"/>
        </p:nvSpPr>
        <p:spPr bwMode="auto">
          <a:xfrm>
            <a:off x="1581150" y="1238250"/>
            <a:ext cx="1422400" cy="1422400"/>
          </a:xfrm>
          <a:prstGeom prst="rect">
            <a:avLst/>
          </a:prstGeom>
          <a:solidFill>
            <a:srgbClr val="FDB912"/>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6" name="Rectangle 5"/>
          <p:cNvSpPr>
            <a:spLocks/>
          </p:cNvSpPr>
          <p:nvPr userDrawn="1"/>
        </p:nvSpPr>
        <p:spPr bwMode="auto">
          <a:xfrm>
            <a:off x="10313988" y="1238250"/>
            <a:ext cx="1423987" cy="1422400"/>
          </a:xfrm>
          <a:prstGeom prst="rect">
            <a:avLst/>
          </a:prstGeom>
          <a:solidFill>
            <a:srgbClr val="8A171A"/>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7" name="Rectangle 6"/>
          <p:cNvSpPr>
            <a:spLocks/>
          </p:cNvSpPr>
          <p:nvPr userDrawn="1"/>
        </p:nvSpPr>
        <p:spPr bwMode="auto">
          <a:xfrm>
            <a:off x="7392988" y="3854450"/>
            <a:ext cx="1423987" cy="1423988"/>
          </a:xfrm>
          <a:prstGeom prst="rect">
            <a:avLst/>
          </a:prstGeom>
          <a:solidFill>
            <a:srgbClr val="585858"/>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8" name="Rectangle 7"/>
          <p:cNvSpPr>
            <a:spLocks/>
          </p:cNvSpPr>
          <p:nvPr userDrawn="1"/>
        </p:nvSpPr>
        <p:spPr bwMode="auto">
          <a:xfrm>
            <a:off x="10313988" y="3856038"/>
            <a:ext cx="1423987" cy="1423987"/>
          </a:xfrm>
          <a:prstGeom prst="rect">
            <a:avLst/>
          </a:prstGeom>
          <a:solidFill>
            <a:srgbClr val="C74937"/>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9" name="Rectangle 8"/>
          <p:cNvSpPr>
            <a:spLocks/>
          </p:cNvSpPr>
          <p:nvPr userDrawn="1"/>
        </p:nvSpPr>
        <p:spPr bwMode="auto">
          <a:xfrm>
            <a:off x="13225463" y="1238250"/>
            <a:ext cx="1423987" cy="1422400"/>
          </a:xfrm>
          <a:prstGeom prst="rect">
            <a:avLst/>
          </a:prstGeom>
          <a:solidFill>
            <a:srgbClr val="0F628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p>
        </p:txBody>
      </p:sp>
      <p:sp>
        <p:nvSpPr>
          <p:cNvPr id="10" name="Rectangle 9"/>
          <p:cNvSpPr>
            <a:spLocks/>
          </p:cNvSpPr>
          <p:nvPr userDrawn="1"/>
        </p:nvSpPr>
        <p:spPr bwMode="auto">
          <a:xfrm>
            <a:off x="1660525" y="2822575"/>
            <a:ext cx="12557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yellow</a:t>
            </a:r>
          </a:p>
        </p:txBody>
      </p:sp>
      <p:sp>
        <p:nvSpPr>
          <p:cNvPr id="11" name="Rectangle 10"/>
          <p:cNvSpPr>
            <a:spLocks/>
          </p:cNvSpPr>
          <p:nvPr userDrawn="1"/>
        </p:nvSpPr>
        <p:spPr bwMode="auto">
          <a:xfrm>
            <a:off x="4672013" y="2822575"/>
            <a:ext cx="10509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black</a:t>
            </a:r>
          </a:p>
        </p:txBody>
      </p:sp>
      <p:sp>
        <p:nvSpPr>
          <p:cNvPr id="12" name="Rectangle 11"/>
          <p:cNvSpPr>
            <a:spLocks/>
          </p:cNvSpPr>
          <p:nvPr userDrawn="1"/>
        </p:nvSpPr>
        <p:spPr bwMode="auto">
          <a:xfrm>
            <a:off x="4665663" y="5514975"/>
            <a:ext cx="106203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white</a:t>
            </a:r>
          </a:p>
        </p:txBody>
      </p:sp>
      <p:sp>
        <p:nvSpPr>
          <p:cNvPr id="13" name="Rectangle 12"/>
          <p:cNvSpPr>
            <a:spLocks/>
          </p:cNvSpPr>
          <p:nvPr userDrawn="1"/>
        </p:nvSpPr>
        <p:spPr bwMode="auto">
          <a:xfrm>
            <a:off x="7170738" y="2822575"/>
            <a:ext cx="187007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dark grey</a:t>
            </a:r>
          </a:p>
        </p:txBody>
      </p:sp>
      <p:sp>
        <p:nvSpPr>
          <p:cNvPr id="14" name="Rectangle 13"/>
          <p:cNvSpPr>
            <a:spLocks/>
          </p:cNvSpPr>
          <p:nvPr userDrawn="1"/>
        </p:nvSpPr>
        <p:spPr bwMode="auto">
          <a:xfrm>
            <a:off x="7667625" y="5514975"/>
            <a:ext cx="87471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grey</a:t>
            </a:r>
          </a:p>
        </p:txBody>
      </p:sp>
      <p:sp>
        <p:nvSpPr>
          <p:cNvPr id="15" name="Rectangle 14"/>
          <p:cNvSpPr>
            <a:spLocks/>
          </p:cNvSpPr>
          <p:nvPr userDrawn="1"/>
        </p:nvSpPr>
        <p:spPr bwMode="auto">
          <a:xfrm>
            <a:off x="10701338" y="2822575"/>
            <a:ext cx="64928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red</a:t>
            </a:r>
          </a:p>
        </p:txBody>
      </p:sp>
      <p:sp>
        <p:nvSpPr>
          <p:cNvPr id="16" name="Rectangle 15"/>
          <p:cNvSpPr>
            <a:spLocks/>
          </p:cNvSpPr>
          <p:nvPr userDrawn="1"/>
        </p:nvSpPr>
        <p:spPr bwMode="auto">
          <a:xfrm>
            <a:off x="10215563" y="5514975"/>
            <a:ext cx="15970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light red</a:t>
            </a:r>
          </a:p>
        </p:txBody>
      </p:sp>
      <p:sp>
        <p:nvSpPr>
          <p:cNvPr id="17" name="Rectangle 16"/>
          <p:cNvSpPr>
            <a:spLocks/>
          </p:cNvSpPr>
          <p:nvPr userDrawn="1"/>
        </p:nvSpPr>
        <p:spPr bwMode="auto">
          <a:xfrm>
            <a:off x="13511213" y="2822575"/>
            <a:ext cx="8477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blue</a:t>
            </a:r>
          </a:p>
        </p:txBody>
      </p:sp>
      <p:sp>
        <p:nvSpPr>
          <p:cNvPr id="18" name="Rectangle 17"/>
          <p:cNvSpPr>
            <a:spLocks/>
          </p:cNvSpPr>
          <p:nvPr userDrawn="1"/>
        </p:nvSpPr>
        <p:spPr bwMode="auto">
          <a:xfrm>
            <a:off x="7392988" y="6546850"/>
            <a:ext cx="1423987" cy="1423988"/>
          </a:xfrm>
          <a:prstGeom prst="rect">
            <a:avLst/>
          </a:prstGeom>
          <a:solidFill>
            <a:srgbClr val="CCCCCC"/>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de-DE">
              <a:latin typeface="Arial" pitchFamily="34" charset="0"/>
            </a:endParaRPr>
          </a:p>
        </p:txBody>
      </p:sp>
      <p:sp>
        <p:nvSpPr>
          <p:cNvPr id="19" name="Rectangle 18"/>
          <p:cNvSpPr>
            <a:spLocks/>
          </p:cNvSpPr>
          <p:nvPr userDrawn="1"/>
        </p:nvSpPr>
        <p:spPr bwMode="auto">
          <a:xfrm>
            <a:off x="7194550" y="8207375"/>
            <a:ext cx="18224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500">
                <a:solidFill>
                  <a:schemeClr val="tx1"/>
                </a:solidFill>
                <a:latin typeface="Arial" pitchFamily="34" charset="0"/>
                <a:ea typeface="MS PGothic" pitchFamily="34" charset="-128"/>
                <a:sym typeface="M Avenir Medium" charset="0"/>
              </a:rPr>
              <a:t>light grey</a:t>
            </a:r>
          </a:p>
        </p:txBody>
      </p:sp>
    </p:spTree>
    <p:extLst>
      <p:ext uri="{BB962C8B-B14F-4D97-AF65-F5344CB8AC3E}">
        <p14:creationId xmlns:p14="http://schemas.microsoft.com/office/powerpoint/2010/main" val="2905891604"/>
      </p:ext>
    </p:extLst>
  </p:cSld>
  <p:clrMapOvr>
    <a:masterClrMapping/>
  </p:clrMapOvr>
  <p:transition spd="med">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aphicFrame>
        <p:nvGraphicFramePr>
          <p:cNvPr id="2" name="Group 1"/>
          <p:cNvGraphicFramePr>
            <a:graphicFrameLocks noGrp="1"/>
          </p:cNvGraphicFramePr>
          <p:nvPr>
            <p:extLst>
              <p:ext uri="{D42A27DB-BD31-4B8C-83A1-F6EECF244321}">
                <p14:modId xmlns:p14="http://schemas.microsoft.com/office/powerpoint/2010/main" val="2236980512"/>
              </p:ext>
            </p:extLst>
          </p:nvPr>
        </p:nvGraphicFramePr>
        <p:xfrm>
          <a:off x="1778000" y="2082800"/>
          <a:ext cx="12687300" cy="5167315"/>
        </p:xfrm>
        <a:graphic>
          <a:graphicData uri="http://schemas.openxmlformats.org/drawingml/2006/table">
            <a:tbl>
              <a:tblPr/>
              <a:tblGrid>
                <a:gridCol w="3171825">
                  <a:extLst>
                    <a:ext uri="{9D8B030D-6E8A-4147-A177-3AD203B41FA5}">
                      <a16:colId xmlns:a16="http://schemas.microsoft.com/office/drawing/2014/main" val="20000"/>
                    </a:ext>
                  </a:extLst>
                </a:gridCol>
                <a:gridCol w="3171825">
                  <a:extLst>
                    <a:ext uri="{9D8B030D-6E8A-4147-A177-3AD203B41FA5}">
                      <a16:colId xmlns:a16="http://schemas.microsoft.com/office/drawing/2014/main" val="20001"/>
                    </a:ext>
                  </a:extLst>
                </a:gridCol>
                <a:gridCol w="3171825">
                  <a:extLst>
                    <a:ext uri="{9D8B030D-6E8A-4147-A177-3AD203B41FA5}">
                      <a16:colId xmlns:a16="http://schemas.microsoft.com/office/drawing/2014/main" val="20002"/>
                    </a:ext>
                  </a:extLst>
                </a:gridCol>
                <a:gridCol w="3171825">
                  <a:extLst>
                    <a:ext uri="{9D8B030D-6E8A-4147-A177-3AD203B41FA5}">
                      <a16:colId xmlns:a16="http://schemas.microsoft.com/office/drawing/2014/main" val="20003"/>
                    </a:ext>
                  </a:extLst>
                </a:gridCol>
              </a:tblGrid>
              <a:tr h="1033463">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centered</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l"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left aligned</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tc>
                  <a:txBody>
                    <a:bodyPr/>
                    <a:lstStyle/>
                    <a:p>
                      <a:pPr marL="0" marR="0" lvl="0" indent="0" algn="ctr" defTabSz="914400" rtl="0" eaLnBrk="1" fontAlgn="base" latinLnBrk="0" hangingPunct="1">
                        <a:lnSpc>
                          <a:spcPct val="100000"/>
                        </a:lnSpc>
                        <a:spcBef>
                          <a:spcPct val="0"/>
                        </a:spcBef>
                        <a:spcAft>
                          <a:spcPct val="0"/>
                        </a:spcAft>
                        <a:buClrTx/>
                        <a:buSzPct val="171000"/>
                        <a:buFont typeface="Gill Sans" charset="0"/>
                        <a:buNone/>
                        <a:tabLst>
                          <a:tab pos="825500" algn="l"/>
                        </a:tabLst>
                      </a:pPr>
                      <a:r>
                        <a:rPr kumimoji="0" lang="en-US" sz="3000" b="1" i="0" u="none" strike="noStrike" cap="none" normalizeH="0" baseline="0" dirty="0">
                          <a:ln>
                            <a:noFill/>
                          </a:ln>
                          <a:solidFill>
                            <a:srgbClr val="FFFFFF"/>
                          </a:solidFill>
                          <a:effectLst/>
                          <a:latin typeface="+mn-lt"/>
                          <a:ea typeface="ヒラギノ角ゴ ProN W3" charset="0"/>
                          <a:cs typeface="Helvetica"/>
                          <a:sym typeface="H Avenir Heavy"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585858"/>
                    </a:solidFill>
                  </a:tcPr>
                </a:tc>
                <a:extLst>
                  <a:ext uri="{0D108BD9-81ED-4DB2-BD59-A6C34878D82A}">
                    <a16:rowId xmlns:a16="http://schemas.microsoft.com/office/drawing/2014/main" val="10000"/>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3463">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Pct val="171000"/>
                        <a:buFont typeface="Gill Sans" charset="0"/>
                        <a:buNone/>
                        <a:tabLst>
                          <a:tab pos="825500" algn="l"/>
                        </a:tabLst>
                      </a:pPr>
                      <a:r>
                        <a:rPr kumimoji="0" lang="en-US" sz="2800" b="0" i="0" u="none" strike="noStrike" cap="none" normalizeH="0" baseline="0" dirty="0">
                          <a:ln>
                            <a:noFill/>
                          </a:ln>
                          <a:solidFill>
                            <a:schemeClr val="tx1"/>
                          </a:solidFill>
                          <a:effectLst/>
                          <a:latin typeface="+mn-lt"/>
                          <a:ea typeface="ヒラギノ角ゴ ProN W3" charset="0"/>
                          <a:cs typeface="Helvetica Light"/>
                          <a:sym typeface="M Avenir Medium" charset="0"/>
                        </a:rPr>
                        <a:t>text</a:t>
                      </a:r>
                    </a:p>
                  </a:txBody>
                  <a:tcPr marL="50800" marR="50800" marT="50800" marB="508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29451914"/>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chemeClr val="bg2">
            <a:alpha val="50000"/>
          </a:schemeClr>
        </a:solidFill>
        <a:effectLst/>
      </p:bgPr>
    </p:bg>
    <p:spTree>
      <p:nvGrpSpPr>
        <p:cNvPr id="1" name=""/>
        <p:cNvGrpSpPr/>
        <p:nvPr/>
      </p:nvGrpSpPr>
      <p:grpSpPr>
        <a:xfrm>
          <a:off x="0" y="0"/>
          <a:ext cx="0" cy="0"/>
          <a:chOff x="0" y="0"/>
          <a:chExt cx="0" cy="0"/>
        </a:xfrm>
      </p:grpSpPr>
      <p:sp>
        <p:nvSpPr>
          <p:cNvPr id="4" name="Rectangle 1"/>
          <p:cNvSpPr>
            <a:spLocks noGrp="1" noChangeArrowheads="1"/>
          </p:cNvSpPr>
          <p:nvPr>
            <p:ph type="title"/>
          </p:nvPr>
        </p:nvSpPr>
        <p:spPr bwMode="auto">
          <a:xfrm>
            <a:off x="1155700" y="2438400"/>
            <a:ext cx="13931900" cy="396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b="1" i="0">
                <a:solidFill>
                  <a:schemeClr val="accent1">
                    <a:lumMod val="75000"/>
                  </a:schemeClr>
                </a:solidFill>
                <a:latin typeface="+mj-lt"/>
                <a:cs typeface="Helvetica"/>
              </a:defRPr>
            </a:lvl1pPr>
          </a:lstStyle>
          <a:p>
            <a:pPr lvl="0"/>
            <a:r>
              <a:rPr lang="en-US" dirty="0" smtClean="0">
                <a:sym typeface="M Avenir Medium" charset="0"/>
              </a:rPr>
              <a:t>Title Text</a:t>
            </a:r>
            <a:endParaRPr lang="en-US" dirty="0">
              <a:sym typeface="M Avenir Medium" charset="0"/>
            </a:endParaRPr>
          </a:p>
        </p:txBody>
      </p:sp>
    </p:spTree>
    <p:extLst>
      <p:ext uri="{BB962C8B-B14F-4D97-AF65-F5344CB8AC3E}">
        <p14:creationId xmlns:p14="http://schemas.microsoft.com/office/powerpoint/2010/main" val="4283438298"/>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 Title Slide">
    <p:bg>
      <p:bgPr>
        <a:solidFill>
          <a:schemeClr val="bg2">
            <a:alpha val="50000"/>
          </a:schemeClr>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413000" y="4470400"/>
            <a:ext cx="11430000" cy="1066800"/>
          </a:xfrm>
          <a:prstGeom prst="rect">
            <a:avLst/>
          </a:prstGeom>
        </p:spPr>
        <p:txBody>
          <a:bodyPr vert="horz"/>
          <a:lstStyle>
            <a:lvl1pPr marL="342900" indent="0" algn="ctr">
              <a:buNone/>
              <a:defRPr sz="3600" b="0" i="0">
                <a:solidFill>
                  <a:schemeClr val="accent1">
                    <a:lumMod val="50000"/>
                  </a:schemeClr>
                </a:solidFill>
                <a:latin typeface="+mn-lt"/>
                <a:cs typeface="Harlow Solid Italic" pitchFamily="82" charset="0"/>
              </a:defRPr>
            </a:lvl1pPr>
          </a:lstStyle>
          <a:p>
            <a:pPr lvl="0"/>
            <a:r>
              <a:rPr lang="en-US" dirty="0" smtClean="0"/>
              <a:t>Click to edit Master text styles</a:t>
            </a:r>
          </a:p>
        </p:txBody>
      </p:sp>
      <p:sp>
        <p:nvSpPr>
          <p:cNvPr id="3" name="Rectangle 1"/>
          <p:cNvSpPr>
            <a:spLocks noGrp="1" noChangeArrowheads="1"/>
          </p:cNvSpPr>
          <p:nvPr>
            <p:ph type="title"/>
          </p:nvPr>
        </p:nvSpPr>
        <p:spPr bwMode="auto">
          <a:xfrm>
            <a:off x="1162050" y="3200400"/>
            <a:ext cx="13931900" cy="1193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sz="7200" b="1" i="0">
                <a:solidFill>
                  <a:schemeClr val="accent1">
                    <a:lumMod val="75000"/>
                  </a:schemeClr>
                </a:solidFill>
                <a:latin typeface="+mj-lt"/>
                <a:cs typeface="Helvetica"/>
              </a:defRPr>
            </a:lvl1pPr>
          </a:lstStyle>
          <a:p>
            <a:pPr lvl="0"/>
            <a:r>
              <a:rPr lang="en-US" dirty="0" smtClean="0">
                <a:sym typeface="M Avenir Medium" charset="0"/>
              </a:rPr>
              <a:t>Title Text</a:t>
            </a:r>
            <a:endParaRPr lang="en-US" dirty="0">
              <a:sym typeface="M Avenir Medium" charset="0"/>
            </a:endParaRPr>
          </a:p>
        </p:txBody>
      </p:sp>
    </p:spTree>
    <p:extLst>
      <p:ext uri="{BB962C8B-B14F-4D97-AF65-F5344CB8AC3E}">
        <p14:creationId xmlns:p14="http://schemas.microsoft.com/office/powerpoint/2010/main" val="2363812277"/>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ngle Line Slide">
    <p:spTree>
      <p:nvGrpSpPr>
        <p:cNvPr id="1" name=""/>
        <p:cNvGrpSpPr/>
        <p:nvPr/>
      </p:nvGrpSpPr>
      <p:grpSpPr>
        <a:xfrm>
          <a:off x="0" y="0"/>
          <a:ext cx="0" cy="0"/>
          <a:chOff x="0" y="0"/>
          <a:chExt cx="0" cy="0"/>
        </a:xfrm>
      </p:grpSpPr>
      <p:sp>
        <p:nvSpPr>
          <p:cNvPr id="6" name="Rectangle 1"/>
          <p:cNvSpPr>
            <a:spLocks noGrp="1" noChangeArrowheads="1"/>
          </p:cNvSpPr>
          <p:nvPr>
            <p:ph type="title"/>
          </p:nvPr>
        </p:nvSpPr>
        <p:spPr bwMode="auto">
          <a:xfrm>
            <a:off x="1155700" y="3911600"/>
            <a:ext cx="13931900" cy="132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lvl1pPr>
              <a:defRPr sz="6000" b="0" i="0">
                <a:solidFill>
                  <a:schemeClr val="accent1">
                    <a:lumMod val="50000"/>
                  </a:schemeClr>
                </a:solidFill>
                <a:latin typeface="+mj-lt"/>
                <a:cs typeface="Helvetica"/>
              </a:defRPr>
            </a:lvl1pPr>
          </a:lstStyle>
          <a:p>
            <a:pPr lvl="0"/>
            <a:r>
              <a:rPr lang="en-US" dirty="0" smtClean="0">
                <a:sym typeface="H Avenir Heavy" charset="0"/>
              </a:rPr>
              <a:t>Click to edit Master title style</a:t>
            </a:r>
            <a:endParaRPr lang="en-US" dirty="0">
              <a:sym typeface="H Avenir Heavy" charset="0"/>
            </a:endParaRPr>
          </a:p>
        </p:txBody>
      </p:sp>
    </p:spTree>
    <p:extLst>
      <p:ext uri="{BB962C8B-B14F-4D97-AF65-F5344CB8AC3E}">
        <p14:creationId xmlns:p14="http://schemas.microsoft.com/office/powerpoint/2010/main" val="1726277400"/>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Header with Bullets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403200" indent="-402336" algn="l">
              <a:spcBef>
                <a:spcPts val="4000"/>
              </a:spcBef>
              <a:buClr>
                <a:schemeClr val="bg1">
                  <a:lumMod val="65000"/>
                </a:schemeClr>
              </a:buClr>
              <a:buSzPct val="100000"/>
              <a:buFont typeface="Arial"/>
              <a:buChar char="•"/>
              <a:defRPr sz="4000" b="0" i="0">
                <a:latin typeface="+mn-lt"/>
                <a:cs typeface="Helvetica Light"/>
              </a:defRPr>
            </a:lvl1pPr>
            <a:lvl2pPr marL="0" indent="-402336" algn="l">
              <a:spcBef>
                <a:spcPts val="4000"/>
              </a:spcBef>
              <a:buClr>
                <a:schemeClr val="bg1">
                  <a:lumMod val="65000"/>
                </a:schemeClr>
              </a:buClr>
              <a:buSzPct val="100000"/>
              <a:buFont typeface="Arial"/>
              <a:buChar char="•"/>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14341065"/>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er with Bullets and Sub-Bulle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0" indent="-402336" algn="l">
              <a:spcBef>
                <a:spcPts val="4000"/>
              </a:spcBef>
              <a:buClr>
                <a:schemeClr val="bg1">
                  <a:lumMod val="65000"/>
                </a:schemeClr>
              </a:buClr>
              <a:buSzPct val="100000"/>
              <a:buFont typeface="Arial"/>
              <a:buChar char="•"/>
              <a:defRPr sz="4000" b="1" i="0">
                <a:latin typeface="+mn-lt"/>
                <a:cs typeface="Helvetica"/>
              </a:defRPr>
            </a:lvl1pPr>
            <a:lvl2pPr marL="731520" indent="0" algn="l">
              <a:spcBef>
                <a:spcPts val="1500"/>
              </a:spcBef>
              <a:buClr>
                <a:schemeClr val="bg1">
                  <a:lumMod val="65000"/>
                </a:schemeClr>
              </a:buClr>
              <a:buSzPct val="100000"/>
              <a:buFont typeface="Arial"/>
              <a:buNone/>
              <a:defRPr sz="40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40725978"/>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er with Subtitle, Bullets, and Sub-Bulle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2400" y="2514600"/>
            <a:ext cx="135636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94563393"/>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mparison Slide">
    <p:spTree>
      <p:nvGrpSpPr>
        <p:cNvPr id="1" name=""/>
        <p:cNvGrpSpPr/>
        <p:nvPr/>
      </p:nvGrpSpPr>
      <p:grpSpPr>
        <a:xfrm>
          <a:off x="0" y="0"/>
          <a:ext cx="0" cy="0"/>
          <a:chOff x="0" y="0"/>
          <a:chExt cx="0" cy="0"/>
        </a:xfrm>
      </p:grpSpPr>
      <p:sp>
        <p:nvSpPr>
          <p:cNvPr id="4" name="Content Placeholder 2"/>
          <p:cNvSpPr>
            <a:spLocks noGrp="1"/>
          </p:cNvSpPr>
          <p:nvPr>
            <p:ph idx="1"/>
          </p:nvPr>
        </p:nvSpPr>
        <p:spPr>
          <a:xfrm>
            <a:off x="1422400" y="2514600"/>
            <a:ext cx="61722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6" name="Content Placeholder 2"/>
          <p:cNvSpPr>
            <a:spLocks noGrp="1"/>
          </p:cNvSpPr>
          <p:nvPr>
            <p:ph idx="10"/>
          </p:nvPr>
        </p:nvSpPr>
        <p:spPr>
          <a:xfrm>
            <a:off x="8356600" y="2514600"/>
            <a:ext cx="6629400" cy="5562600"/>
          </a:xfrm>
          <a:prstGeom prst="rect">
            <a:avLst/>
          </a:prstGeom>
        </p:spPr>
        <p:txBody>
          <a:bodyPr vert="horz"/>
          <a:lstStyle>
            <a:lvl1pPr marL="0" indent="0" algn="l">
              <a:spcBef>
                <a:spcPts val="0"/>
              </a:spcBef>
              <a:spcAft>
                <a:spcPts val="3000"/>
              </a:spcAft>
              <a:buClr>
                <a:schemeClr val="bg1">
                  <a:lumMod val="65000"/>
                </a:schemeClr>
              </a:buClr>
              <a:buSzPct val="100000"/>
              <a:buFont typeface="Arial"/>
              <a:buNone/>
              <a:defRPr sz="4500" b="1" i="0">
                <a:latin typeface="+mn-lt"/>
                <a:cs typeface="Helvetica"/>
              </a:defRPr>
            </a:lvl1pPr>
            <a:lvl2pPr marL="0" indent="-384048" algn="l">
              <a:spcBef>
                <a:spcPts val="0"/>
              </a:spcBef>
              <a:spcAft>
                <a:spcPts val="3000"/>
              </a:spcAft>
              <a:buClr>
                <a:schemeClr val="bg1">
                  <a:lumMod val="65000"/>
                </a:schemeClr>
              </a:buClr>
              <a:buSzPct val="125000"/>
              <a:buFont typeface="Arial"/>
              <a:buChar char="•"/>
              <a:defRPr sz="3500" b="0" i="0">
                <a:latin typeface="+mn-lt"/>
                <a:cs typeface="Helvetica Light"/>
              </a:defRPr>
            </a:lvl2pPr>
            <a:lvl3pPr marL="0" indent="-402336" algn="l">
              <a:spcBef>
                <a:spcPts val="4000"/>
              </a:spcBef>
              <a:buClr>
                <a:schemeClr val="bg1">
                  <a:lumMod val="65000"/>
                </a:schemeClr>
              </a:buClr>
              <a:buSzPct val="100000"/>
              <a:buFont typeface="Arial"/>
              <a:buChar char="•"/>
              <a:defRPr sz="4000" b="0" i="0">
                <a:latin typeface="+mn-lt"/>
                <a:cs typeface="Helvetica Light"/>
              </a:defRPr>
            </a:lvl3pPr>
            <a:lvl4pPr marL="0" indent="-402336" algn="l">
              <a:spcBef>
                <a:spcPts val="4000"/>
              </a:spcBef>
              <a:buClr>
                <a:schemeClr val="bg1">
                  <a:lumMod val="65000"/>
                </a:schemeClr>
              </a:buClr>
              <a:buSzPct val="100000"/>
              <a:buFont typeface="Arial"/>
              <a:buChar char="•"/>
              <a:defRPr sz="4000" b="0" i="0">
                <a:latin typeface="+mn-lt"/>
                <a:cs typeface="Helvetica Light"/>
              </a:defRPr>
            </a:lvl4pPr>
            <a:lvl5pPr marL="0" indent="-402336" algn="l">
              <a:spcBef>
                <a:spcPts val="4000"/>
              </a:spcBef>
              <a:buClr>
                <a:schemeClr val="bg1">
                  <a:lumMod val="65000"/>
                </a:schemeClr>
              </a:buClr>
              <a:buSzPct val="100000"/>
              <a:buFont typeface="Arial"/>
              <a:buChar char="•"/>
              <a:defRPr sz="4000" b="0" i="0">
                <a:latin typeface="+mn-lt"/>
                <a:cs typeface="Helvetica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2480137391"/>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Slide with Header">
    <p:spTree>
      <p:nvGrpSpPr>
        <p:cNvPr id="1" name=""/>
        <p:cNvGrpSpPr/>
        <p:nvPr/>
      </p:nvGrpSpPr>
      <p:grpSpPr>
        <a:xfrm>
          <a:off x="0" y="0"/>
          <a:ext cx="0" cy="0"/>
          <a:chOff x="0" y="0"/>
          <a:chExt cx="0" cy="0"/>
        </a:xfrm>
      </p:grpSpPr>
      <p:sp>
        <p:nvSpPr>
          <p:cNvPr id="5" name="Title 3"/>
          <p:cNvSpPr>
            <a:spLocks noGrp="1"/>
          </p:cNvSpPr>
          <p:nvPr>
            <p:ph type="title"/>
          </p:nvPr>
        </p:nvSpPr>
        <p:spPr>
          <a:xfrm>
            <a:off x="1270000" y="838200"/>
            <a:ext cx="13716000" cy="1052513"/>
          </a:xfrm>
          <a:prstGeom prst="rect">
            <a:avLst/>
          </a:prstGeom>
        </p:spPr>
        <p:txBody>
          <a:bodyPr vert="horz"/>
          <a:lstStyle>
            <a:lvl1pPr algn="l">
              <a:defRPr sz="6300" b="1" i="0">
                <a:solidFill>
                  <a:schemeClr val="accent1">
                    <a:lumMod val="50000"/>
                  </a:schemeClr>
                </a:solidFill>
                <a:latin typeface="+mj-lt"/>
                <a:cs typeface="Helvetica"/>
              </a:defRPr>
            </a:lvl1pPr>
          </a:lstStyle>
          <a:p>
            <a:r>
              <a:rPr lang="en-US" dirty="0" smtClean="0"/>
              <a:t>Click to edit Master title style</a:t>
            </a:r>
            <a:endParaRPr lang="en-US" dirty="0"/>
          </a:p>
        </p:txBody>
      </p:sp>
      <p:sp>
        <p:nvSpPr>
          <p:cNvPr id="7" name="Picture Placeholder 4"/>
          <p:cNvSpPr>
            <a:spLocks noGrp="1"/>
          </p:cNvSpPr>
          <p:nvPr>
            <p:ph type="pic" sz="quarter" idx="10"/>
          </p:nvPr>
        </p:nvSpPr>
        <p:spPr>
          <a:xfrm>
            <a:off x="1270000" y="2133600"/>
            <a:ext cx="13716000" cy="6096000"/>
          </a:xfrm>
          <a:prstGeom prst="rect">
            <a:avLst/>
          </a:prstGeom>
        </p:spPr>
        <p:txBody>
          <a:bodyPr vert="horz" lIns="0" tIns="0" rIns="0" bIns="0" anchor="ctr" anchorCtr="1"/>
          <a:lstStyle>
            <a:lvl1pPr marL="342900" indent="0" algn="ctr">
              <a:buNone/>
              <a:defRPr b="0" i="0">
                <a:latin typeface="+mn-lt"/>
                <a:cs typeface="M Avenir Medium"/>
              </a:defRPr>
            </a:lvl1pPr>
          </a:lstStyle>
          <a:p>
            <a:pPr lvl="0"/>
            <a:r>
              <a:rPr lang="en-US" noProof="0" smtClean="0">
                <a:sym typeface="Gill Sans" charset="0"/>
              </a:rPr>
              <a:t>Drag picture to placeholder or click icon to add</a:t>
            </a:r>
            <a:endParaRPr lang="en-US" noProof="0" dirty="0" smtClean="0">
              <a:sym typeface="Gill Sans" charset="0"/>
            </a:endParaRPr>
          </a:p>
        </p:txBody>
      </p:sp>
    </p:spTree>
    <p:extLst>
      <p:ext uri="{BB962C8B-B14F-4D97-AF65-F5344CB8AC3E}">
        <p14:creationId xmlns:p14="http://schemas.microsoft.com/office/powerpoint/2010/main" val="143574404"/>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2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93" r:id="rId1"/>
    <p:sldLayoutId id="2147483994" r:id="rId2"/>
    <p:sldLayoutId id="2147483995" r:id="rId3"/>
    <p:sldLayoutId id="2147483996" r:id="rId4"/>
    <p:sldLayoutId id="2147483997" r:id="rId5"/>
    <p:sldLayoutId id="2147483998" r:id="rId6"/>
    <p:sldLayoutId id="2147483999" r:id="rId7"/>
    <p:sldLayoutId id="2147484000" r:id="rId8"/>
    <p:sldLayoutId id="2147484002" r:id="rId9"/>
    <p:sldLayoutId id="2147484003" r:id="rId10"/>
    <p:sldLayoutId id="2147484007" r:id="rId11"/>
    <p:sldLayoutId id="2147484004" r:id="rId12"/>
    <p:sldLayoutId id="2147484006" r:id="rId13"/>
    <p:sldLayoutId id="2147484008" r:id="rId14"/>
    <p:sldLayoutId id="2147484009" r:id="rId15"/>
    <p:sldLayoutId id="2147484010" r:id="rId16"/>
  </p:sldLayoutIdLst>
  <p:transition spd="med">
    <p:fade/>
  </p:transition>
  <p:timing>
    <p:tnLst>
      <p:par>
        <p:cTn id="1" dur="indefinite" restart="never" nodeType="tmRoot"/>
      </p:par>
    </p:tnLst>
  </p:timing>
  <p:txStyles>
    <p:titleStyle>
      <a:lvl1pPr algn="ctr" rtl="0" eaLnBrk="0" fontAlgn="base" hangingPunct="0">
        <a:spcBef>
          <a:spcPct val="0"/>
        </a:spcBef>
        <a:spcAft>
          <a:spcPct val="0"/>
        </a:spcAft>
        <a:defRPr sz="9600">
          <a:solidFill>
            <a:schemeClr val="tx1"/>
          </a:solidFill>
          <a:latin typeface="Bl Avenir Black"/>
          <a:ea typeface="MS PGothic" pitchFamily="34" charset="-128"/>
          <a:cs typeface="Bl Avenir Black"/>
          <a:sym typeface="M Avenir Medium" charset="0"/>
        </a:defRPr>
      </a:lvl1pPr>
      <a:lvl2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2pPr>
      <a:lvl3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3pPr>
      <a:lvl4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4pPr>
      <a:lvl5pPr algn="ctr" rtl="0" eaLnBrk="0" fontAlgn="base" hangingPunct="0">
        <a:spcBef>
          <a:spcPct val="0"/>
        </a:spcBef>
        <a:spcAft>
          <a:spcPct val="0"/>
        </a:spcAft>
        <a:defRPr sz="9600">
          <a:solidFill>
            <a:schemeClr val="tx1"/>
          </a:solidFill>
          <a:latin typeface="Bl Avenir Black" charset="0"/>
          <a:ea typeface="MS PGothic" pitchFamily="34" charset="-128"/>
          <a:cs typeface="ヒラギノ角ゴ ProN W6" charset="0"/>
          <a:sym typeface="M Avenir Medium" charset="0"/>
        </a:defRPr>
      </a:lvl5pPr>
      <a:lvl6pPr marL="4572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6pPr>
      <a:lvl7pPr marL="9144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7pPr>
      <a:lvl8pPr marL="13716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8pPr>
      <a:lvl9pPr marL="1828800" algn="ctr" rtl="0" fontAlgn="base">
        <a:spcBef>
          <a:spcPct val="0"/>
        </a:spcBef>
        <a:spcAft>
          <a:spcPct val="0"/>
        </a:spcAft>
        <a:defRPr sz="9600" b="1">
          <a:solidFill>
            <a:schemeClr val="tx1"/>
          </a:solidFill>
          <a:latin typeface="M Avenir Medium" charset="0"/>
          <a:ea typeface="ヒラギノ角ゴ ProN W6" charset="0"/>
          <a:cs typeface="ヒラギノ角ゴ ProN W6" charset="0"/>
          <a:sym typeface="M Avenir Medium" charset="0"/>
        </a:defRPr>
      </a:lvl9pPr>
    </p:titleStyle>
    <p:bodyStyle>
      <a:lvl1pPr marL="8763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ＭＳ Ｐゴシック" charset="0"/>
          <a:sym typeface="Gill Sans" charset="0"/>
        </a:defRPr>
      </a:lvl1pPr>
      <a:lvl2pPr marL="12192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2pPr>
      <a:lvl3pPr marL="15621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3pPr>
      <a:lvl4pPr marL="19050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4pPr>
      <a:lvl5pPr marL="2247900" indent="-533400" algn="l" rtl="0" eaLnBrk="0" fontAlgn="base" hangingPunct="0">
        <a:spcBef>
          <a:spcPts val="3500"/>
        </a:spcBef>
        <a:spcAft>
          <a:spcPct val="0"/>
        </a:spcAft>
        <a:buSzPct val="171000"/>
        <a:buFont typeface="Gill Sans" charset="0"/>
        <a:buChar char="•"/>
        <a:defRPr sz="3600">
          <a:solidFill>
            <a:schemeClr val="tx1"/>
          </a:solidFill>
          <a:latin typeface="+mn-lt"/>
          <a:ea typeface="MS PGothic" pitchFamily="34" charset="-128"/>
          <a:cs typeface="+mn-cs"/>
          <a:sym typeface="Gill Sans" charset="0"/>
        </a:defRPr>
      </a:lvl5pPr>
      <a:lvl6pPr marL="27051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6pPr>
      <a:lvl7pPr marL="31623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7pPr>
      <a:lvl8pPr marL="36195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8pPr>
      <a:lvl9pPr marL="4076700" indent="-533400" algn="l" rtl="0" fontAlgn="base">
        <a:spcBef>
          <a:spcPts val="3500"/>
        </a:spcBef>
        <a:spcAft>
          <a:spcPct val="0"/>
        </a:spcAft>
        <a:buSzPct val="171000"/>
        <a:buFont typeface="Gill Sans" charset="0"/>
        <a:buChar char="•"/>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5.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image" Target="../media/image26.tif"/><Relationship Id="rId2" Type="http://schemas.openxmlformats.org/officeDocument/2006/relationships/notesSlide" Target="../notesSlides/notesSlide105.xml"/><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4.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0.xml"/><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4.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1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25.xml"/><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2.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2.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3" Type="http://schemas.openxmlformats.org/officeDocument/2006/relationships/image" Target="../media/image33.tif"/><Relationship Id="rId2" Type="http://schemas.openxmlformats.org/officeDocument/2006/relationships/notesSlide" Target="../notesSlides/notesSlide135.xml"/><Relationship Id="rId1" Type="http://schemas.openxmlformats.org/officeDocument/2006/relationships/slideLayout" Target="../slideLayouts/slideLayout9.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32.wmf"/><Relationship Id="rId4" Type="http://schemas.openxmlformats.org/officeDocument/2006/relationships/oleObject" Target="../embeddings/oleObject2.bin"/></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9.xml"/><Relationship Id="rId1" Type="http://schemas.openxmlformats.org/officeDocument/2006/relationships/slideLayout" Target="../slideLayouts/slideLayout8.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www.bibliotheksportal.de/" TargetMode="External"/><Relationship Id="rId2" Type="http://schemas.openxmlformats.org/officeDocument/2006/relationships/notesSlide" Target="../notesSlides/notesSlide66.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hyperlink" Target="http://www.obvsg.at/"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chemeClr val="accent1">
                    <a:lumMod val="75000"/>
                  </a:schemeClr>
                </a:solidFill>
              </a:rPr>
              <a:t>Wissenschaftliche Arbeiten schreiben</a:t>
            </a:r>
            <a:endParaRPr lang="de-DE" dirty="0">
              <a:solidFill>
                <a:schemeClr val="accent1">
                  <a:lumMod val="75000"/>
                </a:schemeClr>
              </a:solidFill>
            </a:endParaRPr>
          </a:p>
        </p:txBody>
      </p:sp>
    </p:spTree>
    <p:extLst>
      <p:ext uri="{BB962C8B-B14F-4D97-AF65-F5344CB8AC3E}">
        <p14:creationId xmlns:p14="http://schemas.microsoft.com/office/powerpoint/2010/main" val="1985466088"/>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Wissenschaftliche Arbeit: schriftliche</a:t>
            </a:r>
            <a:r>
              <a:rPr lang="de-DE" dirty="0"/>
              <a:t> </a:t>
            </a:r>
            <a:r>
              <a:rPr lang="de-DE" i="1" dirty="0" smtClean="0"/>
              <a:t>und</a:t>
            </a:r>
            <a:r>
              <a:rPr lang="de-DE" dirty="0" smtClean="0"/>
              <a:t> systematische Aufarbeitung eines Themas</a:t>
            </a:r>
          </a:p>
          <a:p>
            <a:r>
              <a:rPr lang="de-DE" dirty="0" smtClean="0"/>
              <a:t>Wiedergabe des (aktuellen) Forschungsstandes</a:t>
            </a:r>
          </a:p>
          <a:p>
            <a:r>
              <a:rPr lang="de-DE" dirty="0" smtClean="0"/>
              <a:t>Veröffentlichung eigener Ergebnisse</a:t>
            </a:r>
          </a:p>
          <a:p>
            <a:r>
              <a:rPr lang="de-DE" dirty="0" smtClean="0"/>
              <a:t>Einhaltung von Standards bezüglich Arbeitsmethoden und Form der Darstellung</a:t>
            </a:r>
          </a:p>
        </p:txBody>
      </p:sp>
      <p:sp>
        <p:nvSpPr>
          <p:cNvPr id="3" name="Titel 2"/>
          <p:cNvSpPr>
            <a:spLocks noGrp="1"/>
          </p:cNvSpPr>
          <p:nvPr>
            <p:ph type="title"/>
          </p:nvPr>
        </p:nvSpPr>
        <p:spPr/>
        <p:txBody>
          <a:bodyPr/>
          <a:lstStyle/>
          <a:p>
            <a:r>
              <a:rPr lang="de-DE" dirty="0" smtClean="0"/>
              <a:t>Was ist „wissenschaftlich“?</a:t>
            </a:r>
            <a:endParaRPr lang="de-DE" dirty="0"/>
          </a:p>
        </p:txBody>
      </p:sp>
    </p:spTree>
    <p:extLst>
      <p:ext uri="{BB962C8B-B14F-4D97-AF65-F5344CB8AC3E}">
        <p14:creationId xmlns:p14="http://schemas.microsoft.com/office/powerpoint/2010/main" val="2328604152"/>
      </p:ext>
    </p:extLst>
  </p:cSld>
  <p:clrMapOvr>
    <a:masterClrMapping/>
  </p:clrMapOvr>
  <p:transition spd="med">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Alphanumerische Gliederung</a:t>
            </a:r>
            <a:endParaRPr lang="de-DE" dirty="0"/>
          </a:p>
        </p:txBody>
      </p:sp>
      <p:pic>
        <p:nvPicPr>
          <p:cNvPr id="8" name="Grafik 7"/>
          <p:cNvPicPr>
            <a:picLocks noChangeAspect="1"/>
          </p:cNvPicPr>
          <p:nvPr/>
        </p:nvPicPr>
        <p:blipFill rotWithShape="1">
          <a:blip r:embed="rId3"/>
          <a:srcRect b="8222"/>
          <a:stretch/>
        </p:blipFill>
        <p:spPr>
          <a:xfrm>
            <a:off x="2101558" y="2070449"/>
            <a:ext cx="12052883" cy="6222301"/>
          </a:xfrm>
          <a:prstGeom prst="rect">
            <a:avLst/>
          </a:prstGeom>
        </p:spPr>
      </p:pic>
    </p:spTree>
    <p:extLst>
      <p:ext uri="{BB962C8B-B14F-4D97-AF65-F5344CB8AC3E}">
        <p14:creationId xmlns:p14="http://schemas.microsoft.com/office/powerpoint/2010/main" val="211929358"/>
      </p:ext>
    </p:extLst>
  </p:cSld>
  <p:clrMapOvr>
    <a:masterClrMapping/>
  </p:clrMapOvr>
  <p:transition spd="med">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Gliederungstiefe</a:t>
            </a:r>
            <a:r>
              <a:rPr lang="de-DE" dirty="0"/>
              <a:t>: </a:t>
            </a:r>
            <a:r>
              <a:rPr lang="de-DE" dirty="0" smtClean="0"/>
              <a:t>hängt auch von Länge </a:t>
            </a:r>
            <a:r>
              <a:rPr lang="de-DE" dirty="0"/>
              <a:t>der Arbeit </a:t>
            </a:r>
            <a:r>
              <a:rPr lang="de-DE" dirty="0" smtClean="0"/>
              <a:t>ab</a:t>
            </a:r>
          </a:p>
          <a:p>
            <a:r>
              <a:rPr lang="de-DE" dirty="0" smtClean="0"/>
              <a:t>Unterpunkte berücksichtigen jeweils einen Aspekt der übergeordneten Überschrift</a:t>
            </a:r>
          </a:p>
          <a:p>
            <a:r>
              <a:rPr lang="de-DE" dirty="0" smtClean="0"/>
              <a:t>Für eine Unterebene müssen mindestens zwei Überschriften formuliert werden</a:t>
            </a:r>
            <a:endParaRPr lang="de-DE" dirty="0"/>
          </a:p>
        </p:txBody>
      </p:sp>
      <p:sp>
        <p:nvSpPr>
          <p:cNvPr id="4" name="Titel 3"/>
          <p:cNvSpPr>
            <a:spLocks noGrp="1"/>
          </p:cNvSpPr>
          <p:nvPr>
            <p:ph type="title"/>
          </p:nvPr>
        </p:nvSpPr>
        <p:spPr/>
        <p:txBody>
          <a:bodyPr/>
          <a:lstStyle/>
          <a:p>
            <a:r>
              <a:rPr lang="de-DE" dirty="0" smtClean="0"/>
              <a:t>Gliederungsebenen</a:t>
            </a:r>
            <a:endParaRPr lang="de-DE" dirty="0"/>
          </a:p>
        </p:txBody>
      </p:sp>
    </p:spTree>
    <p:extLst>
      <p:ext uri="{BB962C8B-B14F-4D97-AF65-F5344CB8AC3E}">
        <p14:creationId xmlns:p14="http://schemas.microsoft.com/office/powerpoint/2010/main" val="3476142247"/>
      </p:ext>
    </p:extLst>
  </p:cSld>
  <p:clrMapOvr>
    <a:masterClrMapping/>
  </p:clrMapOvr>
  <p:transition spd="med">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ist wissenschaftlicher Stil?</a:t>
            </a:r>
            <a:endParaRPr lang="de-DE" dirty="0"/>
          </a:p>
        </p:txBody>
      </p:sp>
      <p:sp>
        <p:nvSpPr>
          <p:cNvPr id="3" name="Titel 2"/>
          <p:cNvSpPr>
            <a:spLocks noGrp="1"/>
          </p:cNvSpPr>
          <p:nvPr>
            <p:ph type="title"/>
          </p:nvPr>
        </p:nvSpPr>
        <p:spPr/>
        <p:txBody>
          <a:bodyPr/>
          <a:lstStyle/>
          <a:p>
            <a:r>
              <a:rPr lang="de-DE" dirty="0" smtClean="0"/>
              <a:t>Arbeit formulieren</a:t>
            </a:r>
            <a:endParaRPr lang="de-DE" dirty="0"/>
          </a:p>
        </p:txBody>
      </p:sp>
    </p:spTree>
    <p:extLst>
      <p:ext uri="{BB962C8B-B14F-4D97-AF65-F5344CB8AC3E}">
        <p14:creationId xmlns:p14="http://schemas.microsoft.com/office/powerpoint/2010/main" val="1462717977"/>
      </p:ext>
    </p:extLst>
  </p:cSld>
  <p:clrMapOvr>
    <a:masterClrMapping/>
  </p:clrMapOvr>
  <p:transition spd="med">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Eingehende Darstellung des Themas</a:t>
            </a:r>
          </a:p>
          <a:p>
            <a:r>
              <a:rPr lang="de-DE" dirty="0" smtClean="0"/>
              <a:t>Wissenschaftlicher Stil hat zwei Aspekte:</a:t>
            </a:r>
          </a:p>
          <a:p>
            <a:pPr lvl="1">
              <a:spcBef>
                <a:spcPts val="0"/>
              </a:spcBef>
            </a:pPr>
            <a:r>
              <a:rPr lang="de-DE" b="0" dirty="0" smtClean="0"/>
              <a:t>Beschreibung eines Sachverhalts</a:t>
            </a:r>
          </a:p>
          <a:p>
            <a:pPr lvl="1">
              <a:spcBef>
                <a:spcPts val="0"/>
              </a:spcBef>
            </a:pPr>
            <a:r>
              <a:rPr lang="de-DE" b="0" dirty="0" smtClean="0"/>
              <a:t>Begründen von Ergebnissen und Schlussfolgerungen</a:t>
            </a:r>
          </a:p>
          <a:p>
            <a:r>
              <a:rPr lang="de-DE" dirty="0" smtClean="0"/>
              <a:t>Trennung ist Gebot wissenschaftlicher Objektivität</a:t>
            </a:r>
          </a:p>
          <a:p>
            <a:r>
              <a:rPr lang="de-DE" dirty="0" smtClean="0"/>
              <a:t>Erkenntnisse müssen nachvollziehbar sein</a:t>
            </a:r>
          </a:p>
        </p:txBody>
      </p:sp>
      <p:sp>
        <p:nvSpPr>
          <p:cNvPr id="3" name="Titel 2"/>
          <p:cNvSpPr>
            <a:spLocks noGrp="1"/>
          </p:cNvSpPr>
          <p:nvPr>
            <p:ph type="title"/>
          </p:nvPr>
        </p:nvSpPr>
        <p:spPr/>
        <p:txBody>
          <a:bodyPr/>
          <a:lstStyle/>
          <a:p>
            <a:r>
              <a:rPr lang="de-DE" dirty="0" smtClean="0"/>
              <a:t>Wissenschaftliches Schreiben</a:t>
            </a:r>
            <a:endParaRPr lang="de-DE" dirty="0"/>
          </a:p>
        </p:txBody>
      </p:sp>
    </p:spTree>
    <p:extLst>
      <p:ext uri="{BB962C8B-B14F-4D97-AF65-F5344CB8AC3E}">
        <p14:creationId xmlns:p14="http://schemas.microsoft.com/office/powerpoint/2010/main" val="3571983279"/>
      </p:ext>
    </p:extLst>
  </p:cSld>
  <p:clrMapOvr>
    <a:masterClrMapping/>
  </p:clrMapOvr>
  <p:transition spd="med">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dirty="0" smtClean="0"/>
              <a:t>Ziel: gut lesbarer Text</a:t>
            </a:r>
          </a:p>
          <a:p>
            <a:r>
              <a:rPr lang="de-DE" dirty="0" smtClean="0"/>
              <a:t>Eindeutige Formulierungen und anschauliche Beschreibungen</a:t>
            </a:r>
          </a:p>
          <a:p>
            <a:r>
              <a:rPr lang="de-DE" dirty="0" smtClean="0"/>
              <a:t>Sätze klar strukturiert</a:t>
            </a:r>
          </a:p>
          <a:p>
            <a:r>
              <a:rPr lang="de-DE" dirty="0" smtClean="0"/>
              <a:t>Erläuterungen und Zusammenfassungen am Kapitelanfang und -ende</a:t>
            </a:r>
          </a:p>
        </p:txBody>
      </p:sp>
      <p:sp>
        <p:nvSpPr>
          <p:cNvPr id="3" name="Titel 2"/>
          <p:cNvSpPr>
            <a:spLocks noGrp="1"/>
          </p:cNvSpPr>
          <p:nvPr>
            <p:ph type="title"/>
          </p:nvPr>
        </p:nvSpPr>
        <p:spPr/>
        <p:txBody>
          <a:bodyPr/>
          <a:lstStyle/>
          <a:p>
            <a:r>
              <a:rPr lang="de-DE" dirty="0" smtClean="0"/>
              <a:t>Verständlichkeit ist geboten</a:t>
            </a:r>
            <a:endParaRPr lang="de-DE" dirty="0"/>
          </a:p>
        </p:txBody>
      </p:sp>
    </p:spTree>
    <p:extLst>
      <p:ext uri="{BB962C8B-B14F-4D97-AF65-F5344CB8AC3E}">
        <p14:creationId xmlns:p14="http://schemas.microsoft.com/office/powerpoint/2010/main" val="3499759823"/>
      </p:ext>
    </p:extLst>
  </p:cSld>
  <p:clrMapOvr>
    <a:masterClrMapping/>
  </p:clrMapOvr>
  <p:transition spd="med">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Fachtermini gehören zur wissenschaftlichen Ausdrucksweise</a:t>
            </a:r>
          </a:p>
          <a:p>
            <a:r>
              <a:rPr lang="de-DE" dirty="0" smtClean="0"/>
              <a:t>Konsequente und eindeutige Verwendung ist unabdingbar</a:t>
            </a:r>
          </a:p>
          <a:p>
            <a:r>
              <a:rPr lang="de-DE" dirty="0" smtClean="0"/>
              <a:t>Im Zweifel: Begriffsklärung</a:t>
            </a:r>
          </a:p>
        </p:txBody>
      </p:sp>
      <p:sp>
        <p:nvSpPr>
          <p:cNvPr id="3" name="Titel 2"/>
          <p:cNvSpPr>
            <a:spLocks noGrp="1"/>
          </p:cNvSpPr>
          <p:nvPr>
            <p:ph type="title"/>
          </p:nvPr>
        </p:nvSpPr>
        <p:spPr/>
        <p:txBody>
          <a:bodyPr/>
          <a:lstStyle/>
          <a:p>
            <a:r>
              <a:rPr lang="de-DE" dirty="0" smtClean="0"/>
              <a:t>Fachvokabular verwenden</a:t>
            </a:r>
            <a:endParaRPr lang="de-DE" dirty="0"/>
          </a:p>
        </p:txBody>
      </p:sp>
    </p:spTree>
    <p:extLst>
      <p:ext uri="{BB962C8B-B14F-4D97-AF65-F5344CB8AC3E}">
        <p14:creationId xmlns:p14="http://schemas.microsoft.com/office/powerpoint/2010/main" val="1254887336"/>
      </p:ext>
    </p:extLst>
  </p:cSld>
  <p:clrMapOvr>
    <a:masterClrMapping/>
  </p:clrMapOvr>
  <p:transition spd="med">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6</a:t>
            </a:r>
            <a:br>
              <a:rPr lang="de-DE" dirty="0" smtClean="0"/>
            </a:br>
            <a:r>
              <a:rPr lang="de-DE" dirty="0" smtClean="0"/>
              <a:t>Richtig zitieren</a:t>
            </a:r>
            <a:endParaRPr lang="de-DE" dirty="0"/>
          </a:p>
        </p:txBody>
      </p:sp>
    </p:spTree>
    <p:extLst>
      <p:ext uri="{BB962C8B-B14F-4D97-AF65-F5344CB8AC3E}">
        <p14:creationId xmlns:p14="http://schemas.microsoft.com/office/powerpoint/2010/main" val="2699604372"/>
      </p:ext>
    </p:extLst>
  </p:cSld>
  <p:clrMapOvr>
    <a:masterClrMapping/>
  </p:clrMapOvr>
  <p:transition spd="med">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Grundsätze wissenschaftlichen Arbeitens</a:t>
            </a:r>
            <a:endParaRPr lang="de-DE" dirty="0"/>
          </a:p>
        </p:txBody>
      </p:sp>
      <p:sp>
        <p:nvSpPr>
          <p:cNvPr id="3" name="Titel 2"/>
          <p:cNvSpPr>
            <a:spLocks noGrp="1"/>
          </p:cNvSpPr>
          <p:nvPr>
            <p:ph type="title"/>
          </p:nvPr>
        </p:nvSpPr>
        <p:spPr/>
        <p:txBody>
          <a:bodyPr/>
          <a:lstStyle/>
          <a:p>
            <a:r>
              <a:rPr lang="de-DE" dirty="0" smtClean="0"/>
              <a:t>Was ist ein Zitat?</a:t>
            </a:r>
            <a:endParaRPr lang="de-DE" dirty="0"/>
          </a:p>
        </p:txBody>
      </p:sp>
    </p:spTree>
    <p:extLst>
      <p:ext uri="{BB962C8B-B14F-4D97-AF65-F5344CB8AC3E}">
        <p14:creationId xmlns:p14="http://schemas.microsoft.com/office/powerpoint/2010/main" val="728724142"/>
      </p:ext>
    </p:extLst>
  </p:cSld>
  <p:clrMapOvr>
    <a:masterClrMapping/>
  </p:clrMapOvr>
  <p:transition spd="med">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pPr marL="403200"/>
            <a:r>
              <a:rPr lang="de-DE" dirty="0" smtClean="0"/>
              <a:t>Zitat enthält zentrale Aussage, mit der sich der eigene Text intensiv auseinandersetzt</a:t>
            </a:r>
          </a:p>
          <a:p>
            <a:r>
              <a:rPr lang="de-DE" dirty="0" smtClean="0"/>
              <a:t>Inhalt des Zitats muss erläutert werden:</a:t>
            </a:r>
          </a:p>
          <a:p>
            <a:pPr lvl="1">
              <a:spcBef>
                <a:spcPts val="0"/>
              </a:spcBef>
            </a:pPr>
            <a:r>
              <a:rPr lang="de-DE" dirty="0" smtClean="0"/>
              <a:t>Bestätigung der eigenen Position</a:t>
            </a:r>
          </a:p>
          <a:p>
            <a:pPr lvl="1">
              <a:spcBef>
                <a:spcPts val="0"/>
              </a:spcBef>
              <a:spcAft>
                <a:spcPts val="1800"/>
              </a:spcAft>
            </a:pPr>
            <a:r>
              <a:rPr lang="de-DE" dirty="0" smtClean="0"/>
              <a:t>Kritische Diskussion der Aussage</a:t>
            </a:r>
          </a:p>
          <a:p>
            <a:pPr marL="571500" indent="-571500">
              <a:spcAft>
                <a:spcPts val="0"/>
              </a:spcAft>
              <a:buFont typeface="Arial" panose="020B0604020202020204" pitchFamily="34" charset="0"/>
              <a:buChar char="•"/>
            </a:pPr>
            <a:r>
              <a:rPr lang="de-DE" dirty="0" smtClean="0"/>
              <a:t>Grundlagen der eigenen Arbeit werden offengelegt</a:t>
            </a:r>
          </a:p>
        </p:txBody>
      </p:sp>
      <p:sp>
        <p:nvSpPr>
          <p:cNvPr id="4" name="Titel 3"/>
          <p:cNvSpPr>
            <a:spLocks noGrp="1"/>
          </p:cNvSpPr>
          <p:nvPr>
            <p:ph type="title"/>
          </p:nvPr>
        </p:nvSpPr>
        <p:spPr/>
        <p:txBody>
          <a:bodyPr/>
          <a:lstStyle/>
          <a:p>
            <a:r>
              <a:rPr lang="de-DE" dirty="0" smtClean="0"/>
              <a:t>Wann ist ein Zitat sinnvoll?</a:t>
            </a:r>
            <a:endParaRPr lang="de-DE" dirty="0"/>
          </a:p>
        </p:txBody>
      </p:sp>
    </p:spTree>
    <p:extLst>
      <p:ext uri="{BB962C8B-B14F-4D97-AF65-F5344CB8AC3E}">
        <p14:creationId xmlns:p14="http://schemas.microsoft.com/office/powerpoint/2010/main" val="2587293568"/>
      </p:ext>
    </p:extLst>
  </p:cSld>
  <p:clrMapOvr>
    <a:masterClrMapping/>
  </p:clrMapOvr>
  <p:transition spd="med">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1" dirty="0" smtClean="0"/>
              <a:t>Direktes</a:t>
            </a:r>
            <a:r>
              <a:rPr lang="de-DE" dirty="0" smtClean="0"/>
              <a:t> </a:t>
            </a:r>
            <a:r>
              <a:rPr lang="de-DE" b="1" dirty="0" smtClean="0"/>
              <a:t>Zitat</a:t>
            </a:r>
            <a:r>
              <a:rPr lang="de-DE" dirty="0" smtClean="0"/>
              <a:t>: Wiedergabe des exakten Wortlauts – entweder in eigenem Absatz oder im laufenden Text</a:t>
            </a:r>
          </a:p>
          <a:p>
            <a:r>
              <a:rPr lang="de-DE" b="1" dirty="0" smtClean="0"/>
              <a:t>Indirektes</a:t>
            </a:r>
            <a:r>
              <a:rPr lang="de-DE" dirty="0" smtClean="0"/>
              <a:t> </a:t>
            </a:r>
            <a:r>
              <a:rPr lang="de-DE" b="1" dirty="0" smtClean="0"/>
              <a:t>Zitat</a:t>
            </a:r>
            <a:r>
              <a:rPr lang="de-DE" dirty="0" smtClean="0"/>
              <a:t>: Paraphrasierung, wird in den Fließtext eingefügt</a:t>
            </a:r>
          </a:p>
          <a:p>
            <a:r>
              <a:rPr lang="de-DE" dirty="0" smtClean="0"/>
              <a:t>Zitate sollten sorgfältig ausgewählt sein und dürfen nicht aus dem Zusammenhang gerissen werden</a:t>
            </a:r>
            <a:endParaRPr lang="de-DE" dirty="0"/>
          </a:p>
        </p:txBody>
      </p:sp>
      <p:sp>
        <p:nvSpPr>
          <p:cNvPr id="3" name="Titel 2"/>
          <p:cNvSpPr>
            <a:spLocks noGrp="1"/>
          </p:cNvSpPr>
          <p:nvPr>
            <p:ph type="title"/>
          </p:nvPr>
        </p:nvSpPr>
        <p:spPr/>
        <p:txBody>
          <a:bodyPr/>
          <a:lstStyle/>
          <a:p>
            <a:r>
              <a:rPr lang="de-DE" dirty="0" smtClean="0"/>
              <a:t>Zitatformen</a:t>
            </a:r>
            <a:endParaRPr lang="de-DE" dirty="0"/>
          </a:p>
        </p:txBody>
      </p:sp>
    </p:spTree>
    <p:extLst>
      <p:ext uri="{BB962C8B-B14F-4D97-AF65-F5344CB8AC3E}">
        <p14:creationId xmlns:p14="http://schemas.microsoft.com/office/powerpoint/2010/main" val="3037217251"/>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Weiterentwicklung </a:t>
            </a:r>
            <a:r>
              <a:rPr lang="de-DE" dirty="0"/>
              <a:t>des </a:t>
            </a:r>
            <a:r>
              <a:rPr lang="de-DE" dirty="0" smtClean="0"/>
              <a:t>Wissens =&gt; „wissenschaftlicher Fortschritt“</a:t>
            </a:r>
            <a:endParaRPr lang="de-DE" dirty="0"/>
          </a:p>
          <a:p>
            <a:r>
              <a:rPr lang="de-DE" dirty="0" smtClean="0"/>
              <a:t>Publikation, um das Wissen einer (wissenschaftlichen) Öffentlichkeit zugänglich zu machen</a:t>
            </a:r>
          </a:p>
          <a:p>
            <a:r>
              <a:rPr lang="de-DE" dirty="0" smtClean="0"/>
              <a:t>Print nach wie vor Standard, digitale Formen gewinnen an Bedeutung</a:t>
            </a:r>
          </a:p>
        </p:txBody>
      </p:sp>
      <p:sp>
        <p:nvSpPr>
          <p:cNvPr id="3" name="Titel 2"/>
          <p:cNvSpPr>
            <a:spLocks noGrp="1"/>
          </p:cNvSpPr>
          <p:nvPr>
            <p:ph type="title"/>
          </p:nvPr>
        </p:nvSpPr>
        <p:spPr/>
        <p:txBody>
          <a:bodyPr/>
          <a:lstStyle/>
          <a:p>
            <a:r>
              <a:rPr lang="de-DE" dirty="0" smtClean="0"/>
              <a:t>Wissenschaftlicher Dialog</a:t>
            </a:r>
            <a:endParaRPr lang="de-DE" dirty="0"/>
          </a:p>
        </p:txBody>
      </p:sp>
    </p:spTree>
    <p:extLst>
      <p:ext uri="{BB962C8B-B14F-4D97-AF65-F5344CB8AC3E}">
        <p14:creationId xmlns:p14="http://schemas.microsoft.com/office/powerpoint/2010/main" val="292900544"/>
      </p:ext>
    </p:extLst>
  </p:cSld>
  <p:clrMapOvr>
    <a:masterClrMapping/>
  </p:clrMapOvr>
  <p:transition spd="med">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Direkte Zitate</a:t>
            </a:r>
            <a:endParaRPr lang="de-DE" dirty="0"/>
          </a:p>
        </p:txBody>
      </p:sp>
      <p:pic>
        <p:nvPicPr>
          <p:cNvPr id="5" name="Bildplatzhalt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96" b="5496"/>
          <a:stretch>
            <a:fillRect/>
          </a:stretch>
        </p:blipFill>
        <p:spPr>
          <a:xfrm>
            <a:off x="2146300" y="2438400"/>
            <a:ext cx="11963400" cy="5317067"/>
          </a:xfrm>
        </p:spPr>
      </p:pic>
    </p:spTree>
    <p:extLst>
      <p:ext uri="{BB962C8B-B14F-4D97-AF65-F5344CB8AC3E}">
        <p14:creationId xmlns:p14="http://schemas.microsoft.com/office/powerpoint/2010/main" val="661661840"/>
      </p:ext>
    </p:extLst>
  </p:cSld>
  <p:clrMapOvr>
    <a:masterClrMapping/>
  </p:clrMapOvr>
  <p:transition spd="med">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Korrekte Wiedergabe von Zitaten</a:t>
            </a:r>
            <a:endParaRPr lang="de-DE" dirty="0"/>
          </a:p>
        </p:txBody>
      </p:sp>
      <p:sp>
        <p:nvSpPr>
          <p:cNvPr id="3" name="Titel 2"/>
          <p:cNvSpPr>
            <a:spLocks noGrp="1"/>
          </p:cNvSpPr>
          <p:nvPr>
            <p:ph type="title"/>
          </p:nvPr>
        </p:nvSpPr>
        <p:spPr/>
        <p:txBody>
          <a:bodyPr/>
          <a:lstStyle/>
          <a:p>
            <a:r>
              <a:rPr lang="de-DE" dirty="0" smtClean="0"/>
              <a:t>Richtiges Zitieren</a:t>
            </a:r>
            <a:endParaRPr lang="de-DE" dirty="0"/>
          </a:p>
        </p:txBody>
      </p:sp>
    </p:spTree>
    <p:extLst>
      <p:ext uri="{BB962C8B-B14F-4D97-AF65-F5344CB8AC3E}">
        <p14:creationId xmlns:p14="http://schemas.microsoft.com/office/powerpoint/2010/main" val="158036680"/>
      </p:ext>
    </p:extLst>
  </p:cSld>
  <p:clrMapOvr>
    <a:masterClrMapping/>
  </p:clrMapOvr>
  <p:transition spd="med">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Wortgenaue Wiedergabe von direkten Zitaten</a:t>
            </a:r>
          </a:p>
          <a:p>
            <a:pPr lvl="1"/>
            <a:r>
              <a:rPr lang="de-DE" dirty="0" smtClean="0"/>
              <a:t>Auslassungen durch drei Punkte gekennzeichnet: </a:t>
            </a:r>
            <a:r>
              <a:rPr lang="de-DE" i="1" dirty="0" smtClean="0"/>
              <a:t>[…]</a:t>
            </a:r>
          </a:p>
          <a:p>
            <a:pPr marL="403200" lvl="1"/>
            <a:r>
              <a:rPr lang="de-DE" dirty="0" smtClean="0"/>
              <a:t>Hervorhebungen: </a:t>
            </a:r>
            <a:r>
              <a:rPr lang="de-DE" i="1" dirty="0" smtClean="0"/>
              <a:t>[Hervorhebung durch Autor] </a:t>
            </a:r>
            <a:r>
              <a:rPr lang="de-DE" dirty="0" smtClean="0"/>
              <a:t>bzw. </a:t>
            </a:r>
            <a:r>
              <a:rPr lang="de-DE" i="1" dirty="0" smtClean="0"/>
              <a:t>[Hervorhebung im Original]</a:t>
            </a:r>
          </a:p>
          <a:p>
            <a:pPr marL="403200" lvl="1"/>
            <a:r>
              <a:rPr lang="de-DE" dirty="0"/>
              <a:t>Grammatikalische Änderungen aufgrund des Satzbaus, Zusätze: in eckigen </a:t>
            </a:r>
            <a:r>
              <a:rPr lang="de-DE" dirty="0" smtClean="0"/>
              <a:t>Klammern</a:t>
            </a:r>
            <a:endParaRPr lang="de-DE" dirty="0"/>
          </a:p>
        </p:txBody>
      </p:sp>
      <p:sp>
        <p:nvSpPr>
          <p:cNvPr id="3" name="Titel 2"/>
          <p:cNvSpPr>
            <a:spLocks noGrp="1"/>
          </p:cNvSpPr>
          <p:nvPr>
            <p:ph type="title"/>
          </p:nvPr>
        </p:nvSpPr>
        <p:spPr/>
        <p:txBody>
          <a:bodyPr/>
          <a:lstStyle/>
          <a:p>
            <a:r>
              <a:rPr lang="de-DE" dirty="0" smtClean="0"/>
              <a:t>Zitate wiedergeben (1)</a:t>
            </a:r>
            <a:endParaRPr lang="de-DE" dirty="0"/>
          </a:p>
        </p:txBody>
      </p:sp>
    </p:spTree>
    <p:extLst>
      <p:ext uri="{BB962C8B-B14F-4D97-AF65-F5344CB8AC3E}">
        <p14:creationId xmlns:p14="http://schemas.microsoft.com/office/powerpoint/2010/main" val="3045297599"/>
      </p:ext>
    </p:extLst>
  </p:cSld>
  <p:clrMapOvr>
    <a:masterClrMapping/>
  </p:clrMapOvr>
  <p:transition spd="med">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lvl="1"/>
            <a:r>
              <a:rPr lang="de-DE" dirty="0" smtClean="0"/>
              <a:t>Schreibfehler </a:t>
            </a:r>
            <a:r>
              <a:rPr lang="de-DE" dirty="0"/>
              <a:t>im Original: </a:t>
            </a:r>
            <a:r>
              <a:rPr lang="de-DE" i="1" dirty="0"/>
              <a:t>(sic</a:t>
            </a:r>
            <a:r>
              <a:rPr lang="de-DE" i="1" dirty="0" smtClean="0"/>
              <a:t>)</a:t>
            </a:r>
          </a:p>
          <a:p>
            <a:pPr marL="403200" lvl="1"/>
            <a:r>
              <a:rPr lang="de-DE" dirty="0"/>
              <a:t>Fremdsprachige </a:t>
            </a:r>
            <a:r>
              <a:rPr lang="de-DE" dirty="0" smtClean="0"/>
              <a:t>Zitate: Übersetzung in der Fußnote – und umgekehrt</a:t>
            </a:r>
          </a:p>
          <a:p>
            <a:pPr marL="403200" lvl="1"/>
            <a:r>
              <a:rPr lang="de-DE" dirty="0"/>
              <a:t>Möglichst das Originalzitat belegen, ansonsten Zusatz: </a:t>
            </a:r>
            <a:br>
              <a:rPr lang="de-DE" dirty="0"/>
            </a:br>
            <a:r>
              <a:rPr lang="de-DE" i="1" dirty="0"/>
              <a:t>zitiert nach </a:t>
            </a:r>
            <a:r>
              <a:rPr lang="de-DE" i="1" dirty="0" smtClean="0"/>
              <a:t>…</a:t>
            </a:r>
            <a:endParaRPr lang="de-DE" dirty="0"/>
          </a:p>
        </p:txBody>
      </p:sp>
      <p:sp>
        <p:nvSpPr>
          <p:cNvPr id="3" name="Titel 2"/>
          <p:cNvSpPr>
            <a:spLocks noGrp="1"/>
          </p:cNvSpPr>
          <p:nvPr>
            <p:ph type="title"/>
          </p:nvPr>
        </p:nvSpPr>
        <p:spPr/>
        <p:txBody>
          <a:bodyPr/>
          <a:lstStyle/>
          <a:p>
            <a:r>
              <a:rPr lang="de-DE" dirty="0" smtClean="0"/>
              <a:t>Zitate wiedergeben (2)</a:t>
            </a:r>
            <a:endParaRPr lang="de-DE" dirty="0"/>
          </a:p>
        </p:txBody>
      </p:sp>
    </p:spTree>
    <p:extLst>
      <p:ext uri="{BB962C8B-B14F-4D97-AF65-F5344CB8AC3E}">
        <p14:creationId xmlns:p14="http://schemas.microsoft.com/office/powerpoint/2010/main" val="232331168"/>
      </p:ext>
    </p:extLst>
  </p:cSld>
  <p:clrMapOvr>
    <a:masterClrMapping/>
  </p:clrMapOvr>
  <p:transition spd="med">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0" dirty="0" smtClean="0"/>
              <a:t>Quellenangabe </a:t>
            </a:r>
            <a:r>
              <a:rPr lang="de-DE" b="0" dirty="0"/>
              <a:t>steht </a:t>
            </a:r>
            <a:r>
              <a:rPr lang="de-DE" b="0" dirty="0" smtClean="0"/>
              <a:t>in </a:t>
            </a:r>
            <a:r>
              <a:rPr lang="de-DE" b="0" dirty="0"/>
              <a:t>Klammern </a:t>
            </a:r>
            <a:r>
              <a:rPr lang="de-DE" b="0" dirty="0" smtClean="0"/>
              <a:t>im Fließtext</a:t>
            </a:r>
          </a:p>
        </p:txBody>
      </p:sp>
      <p:sp>
        <p:nvSpPr>
          <p:cNvPr id="3" name="Titel 2"/>
          <p:cNvSpPr>
            <a:spLocks noGrp="1"/>
          </p:cNvSpPr>
          <p:nvPr>
            <p:ph type="title"/>
          </p:nvPr>
        </p:nvSpPr>
        <p:spPr/>
        <p:txBody>
          <a:bodyPr/>
          <a:lstStyle/>
          <a:p>
            <a:r>
              <a:rPr lang="de-DE" dirty="0" smtClean="0"/>
              <a:t>Zitatnachweis im Fließtext</a:t>
            </a:r>
            <a:endParaRPr lang="de-DE" dirty="0"/>
          </a:p>
        </p:txBody>
      </p:sp>
      <p:pic>
        <p:nvPicPr>
          <p:cNvPr id="5" name="Inhaltsplatzhalter 4"/>
          <p:cNvPicPr>
            <a:picLocks noGrp="1" noChangeAspect="1"/>
          </p:cNvPicPr>
          <p:nvPr>
            <p:ph idx="10"/>
          </p:nvPr>
        </p:nvPicPr>
        <p:blipFill rotWithShape="1">
          <a:blip r:embed="rId3" cstate="print">
            <a:extLst>
              <a:ext uri="{28A0092B-C50C-407E-A947-70E740481C1C}">
                <a14:useLocalDpi xmlns:a14="http://schemas.microsoft.com/office/drawing/2010/main"/>
              </a:ext>
            </a:extLst>
          </a:blip>
          <a:stretch/>
        </p:blipFill>
        <p:spPr bwMode="auto">
          <a:xfrm>
            <a:off x="8128000" y="3855900"/>
            <a:ext cx="7121456" cy="288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28724287"/>
      </p:ext>
    </p:extLst>
  </p:cSld>
  <p:clrMapOvr>
    <a:masterClrMapping/>
  </p:clrMapOvr>
  <p:transition spd="med">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b="0" dirty="0" smtClean="0"/>
              <a:t>Fußnotenziffer im Fließtext, Quellenangabe in Fußnote</a:t>
            </a:r>
          </a:p>
          <a:p>
            <a:r>
              <a:rPr lang="de-DE" b="0" dirty="0" smtClean="0"/>
              <a:t>Alternative: Endnoten</a:t>
            </a:r>
            <a:endParaRPr lang="de-DE" b="0" dirty="0"/>
          </a:p>
        </p:txBody>
      </p:sp>
      <p:sp>
        <p:nvSpPr>
          <p:cNvPr id="3" name="Titel 2"/>
          <p:cNvSpPr>
            <a:spLocks noGrp="1"/>
          </p:cNvSpPr>
          <p:nvPr>
            <p:ph type="title"/>
          </p:nvPr>
        </p:nvSpPr>
        <p:spPr/>
        <p:txBody>
          <a:bodyPr/>
          <a:lstStyle/>
          <a:p>
            <a:r>
              <a:rPr lang="de-DE" dirty="0" smtClean="0"/>
              <a:t>Zitatnachweis in Fußnoten</a:t>
            </a:r>
            <a:endParaRPr lang="de-DE" dirty="0"/>
          </a:p>
        </p:txBody>
      </p:sp>
      <p:pic>
        <p:nvPicPr>
          <p:cNvPr id="6" name="Inhaltsplatzhalter 5"/>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a:stretch/>
        </p:blipFill>
        <p:spPr bwMode="auto">
          <a:xfrm>
            <a:off x="8175099" y="2514600"/>
            <a:ext cx="6842651" cy="360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81211072"/>
      </p:ext>
    </p:extLst>
  </p:cSld>
  <p:clrMapOvr>
    <a:masterClrMapping/>
  </p:clrMapOvr>
  <p:transition spd="med">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
          </p:nvPr>
        </p:nvSpPr>
        <p:spPr/>
        <p:txBody>
          <a:bodyPr/>
          <a:lstStyle/>
          <a:p>
            <a:r>
              <a:rPr lang="de-DE" dirty="0" smtClean="0"/>
              <a:t>Zusätzliche Informationen, die den Lesefluss stören:</a:t>
            </a:r>
          </a:p>
          <a:p>
            <a:pPr lvl="1"/>
            <a:r>
              <a:rPr lang="de-DE" dirty="0" smtClean="0"/>
              <a:t>Weiterführende Erläuterungen</a:t>
            </a:r>
          </a:p>
          <a:p>
            <a:pPr lvl="1"/>
            <a:r>
              <a:rPr lang="de-DE" dirty="0" smtClean="0"/>
              <a:t>Hinweise zu weiterführender Literatur</a:t>
            </a:r>
          </a:p>
          <a:p>
            <a:pPr lvl="1"/>
            <a:r>
              <a:rPr lang="de-DE" dirty="0" smtClean="0"/>
              <a:t>Ausführliche Zitate</a:t>
            </a:r>
          </a:p>
          <a:p>
            <a:r>
              <a:rPr lang="de-DE" dirty="0" smtClean="0"/>
              <a:t>Anmerkungen stehen in Fuß- oder Endnoten</a:t>
            </a:r>
          </a:p>
        </p:txBody>
      </p:sp>
      <p:sp>
        <p:nvSpPr>
          <p:cNvPr id="7" name="Titel 6"/>
          <p:cNvSpPr>
            <a:spLocks noGrp="1"/>
          </p:cNvSpPr>
          <p:nvPr>
            <p:ph type="title"/>
          </p:nvPr>
        </p:nvSpPr>
        <p:spPr/>
        <p:txBody>
          <a:bodyPr/>
          <a:lstStyle/>
          <a:p>
            <a:r>
              <a:rPr lang="de-DE" dirty="0" smtClean="0"/>
              <a:t>Anmerkungen</a:t>
            </a:r>
            <a:endParaRPr lang="de-DE" dirty="0"/>
          </a:p>
        </p:txBody>
      </p:sp>
    </p:spTree>
    <p:extLst>
      <p:ext uri="{BB962C8B-B14F-4D97-AF65-F5344CB8AC3E}">
        <p14:creationId xmlns:p14="http://schemas.microsoft.com/office/powerpoint/2010/main" val="1452550113"/>
      </p:ext>
    </p:extLst>
  </p:cSld>
  <p:clrMapOvr>
    <a:masterClrMapping/>
  </p:clrMapOvr>
  <p:transition spd="med">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p:txBody>
          <a:bodyPr/>
          <a:lstStyle/>
          <a:p>
            <a:r>
              <a:rPr lang="de-DE" dirty="0" smtClean="0"/>
              <a:t>Wie müssen Literaturangaben aussehen?</a:t>
            </a:r>
            <a:endParaRPr lang="de-DE" dirty="0"/>
          </a:p>
        </p:txBody>
      </p:sp>
      <p:sp>
        <p:nvSpPr>
          <p:cNvPr id="3" name="Titel 2"/>
          <p:cNvSpPr>
            <a:spLocks noGrp="1"/>
          </p:cNvSpPr>
          <p:nvPr>
            <p:ph type="title"/>
          </p:nvPr>
        </p:nvSpPr>
        <p:spPr/>
        <p:txBody>
          <a:bodyPr/>
          <a:lstStyle/>
          <a:p>
            <a:r>
              <a:rPr lang="de-DE" dirty="0" smtClean="0"/>
              <a:t>Zitationsstile</a:t>
            </a:r>
            <a:endParaRPr lang="de-DE" dirty="0"/>
          </a:p>
        </p:txBody>
      </p:sp>
    </p:spTree>
    <p:extLst>
      <p:ext uri="{BB962C8B-B14F-4D97-AF65-F5344CB8AC3E}">
        <p14:creationId xmlns:p14="http://schemas.microsoft.com/office/powerpoint/2010/main" val="4121106879"/>
      </p:ext>
    </p:extLst>
  </p:cSld>
  <p:clrMapOvr>
    <a:masterClrMapping/>
  </p:clrMapOvr>
  <p:transition spd="med">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Richtlinien für Quellennachweise </a:t>
            </a:r>
            <a:r>
              <a:rPr lang="de-DE" dirty="0"/>
              <a:t>und Literaturangaben </a:t>
            </a:r>
            <a:endParaRPr lang="de-DE" dirty="0" smtClean="0"/>
          </a:p>
          <a:p>
            <a:r>
              <a:rPr lang="de-DE" dirty="0" smtClean="0"/>
              <a:t>Je nach Fachbereich und Land unterschiedliche Zitationsstile</a:t>
            </a:r>
          </a:p>
          <a:p>
            <a:r>
              <a:rPr lang="de-DE" dirty="0" smtClean="0"/>
              <a:t>Literaturverwaltungsprogramme und Textverarbeitungsprogramme geben unterschiedliche Stile aus</a:t>
            </a:r>
          </a:p>
        </p:txBody>
      </p:sp>
      <p:sp>
        <p:nvSpPr>
          <p:cNvPr id="3" name="Titel 2"/>
          <p:cNvSpPr>
            <a:spLocks noGrp="1"/>
          </p:cNvSpPr>
          <p:nvPr>
            <p:ph type="title"/>
          </p:nvPr>
        </p:nvSpPr>
        <p:spPr/>
        <p:txBody>
          <a:bodyPr/>
          <a:lstStyle/>
          <a:p>
            <a:r>
              <a:rPr lang="de-DE" dirty="0" smtClean="0"/>
              <a:t>Was ist ein Zitationsstil?</a:t>
            </a:r>
            <a:endParaRPr lang="de-DE" dirty="0"/>
          </a:p>
        </p:txBody>
      </p:sp>
    </p:spTree>
    <p:extLst>
      <p:ext uri="{BB962C8B-B14F-4D97-AF65-F5344CB8AC3E}">
        <p14:creationId xmlns:p14="http://schemas.microsoft.com/office/powerpoint/2010/main" val="936469931"/>
      </p:ext>
    </p:extLst>
  </p:cSld>
  <p:clrMapOvr>
    <a:masterClrMapping/>
  </p:clrMapOvr>
  <p:transition spd="med">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Zitationsstile: Beispiele</a:t>
            </a:r>
            <a:endParaRPr lang="de-DE" dirty="0"/>
          </a:p>
        </p:txBody>
      </p:sp>
      <p:pic>
        <p:nvPicPr>
          <p:cNvPr id="7" name="Grafik 6"/>
          <p:cNvPicPr>
            <a:picLocks noChangeAspect="1"/>
          </p:cNvPicPr>
          <p:nvPr/>
        </p:nvPicPr>
        <p:blipFill rotWithShape="1">
          <a:blip r:embed="rId3" cstate="print">
            <a:extLst>
              <a:ext uri="{28A0092B-C50C-407E-A947-70E740481C1C}">
                <a14:useLocalDpi xmlns:a14="http://schemas.microsoft.com/office/drawing/2010/main"/>
              </a:ext>
            </a:extLst>
          </a:blip>
          <a:srcRect t="1402"/>
          <a:stretch/>
        </p:blipFill>
        <p:spPr bwMode="auto">
          <a:xfrm>
            <a:off x="3766502" y="2155371"/>
            <a:ext cx="8722995" cy="636513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41287065"/>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Wissenschaftliches Arbeiten ist ein Lernprozess</a:t>
            </a:r>
          </a:p>
          <a:p>
            <a:r>
              <a:rPr lang="de-DE" dirty="0" smtClean="0"/>
              <a:t>Neben der inhaltlichen Qualität der Ergebnisse ist auch ihre Präsentation entscheidend</a:t>
            </a:r>
          </a:p>
          <a:p>
            <a:r>
              <a:rPr lang="de-DE" dirty="0" smtClean="0"/>
              <a:t>Einhaltung der formalen Standards ist ein Qualitätskriterium</a:t>
            </a:r>
          </a:p>
        </p:txBody>
      </p:sp>
      <p:sp>
        <p:nvSpPr>
          <p:cNvPr id="3" name="Titel 2"/>
          <p:cNvSpPr>
            <a:spLocks noGrp="1"/>
          </p:cNvSpPr>
          <p:nvPr>
            <p:ph type="title"/>
          </p:nvPr>
        </p:nvSpPr>
        <p:spPr/>
        <p:txBody>
          <a:bodyPr/>
          <a:lstStyle/>
          <a:p>
            <a:r>
              <a:rPr lang="de-DE" dirty="0" smtClean="0"/>
              <a:t>Am Anfang steht die Prüfung …</a:t>
            </a:r>
            <a:endParaRPr lang="de-DE" dirty="0"/>
          </a:p>
        </p:txBody>
      </p:sp>
    </p:spTree>
    <p:extLst>
      <p:ext uri="{BB962C8B-B14F-4D97-AF65-F5344CB8AC3E}">
        <p14:creationId xmlns:p14="http://schemas.microsoft.com/office/powerpoint/2010/main" val="4080553823"/>
      </p:ext>
    </p:extLst>
  </p:cSld>
  <p:clrMapOvr>
    <a:masterClrMapping/>
  </p:clrMapOvr>
  <p:transition spd="med">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Deutschland: DIN ISO 690</a:t>
            </a:r>
          </a:p>
          <a:p>
            <a:r>
              <a:rPr lang="de-DE" dirty="0"/>
              <a:t>APA Style (American Psychological </a:t>
            </a:r>
            <a:r>
              <a:rPr lang="de-DE" dirty="0" err="1"/>
              <a:t>Association</a:t>
            </a:r>
            <a:r>
              <a:rPr lang="de-DE" dirty="0"/>
              <a:t>)</a:t>
            </a:r>
          </a:p>
          <a:p>
            <a:r>
              <a:rPr lang="de-DE" dirty="0" smtClean="0"/>
              <a:t>Chicago Manual </a:t>
            </a:r>
            <a:r>
              <a:rPr lang="de-DE" dirty="0" err="1" smtClean="0"/>
              <a:t>of</a:t>
            </a:r>
            <a:r>
              <a:rPr lang="de-DE" dirty="0" smtClean="0"/>
              <a:t> Style </a:t>
            </a:r>
            <a:r>
              <a:rPr lang="de-DE" dirty="0" err="1" smtClean="0"/>
              <a:t>Citation</a:t>
            </a:r>
            <a:r>
              <a:rPr lang="de-DE" dirty="0" smtClean="0"/>
              <a:t> Style</a:t>
            </a:r>
          </a:p>
          <a:p>
            <a:r>
              <a:rPr lang="de-DE" dirty="0" smtClean="0"/>
              <a:t>Harvard </a:t>
            </a:r>
            <a:r>
              <a:rPr lang="de-DE" dirty="0" err="1" smtClean="0"/>
              <a:t>Citation</a:t>
            </a:r>
            <a:r>
              <a:rPr lang="de-DE" dirty="0" smtClean="0"/>
              <a:t> Style</a:t>
            </a:r>
          </a:p>
          <a:p>
            <a:r>
              <a:rPr lang="de-DE" dirty="0" smtClean="0"/>
              <a:t>Modern Language </a:t>
            </a:r>
            <a:r>
              <a:rPr lang="de-DE" dirty="0" err="1" smtClean="0"/>
              <a:t>Association</a:t>
            </a:r>
            <a:r>
              <a:rPr lang="de-DE" dirty="0" smtClean="0"/>
              <a:t> </a:t>
            </a:r>
            <a:r>
              <a:rPr lang="de-DE" dirty="0" err="1" smtClean="0"/>
              <a:t>Citation</a:t>
            </a:r>
            <a:r>
              <a:rPr lang="de-DE" dirty="0" smtClean="0"/>
              <a:t> Style (</a:t>
            </a:r>
            <a:r>
              <a:rPr lang="de-DE" dirty="0"/>
              <a:t>MLA) </a:t>
            </a:r>
            <a:endParaRPr lang="de-DE" dirty="0" smtClean="0"/>
          </a:p>
        </p:txBody>
      </p:sp>
      <p:sp>
        <p:nvSpPr>
          <p:cNvPr id="3" name="Titel 2"/>
          <p:cNvSpPr>
            <a:spLocks noGrp="1"/>
          </p:cNvSpPr>
          <p:nvPr>
            <p:ph type="title"/>
          </p:nvPr>
        </p:nvSpPr>
        <p:spPr/>
        <p:txBody>
          <a:bodyPr/>
          <a:lstStyle/>
          <a:p>
            <a:r>
              <a:rPr lang="de-DE" smtClean="0"/>
              <a:t>Wichtige Zitierrichtlinien</a:t>
            </a:r>
            <a:endParaRPr lang="de-DE" dirty="0"/>
          </a:p>
        </p:txBody>
      </p:sp>
    </p:spTree>
    <p:extLst>
      <p:ext uri="{BB962C8B-B14F-4D97-AF65-F5344CB8AC3E}">
        <p14:creationId xmlns:p14="http://schemas.microsoft.com/office/powerpoint/2010/main" val="4152145608"/>
      </p:ext>
    </p:extLst>
  </p:cSld>
  <p:clrMapOvr>
    <a:masterClrMapping/>
  </p:clrMapOvr>
  <p:transition spd="med">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Korrekte Quellennachweise für jede Literaturart</a:t>
            </a:r>
            <a:endParaRPr lang="de-DE" dirty="0"/>
          </a:p>
        </p:txBody>
      </p:sp>
      <p:sp>
        <p:nvSpPr>
          <p:cNvPr id="3" name="Titel 2"/>
          <p:cNvSpPr>
            <a:spLocks noGrp="1"/>
          </p:cNvSpPr>
          <p:nvPr>
            <p:ph type="title"/>
          </p:nvPr>
        </p:nvSpPr>
        <p:spPr/>
        <p:txBody>
          <a:bodyPr/>
          <a:lstStyle/>
          <a:p>
            <a:r>
              <a:rPr lang="de-DE" dirty="0" smtClean="0"/>
              <a:t>Literaturangaben</a:t>
            </a:r>
            <a:endParaRPr lang="de-DE" dirty="0"/>
          </a:p>
        </p:txBody>
      </p:sp>
    </p:spTree>
    <p:extLst>
      <p:ext uri="{BB962C8B-B14F-4D97-AF65-F5344CB8AC3E}">
        <p14:creationId xmlns:p14="http://schemas.microsoft.com/office/powerpoint/2010/main" val="2662994220"/>
      </p:ext>
    </p:extLst>
  </p:cSld>
  <p:clrMapOvr>
    <a:masterClrMapping/>
  </p:clrMapOvr>
  <p:transition spd="med">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a:spcBef>
                <a:spcPts val="1800"/>
              </a:spcBef>
            </a:pPr>
            <a:r>
              <a:rPr lang="de-DE" dirty="0" smtClean="0"/>
              <a:t>Name des Autors und Herausgebers</a:t>
            </a:r>
          </a:p>
          <a:p>
            <a:pPr>
              <a:spcBef>
                <a:spcPts val="1800"/>
              </a:spcBef>
            </a:pPr>
            <a:r>
              <a:rPr lang="de-DE" dirty="0" smtClean="0"/>
              <a:t>Titel und Untertitel, Titel des Beitrags</a:t>
            </a:r>
          </a:p>
          <a:p>
            <a:pPr>
              <a:spcBef>
                <a:spcPts val="1800"/>
              </a:spcBef>
            </a:pPr>
            <a:r>
              <a:rPr lang="de-DE" dirty="0" smtClean="0"/>
              <a:t>Name des Mediums/der Zeitschrift</a:t>
            </a:r>
          </a:p>
          <a:p>
            <a:pPr>
              <a:spcBef>
                <a:spcPts val="1800"/>
              </a:spcBef>
            </a:pPr>
            <a:r>
              <a:rPr lang="de-DE" dirty="0" smtClean="0"/>
              <a:t>Verlag, Erscheinungsort, Auflage, Erscheinungsjahr</a:t>
            </a:r>
          </a:p>
          <a:p>
            <a:pPr>
              <a:spcBef>
                <a:spcPts val="1800"/>
              </a:spcBef>
            </a:pPr>
            <a:r>
              <a:rPr lang="de-DE" dirty="0" smtClean="0"/>
              <a:t>Seitenzahl</a:t>
            </a:r>
          </a:p>
          <a:p>
            <a:pPr>
              <a:spcBef>
                <a:spcPts val="1800"/>
              </a:spcBef>
            </a:pPr>
            <a:r>
              <a:rPr lang="de-DE" dirty="0" smtClean="0"/>
              <a:t>Zeitschriften: Jahrgang, laufende Nummer, Jahr</a:t>
            </a:r>
          </a:p>
        </p:txBody>
      </p:sp>
      <p:sp>
        <p:nvSpPr>
          <p:cNvPr id="3" name="Titel 2"/>
          <p:cNvSpPr>
            <a:spLocks noGrp="1"/>
          </p:cNvSpPr>
          <p:nvPr>
            <p:ph type="title"/>
          </p:nvPr>
        </p:nvSpPr>
        <p:spPr/>
        <p:txBody>
          <a:bodyPr/>
          <a:lstStyle/>
          <a:p>
            <a:r>
              <a:rPr lang="de-DE" dirty="0" smtClean="0"/>
              <a:t>Bibliographische Angaben</a:t>
            </a:r>
            <a:endParaRPr lang="de-DE" dirty="0"/>
          </a:p>
        </p:txBody>
      </p:sp>
    </p:spTree>
    <p:extLst>
      <p:ext uri="{BB962C8B-B14F-4D97-AF65-F5344CB8AC3E}">
        <p14:creationId xmlns:p14="http://schemas.microsoft.com/office/powerpoint/2010/main" val="1621568299"/>
      </p:ext>
    </p:extLst>
  </p:cSld>
  <p:clrMapOvr>
    <a:masterClrMapping/>
  </p:clrMapOvr>
  <p:transition spd="med">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Titel </a:t>
            </a:r>
            <a:r>
              <a:rPr lang="de-DE" dirty="0" smtClean="0"/>
              <a:t>selbstständiger Werke werden </a:t>
            </a:r>
            <a:r>
              <a:rPr lang="de-DE" dirty="0"/>
              <a:t>kursiv, </a:t>
            </a:r>
            <a:r>
              <a:rPr lang="de-DE" dirty="0" smtClean="0"/>
              <a:t>unselbständige </a:t>
            </a:r>
            <a:r>
              <a:rPr lang="de-DE" dirty="0"/>
              <a:t>Beiträge in </a:t>
            </a:r>
            <a:r>
              <a:rPr lang="de-DE" dirty="0" smtClean="0"/>
              <a:t>Anführungsstriche gesetzt</a:t>
            </a:r>
          </a:p>
          <a:p>
            <a:r>
              <a:rPr lang="de-DE" dirty="0" smtClean="0"/>
              <a:t>Bis zu drei Autoren/Herausgeber vollständig erfasst, bei mehreren nur der erste Name, gefolgt von </a:t>
            </a:r>
            <a:r>
              <a:rPr lang="de-DE" i="1" dirty="0" smtClean="0"/>
              <a:t>„u.a.“</a:t>
            </a:r>
          </a:p>
          <a:p>
            <a:r>
              <a:rPr lang="de-DE" dirty="0" smtClean="0"/>
              <a:t>Abkürzungen gebräuchlich: </a:t>
            </a:r>
            <a:r>
              <a:rPr lang="de-DE" i="1" dirty="0"/>
              <a:t>a.a.O.</a:t>
            </a:r>
            <a:r>
              <a:rPr lang="de-DE" dirty="0"/>
              <a:t>, </a:t>
            </a:r>
            <a:r>
              <a:rPr lang="de-DE" i="1" dirty="0" smtClean="0"/>
              <a:t>Aufl.</a:t>
            </a:r>
            <a:r>
              <a:rPr lang="de-DE" dirty="0" smtClean="0"/>
              <a:t>, </a:t>
            </a:r>
            <a:r>
              <a:rPr lang="de-DE" i="1" dirty="0" err="1" smtClean="0"/>
              <a:t>Diss</a:t>
            </a:r>
            <a:r>
              <a:rPr lang="de-DE" i="1" dirty="0" smtClean="0"/>
              <a:t>.</a:t>
            </a:r>
            <a:r>
              <a:rPr lang="de-DE" dirty="0" smtClean="0"/>
              <a:t>, </a:t>
            </a:r>
            <a:r>
              <a:rPr lang="de-DE" i="1" dirty="0" err="1" smtClean="0"/>
              <a:t>durchges</a:t>
            </a:r>
            <a:r>
              <a:rPr lang="de-DE" i="1" dirty="0" smtClean="0"/>
              <a:t>.</a:t>
            </a:r>
            <a:r>
              <a:rPr lang="de-DE" dirty="0"/>
              <a:t>,</a:t>
            </a:r>
            <a:r>
              <a:rPr lang="de-DE" i="1" dirty="0" smtClean="0"/>
              <a:t> </a:t>
            </a:r>
            <a:r>
              <a:rPr lang="de-DE" i="1" dirty="0" err="1" smtClean="0"/>
              <a:t>Diss</a:t>
            </a:r>
            <a:r>
              <a:rPr lang="de-DE" dirty="0" smtClean="0"/>
              <a:t>., </a:t>
            </a:r>
            <a:r>
              <a:rPr lang="de-DE" i="1" dirty="0"/>
              <a:t>ebd</a:t>
            </a:r>
            <a:r>
              <a:rPr lang="de-DE" dirty="0"/>
              <a:t>., </a:t>
            </a:r>
            <a:r>
              <a:rPr lang="de-DE" i="1" dirty="0" err="1"/>
              <a:t>erw</a:t>
            </a:r>
            <a:r>
              <a:rPr lang="de-DE" dirty="0" smtClean="0"/>
              <a:t>., </a:t>
            </a:r>
            <a:r>
              <a:rPr lang="de-DE" i="1" dirty="0" smtClean="0"/>
              <a:t>f</a:t>
            </a:r>
            <a:r>
              <a:rPr lang="de-DE" dirty="0" smtClean="0"/>
              <a:t>. und </a:t>
            </a:r>
            <a:r>
              <a:rPr lang="de-DE" i="1" dirty="0" smtClean="0"/>
              <a:t>ff.</a:t>
            </a:r>
            <a:r>
              <a:rPr lang="de-DE" dirty="0" smtClean="0"/>
              <a:t> </a:t>
            </a:r>
            <a:endParaRPr lang="de-DE" dirty="0"/>
          </a:p>
        </p:txBody>
      </p:sp>
      <p:sp>
        <p:nvSpPr>
          <p:cNvPr id="3" name="Titel 2"/>
          <p:cNvSpPr>
            <a:spLocks noGrp="1"/>
          </p:cNvSpPr>
          <p:nvPr>
            <p:ph type="title"/>
          </p:nvPr>
        </p:nvSpPr>
        <p:spPr/>
        <p:txBody>
          <a:bodyPr/>
          <a:lstStyle/>
          <a:p>
            <a:r>
              <a:rPr lang="de-DE" dirty="0" smtClean="0"/>
              <a:t>Konventionen </a:t>
            </a:r>
            <a:endParaRPr lang="de-DE" dirty="0"/>
          </a:p>
        </p:txBody>
      </p:sp>
    </p:spTree>
    <p:extLst>
      <p:ext uri="{BB962C8B-B14F-4D97-AF65-F5344CB8AC3E}">
        <p14:creationId xmlns:p14="http://schemas.microsoft.com/office/powerpoint/2010/main" val="3548478687"/>
      </p:ext>
    </p:extLst>
  </p:cSld>
  <p:clrMapOvr>
    <a:masterClrMapping/>
  </p:clrMapOvr>
  <p:transition spd="med">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Wiedergabe der URL: </a:t>
            </a:r>
            <a:r>
              <a:rPr lang="de-DE" i="1" dirty="0" smtClean="0"/>
              <a:t>(Online unter [kompletter Link])</a:t>
            </a:r>
          </a:p>
          <a:p>
            <a:r>
              <a:rPr lang="de-DE" dirty="0" smtClean="0"/>
              <a:t>Datum des Zugriffs </a:t>
            </a:r>
            <a:r>
              <a:rPr lang="de-DE" i="1" dirty="0" smtClean="0"/>
              <a:t>(Zugriff am …)</a:t>
            </a:r>
          </a:p>
          <a:p>
            <a:r>
              <a:rPr lang="de-DE" dirty="0" smtClean="0"/>
              <a:t>Internet-Quelle nur bei Werken nennen, die ausschließlich online verfügbar sind</a:t>
            </a:r>
          </a:p>
          <a:p>
            <a:r>
              <a:rPr lang="de-DE" dirty="0" smtClean="0"/>
              <a:t>Download speichern und archivieren</a:t>
            </a:r>
            <a:endParaRPr lang="de-DE" dirty="0"/>
          </a:p>
        </p:txBody>
      </p:sp>
      <p:sp>
        <p:nvSpPr>
          <p:cNvPr id="4" name="Titel 3"/>
          <p:cNvSpPr>
            <a:spLocks noGrp="1"/>
          </p:cNvSpPr>
          <p:nvPr>
            <p:ph type="title"/>
          </p:nvPr>
        </p:nvSpPr>
        <p:spPr/>
        <p:txBody>
          <a:bodyPr/>
          <a:lstStyle/>
          <a:p>
            <a:r>
              <a:rPr lang="de-DE" dirty="0" smtClean="0"/>
              <a:t>Angabe von Online-Quellen</a:t>
            </a:r>
            <a:endParaRPr lang="de-DE" dirty="0"/>
          </a:p>
        </p:txBody>
      </p:sp>
    </p:spTree>
    <p:extLst>
      <p:ext uri="{BB962C8B-B14F-4D97-AF65-F5344CB8AC3E}">
        <p14:creationId xmlns:p14="http://schemas.microsoft.com/office/powerpoint/2010/main" val="659851818"/>
      </p:ext>
    </p:extLst>
  </p:cSld>
  <p:clrMapOvr>
    <a:masterClrMapping/>
  </p:clrMapOvr>
  <p:transition spd="med">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Literaturverzeichnis</a:t>
            </a:r>
            <a:endParaRPr lang="de-DE" dirty="0"/>
          </a:p>
        </p:txBody>
      </p:sp>
      <p:pic>
        <p:nvPicPr>
          <p:cNvPr id="4" name="Grafik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32000" y="2147887"/>
            <a:ext cx="12192000" cy="6324600"/>
          </a:xfrm>
          <a:prstGeom prst="rect">
            <a:avLst/>
          </a:prstGeom>
        </p:spPr>
      </p:pic>
    </p:spTree>
    <p:extLst>
      <p:ext uri="{BB962C8B-B14F-4D97-AF65-F5344CB8AC3E}">
        <p14:creationId xmlns:p14="http://schemas.microsoft.com/office/powerpoint/2010/main" val="3399378654"/>
      </p:ext>
    </p:extLst>
  </p:cSld>
  <p:clrMapOvr>
    <a:masterClrMapping/>
  </p:clrMapOvr>
  <p:transition spd="med">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7</a:t>
            </a:r>
            <a:br>
              <a:rPr lang="de-DE" dirty="0" smtClean="0"/>
            </a:br>
            <a:r>
              <a:rPr lang="de-DE" dirty="0" smtClean="0"/>
              <a:t>Abbildungen</a:t>
            </a:r>
            <a:r>
              <a:rPr lang="de-DE" dirty="0"/>
              <a:t> </a:t>
            </a:r>
            <a:r>
              <a:rPr lang="de-DE" dirty="0" smtClean="0"/>
              <a:t>und Tabellen</a:t>
            </a:r>
            <a:endParaRPr lang="de-DE" dirty="0"/>
          </a:p>
        </p:txBody>
      </p:sp>
    </p:spTree>
    <p:extLst>
      <p:ext uri="{BB962C8B-B14F-4D97-AF65-F5344CB8AC3E}">
        <p14:creationId xmlns:p14="http://schemas.microsoft.com/office/powerpoint/2010/main" val="2558186982"/>
      </p:ext>
    </p:extLst>
  </p:cSld>
  <p:clrMapOvr>
    <a:masterClrMapping/>
  </p:clrMapOvr>
  <p:transition spd="med">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Aussagen „auf den ersten Blick“ vermitteln</a:t>
            </a:r>
            <a:endParaRPr lang="de-DE" dirty="0"/>
          </a:p>
        </p:txBody>
      </p:sp>
      <p:sp>
        <p:nvSpPr>
          <p:cNvPr id="3" name="Titel 2"/>
          <p:cNvSpPr>
            <a:spLocks noGrp="1"/>
          </p:cNvSpPr>
          <p:nvPr>
            <p:ph type="title"/>
          </p:nvPr>
        </p:nvSpPr>
        <p:spPr/>
        <p:txBody>
          <a:bodyPr/>
          <a:lstStyle/>
          <a:p>
            <a:r>
              <a:rPr lang="de-DE" dirty="0" smtClean="0"/>
              <a:t>Wozu Abbildungen?</a:t>
            </a:r>
            <a:endParaRPr lang="de-DE" dirty="0"/>
          </a:p>
        </p:txBody>
      </p:sp>
    </p:spTree>
    <p:extLst>
      <p:ext uri="{BB962C8B-B14F-4D97-AF65-F5344CB8AC3E}">
        <p14:creationId xmlns:p14="http://schemas.microsoft.com/office/powerpoint/2010/main" val="2525495952"/>
      </p:ext>
    </p:extLst>
  </p:cSld>
  <p:clrMapOvr>
    <a:masterClrMapping/>
  </p:clrMapOvr>
  <p:transition spd="med">
    <p:fad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dirty="0" smtClean="0"/>
              <a:t>Bilder und Grafiken veranschaulichen die Aussagen, die im Text gemacht werden</a:t>
            </a:r>
          </a:p>
          <a:p>
            <a:r>
              <a:rPr lang="de-DE" dirty="0" smtClean="0"/>
              <a:t>Illustrationen werden im Text explizit erwähnt und erläutert</a:t>
            </a:r>
          </a:p>
          <a:p>
            <a:r>
              <a:rPr lang="de-DE" dirty="0" smtClean="0"/>
              <a:t>In Textverarbeitungsprogrammen gibt es zahlreiche Funktionen zum Erstellen einer eigenen Grafik</a:t>
            </a:r>
          </a:p>
        </p:txBody>
      </p:sp>
      <p:sp>
        <p:nvSpPr>
          <p:cNvPr id="3" name="Titel 2"/>
          <p:cNvSpPr>
            <a:spLocks noGrp="1"/>
          </p:cNvSpPr>
          <p:nvPr>
            <p:ph type="title"/>
          </p:nvPr>
        </p:nvSpPr>
        <p:spPr/>
        <p:txBody>
          <a:bodyPr/>
          <a:lstStyle/>
          <a:p>
            <a:r>
              <a:rPr lang="de-DE" dirty="0" smtClean="0"/>
              <a:t>Aussagen illustrieren</a:t>
            </a:r>
            <a:endParaRPr lang="de-DE" dirty="0"/>
          </a:p>
        </p:txBody>
      </p:sp>
    </p:spTree>
    <p:extLst>
      <p:ext uri="{BB962C8B-B14F-4D97-AF65-F5344CB8AC3E}">
        <p14:creationId xmlns:p14="http://schemas.microsoft.com/office/powerpoint/2010/main" val="3601966300"/>
      </p:ext>
    </p:extLst>
  </p:cSld>
  <p:clrMapOvr>
    <a:masterClrMapping/>
  </p:clrMapOvr>
  <p:transition spd="med">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Infografiken erstellen</a:t>
            </a:r>
            <a:endParaRPr lang="de-DE" dirty="0"/>
          </a:p>
        </p:txBody>
      </p:sp>
      <p:graphicFrame>
        <p:nvGraphicFramePr>
          <p:cNvPr id="7" name="Bildplatzhalter 6"/>
          <p:cNvGraphicFramePr>
            <a:graphicFrameLocks noGrp="1"/>
          </p:cNvGraphicFramePr>
          <p:nvPr>
            <p:ph type="pic" sz="quarter" idx="10"/>
            <p:extLst>
              <p:ext uri="{D42A27DB-BD31-4B8C-83A1-F6EECF244321}">
                <p14:modId xmlns:p14="http://schemas.microsoft.com/office/powerpoint/2010/main" val="1251742803"/>
              </p:ext>
            </p:extLst>
          </p:nvPr>
        </p:nvGraphicFramePr>
        <p:xfrm>
          <a:off x="889000" y="2232660"/>
          <a:ext cx="130302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hteck 7"/>
          <p:cNvSpPr/>
          <p:nvPr/>
        </p:nvSpPr>
        <p:spPr>
          <a:xfrm>
            <a:off x="2489200" y="8160067"/>
            <a:ext cx="6096000" cy="461665"/>
          </a:xfrm>
          <a:prstGeom prst="rect">
            <a:avLst/>
          </a:prstGeom>
        </p:spPr>
        <p:txBody>
          <a:bodyPr wrap="square">
            <a:spAutoFit/>
          </a:bodyPr>
          <a:lstStyle/>
          <a:p>
            <a:pPr>
              <a:spcAft>
                <a:spcPts val="1000"/>
              </a:spcAft>
            </a:pPr>
            <a:r>
              <a:rPr lang="de-DE"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Abbildung 1: Frauenromane </a:t>
            </a:r>
            <a:r>
              <a:rPr lang="de-DE" sz="2400" dirty="0">
                <a:solidFill>
                  <a:schemeClr val="tx1"/>
                </a:solidFill>
                <a:latin typeface="Calibri" panose="020F0502020204030204" pitchFamily="34" charset="0"/>
                <a:ea typeface="Times New Roman" panose="02020603050405020304" pitchFamily="18" charset="0"/>
                <a:cs typeface="Calibri" panose="020F0502020204030204" pitchFamily="34" charset="0"/>
              </a:rPr>
              <a:t>‒</a:t>
            </a:r>
            <a:r>
              <a:rPr lang="de-DE"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 Einflussfaktoren</a:t>
            </a:r>
            <a:endParaRPr lang="de-DE" sz="24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9610813"/>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2413000" y="5105400"/>
            <a:ext cx="11430000" cy="1066800"/>
          </a:xfrm>
        </p:spPr>
        <p:txBody>
          <a:bodyPr/>
          <a:lstStyle/>
          <a:p>
            <a:r>
              <a:rPr lang="de-DE" dirty="0" smtClean="0"/>
              <a:t>Von der Hausarbeit zur Dissertation</a:t>
            </a:r>
            <a:endParaRPr lang="de-DE" dirty="0"/>
          </a:p>
        </p:txBody>
      </p:sp>
      <p:sp>
        <p:nvSpPr>
          <p:cNvPr id="3" name="Titel 2"/>
          <p:cNvSpPr>
            <a:spLocks noGrp="1"/>
          </p:cNvSpPr>
          <p:nvPr>
            <p:ph type="title"/>
          </p:nvPr>
        </p:nvSpPr>
        <p:spPr/>
        <p:txBody>
          <a:bodyPr/>
          <a:lstStyle/>
          <a:p>
            <a:r>
              <a:rPr lang="de-DE" dirty="0" smtClean="0"/>
              <a:t>Formen wissenschaftlicher Arbeiten</a:t>
            </a:r>
            <a:endParaRPr lang="de-DE" dirty="0"/>
          </a:p>
        </p:txBody>
      </p:sp>
    </p:spTree>
    <p:extLst>
      <p:ext uri="{BB962C8B-B14F-4D97-AF65-F5344CB8AC3E}">
        <p14:creationId xmlns:p14="http://schemas.microsoft.com/office/powerpoint/2010/main" val="3152934130"/>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lstStyle/>
          <a:p>
            <a:r>
              <a:rPr lang="de-DE" dirty="0" smtClean="0"/>
              <a:t>Fotos als „Beweismittel“</a:t>
            </a:r>
            <a:endParaRPr lang="de-DE" dirty="0"/>
          </a:p>
        </p:txBody>
      </p:sp>
      <p:sp>
        <p:nvSpPr>
          <p:cNvPr id="15" name="Inhaltsplatzhalter 14"/>
          <p:cNvSpPr>
            <a:spLocks noGrp="1"/>
          </p:cNvSpPr>
          <p:nvPr>
            <p:ph idx="1"/>
          </p:nvPr>
        </p:nvSpPr>
        <p:spPr/>
        <p:txBody>
          <a:bodyPr/>
          <a:lstStyle/>
          <a:p>
            <a:r>
              <a:rPr lang="de-DE" smtClean="0"/>
              <a:t>Welche </a:t>
            </a:r>
            <a:r>
              <a:rPr lang="de-DE" dirty="0" smtClean="0"/>
              <a:t>Aussage könnte diese Aufnahme unterstreichen?</a:t>
            </a:r>
            <a:endParaRPr lang="de-DE" dirty="0"/>
          </a:p>
        </p:txBody>
      </p:sp>
      <p:pic>
        <p:nvPicPr>
          <p:cNvPr id="18" name="Inhaltsplatzhalter 17"/>
          <p:cNvPicPr>
            <a:picLocks noGrp="1" noChangeAspect="1"/>
          </p:cNvPicPr>
          <p:nvPr>
            <p:ph idx="10"/>
          </p:nvPr>
        </p:nvPicPr>
        <p:blipFill>
          <a:blip r:embed="rId3">
            <a:extLst>
              <a:ext uri="{28A0092B-C50C-407E-A947-70E740481C1C}">
                <a14:useLocalDpi xmlns:a14="http://schemas.microsoft.com/office/drawing/2010/main" val="0"/>
              </a:ext>
            </a:extLst>
          </a:blip>
          <a:stretch>
            <a:fillRect/>
          </a:stretch>
        </p:blipFill>
        <p:spPr>
          <a:xfrm>
            <a:off x="8356600" y="2809875"/>
            <a:ext cx="6629400" cy="4972050"/>
          </a:xfrm>
        </p:spPr>
      </p:pic>
    </p:spTree>
    <p:extLst>
      <p:ext uri="{BB962C8B-B14F-4D97-AF65-F5344CB8AC3E}">
        <p14:creationId xmlns:p14="http://schemas.microsoft.com/office/powerpoint/2010/main" val="1434765827"/>
      </p:ext>
    </p:extLst>
  </p:cSld>
  <p:clrMapOvr>
    <a:masterClrMapping/>
  </p:clrMapOvr>
  <p:transition spd="med">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Bildunterschriften formulieren die wesentliche Aussage</a:t>
            </a:r>
          </a:p>
          <a:p>
            <a:r>
              <a:rPr lang="de-DE" dirty="0" smtClean="0"/>
              <a:t>Durchgehende Nummerierung </a:t>
            </a:r>
          </a:p>
          <a:p>
            <a:r>
              <a:rPr lang="de-DE" dirty="0" smtClean="0"/>
              <a:t>Alle Abbildungen der Arbeit müssen auf diese Weise erfasst werden – auch Diagramme</a:t>
            </a:r>
          </a:p>
          <a:p>
            <a:r>
              <a:rPr lang="de-DE" dirty="0" smtClean="0"/>
              <a:t>Abbildungsverzeichnis enthält Bildtitel und Nummerierung (mit der Seitenzahl)</a:t>
            </a:r>
            <a:endParaRPr lang="de-DE" dirty="0"/>
          </a:p>
        </p:txBody>
      </p:sp>
      <p:sp>
        <p:nvSpPr>
          <p:cNvPr id="3" name="Titel 2"/>
          <p:cNvSpPr>
            <a:spLocks noGrp="1"/>
          </p:cNvSpPr>
          <p:nvPr>
            <p:ph type="title"/>
          </p:nvPr>
        </p:nvSpPr>
        <p:spPr/>
        <p:txBody>
          <a:bodyPr/>
          <a:lstStyle/>
          <a:p>
            <a:r>
              <a:rPr lang="de-DE" dirty="0" smtClean="0"/>
              <a:t>Bildunterschriften</a:t>
            </a:r>
            <a:endParaRPr lang="de-DE" dirty="0"/>
          </a:p>
        </p:txBody>
      </p:sp>
    </p:spTree>
    <p:extLst>
      <p:ext uri="{BB962C8B-B14F-4D97-AF65-F5344CB8AC3E}">
        <p14:creationId xmlns:p14="http://schemas.microsoft.com/office/powerpoint/2010/main" val="638050"/>
      </p:ext>
    </p:extLst>
  </p:cSld>
  <p:clrMapOvr>
    <a:masterClrMapping/>
  </p:clrMapOvr>
  <p:transition spd="med">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Bilder können im Rahmen des Zitatrechts in die Arbeit eingefügt werden</a:t>
            </a:r>
          </a:p>
          <a:p>
            <a:r>
              <a:rPr lang="de-DE" dirty="0" smtClean="0"/>
              <a:t>Obligatorisch: genauer Quellennachweis, auch mit Angabe des </a:t>
            </a:r>
            <a:r>
              <a:rPr lang="de-DE" dirty="0" err="1" smtClean="0"/>
              <a:t>Coyprights</a:t>
            </a:r>
            <a:endParaRPr lang="de-DE" dirty="0" smtClean="0"/>
          </a:p>
          <a:p>
            <a:r>
              <a:rPr lang="de-DE" dirty="0" smtClean="0"/>
              <a:t>Auch bei Abbildungen aus dem Internet muss Quelle genannt werden</a:t>
            </a:r>
            <a:endParaRPr lang="de-DE" dirty="0"/>
          </a:p>
        </p:txBody>
      </p:sp>
      <p:sp>
        <p:nvSpPr>
          <p:cNvPr id="3" name="Titel 2"/>
          <p:cNvSpPr>
            <a:spLocks noGrp="1"/>
          </p:cNvSpPr>
          <p:nvPr>
            <p:ph type="title"/>
          </p:nvPr>
        </p:nvSpPr>
        <p:spPr/>
        <p:txBody>
          <a:bodyPr/>
          <a:lstStyle/>
          <a:p>
            <a:r>
              <a:rPr lang="de-DE" dirty="0" smtClean="0"/>
              <a:t>Bildrechte respektieren</a:t>
            </a:r>
            <a:endParaRPr lang="de-DE" dirty="0"/>
          </a:p>
        </p:txBody>
      </p:sp>
    </p:spTree>
    <p:extLst>
      <p:ext uri="{BB962C8B-B14F-4D97-AF65-F5344CB8AC3E}">
        <p14:creationId xmlns:p14="http://schemas.microsoft.com/office/powerpoint/2010/main" val="37852301"/>
      </p:ext>
    </p:extLst>
  </p:cSld>
  <p:clrMapOvr>
    <a:masterClrMapping/>
  </p:clrMapOvr>
  <p:transition spd="med">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Anschauliche Darstellung von Zahlen</a:t>
            </a:r>
            <a:endParaRPr lang="de-DE" dirty="0"/>
          </a:p>
        </p:txBody>
      </p:sp>
      <p:sp>
        <p:nvSpPr>
          <p:cNvPr id="3" name="Titel 2"/>
          <p:cNvSpPr>
            <a:spLocks noGrp="1"/>
          </p:cNvSpPr>
          <p:nvPr>
            <p:ph type="title"/>
          </p:nvPr>
        </p:nvSpPr>
        <p:spPr/>
        <p:txBody>
          <a:bodyPr/>
          <a:lstStyle/>
          <a:p>
            <a:r>
              <a:rPr lang="de-DE" dirty="0" smtClean="0"/>
              <a:t>Tabellen und Diagramme</a:t>
            </a:r>
            <a:endParaRPr lang="de-DE" dirty="0"/>
          </a:p>
        </p:txBody>
      </p:sp>
    </p:spTree>
    <p:extLst>
      <p:ext uri="{BB962C8B-B14F-4D97-AF65-F5344CB8AC3E}">
        <p14:creationId xmlns:p14="http://schemas.microsoft.com/office/powerpoint/2010/main" val="2373114308"/>
      </p:ext>
    </p:extLst>
  </p:cSld>
  <p:clrMapOvr>
    <a:masterClrMapping/>
  </p:clrMapOvr>
  <p:transition spd="med">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Tabellen und Diagramme zeigen eine Entwicklung auf</a:t>
            </a:r>
          </a:p>
          <a:p>
            <a:r>
              <a:rPr lang="de-DE" dirty="0" smtClean="0"/>
              <a:t>Auf dieser Grundlage erfolgt die Interpretation des Zahlenmaterials im Text</a:t>
            </a:r>
          </a:p>
          <a:p>
            <a:r>
              <a:rPr lang="de-DE" dirty="0" smtClean="0"/>
              <a:t>Repräsentativer Ausschnitt lenkt den Blick auf die wesentlichen Ergebnisse</a:t>
            </a:r>
          </a:p>
          <a:p>
            <a:r>
              <a:rPr lang="de-DE" dirty="0" smtClean="0"/>
              <a:t>Quelle der Daten nennen</a:t>
            </a:r>
            <a:endParaRPr lang="de-DE" dirty="0"/>
          </a:p>
        </p:txBody>
      </p:sp>
      <p:sp>
        <p:nvSpPr>
          <p:cNvPr id="3" name="Titel 2"/>
          <p:cNvSpPr>
            <a:spLocks noGrp="1"/>
          </p:cNvSpPr>
          <p:nvPr>
            <p:ph type="title"/>
          </p:nvPr>
        </p:nvSpPr>
        <p:spPr/>
        <p:txBody>
          <a:bodyPr/>
          <a:lstStyle/>
          <a:p>
            <a:r>
              <a:rPr lang="de-DE" dirty="0" smtClean="0"/>
              <a:t>Zahlen im Zusammenhang sehen</a:t>
            </a:r>
            <a:endParaRPr lang="de-DE" dirty="0"/>
          </a:p>
        </p:txBody>
      </p:sp>
    </p:spTree>
    <p:extLst>
      <p:ext uri="{BB962C8B-B14F-4D97-AF65-F5344CB8AC3E}">
        <p14:creationId xmlns:p14="http://schemas.microsoft.com/office/powerpoint/2010/main" val="1484565519"/>
      </p:ext>
    </p:extLst>
  </p:cSld>
  <p:clrMapOvr>
    <a:masterClrMapping/>
  </p:clrMapOvr>
  <p:transition spd="med">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Aussagekraft von Tabellen</a:t>
            </a:r>
            <a:endParaRPr lang="de-DE" dirty="0"/>
          </a:p>
        </p:txBody>
      </p:sp>
      <p:graphicFrame>
        <p:nvGraphicFramePr>
          <p:cNvPr id="4" name="Inhaltsplatzhalter 3"/>
          <p:cNvGraphicFramePr>
            <a:graphicFrameLocks noGrp="1"/>
          </p:cNvGraphicFramePr>
          <p:nvPr>
            <p:ph type="pic" sz="quarter" idx="10"/>
            <p:extLst>
              <p:ext uri="{D42A27DB-BD31-4B8C-83A1-F6EECF244321}">
                <p14:modId xmlns:p14="http://schemas.microsoft.com/office/powerpoint/2010/main" val="3153227179"/>
              </p:ext>
            </p:extLst>
          </p:nvPr>
        </p:nvGraphicFramePr>
        <p:xfrm>
          <a:off x="1244600" y="3200400"/>
          <a:ext cx="13131798" cy="3211830"/>
        </p:xfrm>
        <a:graphic>
          <a:graphicData uri="http://schemas.openxmlformats.org/drawingml/2006/table">
            <a:tbl>
              <a:tblPr firstRow="1" firstCol="1" lastRow="1">
                <a:tableStyleId>{69C7853C-536D-4A76-A0AE-DD22124D55A5}</a:tableStyleId>
              </a:tblPr>
              <a:tblGrid>
                <a:gridCol w="3221398">
                  <a:extLst>
                    <a:ext uri="{9D8B030D-6E8A-4147-A177-3AD203B41FA5}">
                      <a16:colId xmlns:a16="http://schemas.microsoft.com/office/drawing/2014/main" val="20000"/>
                    </a:ext>
                  </a:extLst>
                </a:gridCol>
                <a:gridCol w="1982080">
                  <a:extLst>
                    <a:ext uri="{9D8B030D-6E8A-4147-A177-3AD203B41FA5}">
                      <a16:colId xmlns:a16="http://schemas.microsoft.com/office/drawing/2014/main" val="20001"/>
                    </a:ext>
                  </a:extLst>
                </a:gridCol>
                <a:gridCol w="1982080">
                  <a:extLst>
                    <a:ext uri="{9D8B030D-6E8A-4147-A177-3AD203B41FA5}">
                      <a16:colId xmlns:a16="http://schemas.microsoft.com/office/drawing/2014/main" val="20002"/>
                    </a:ext>
                  </a:extLst>
                </a:gridCol>
                <a:gridCol w="1982080">
                  <a:extLst>
                    <a:ext uri="{9D8B030D-6E8A-4147-A177-3AD203B41FA5}">
                      <a16:colId xmlns:a16="http://schemas.microsoft.com/office/drawing/2014/main" val="20003"/>
                    </a:ext>
                  </a:extLst>
                </a:gridCol>
                <a:gridCol w="1982080">
                  <a:extLst>
                    <a:ext uri="{9D8B030D-6E8A-4147-A177-3AD203B41FA5}">
                      <a16:colId xmlns:a16="http://schemas.microsoft.com/office/drawing/2014/main" val="20004"/>
                    </a:ext>
                  </a:extLst>
                </a:gridCol>
                <a:gridCol w="1982080">
                  <a:extLst>
                    <a:ext uri="{9D8B030D-6E8A-4147-A177-3AD203B41FA5}">
                      <a16:colId xmlns:a16="http://schemas.microsoft.com/office/drawing/2014/main" val="20005"/>
                    </a:ext>
                  </a:extLst>
                </a:gridCol>
              </a:tblGrid>
              <a:tr h="506730">
                <a:tc>
                  <a:txBody>
                    <a:bodyPr/>
                    <a:lstStyle/>
                    <a:p>
                      <a:pPr algn="ctr"/>
                      <a:endParaRPr lang="de-DE" sz="2400" dirty="0"/>
                    </a:p>
                  </a:txBody>
                  <a:tcPr marL="130629" marR="130629" anchor="ctr"/>
                </a:tc>
                <a:tc>
                  <a:txBody>
                    <a:bodyPr/>
                    <a:lstStyle/>
                    <a:p>
                      <a:pPr algn="ctr"/>
                      <a:r>
                        <a:rPr lang="de-DE" sz="2400" dirty="0" smtClean="0"/>
                        <a:t>2009</a:t>
                      </a:r>
                      <a:endParaRPr lang="de-DE" sz="2400" dirty="0"/>
                    </a:p>
                  </a:txBody>
                  <a:tcPr marL="130629" marR="130629" anchor="ctr"/>
                </a:tc>
                <a:tc>
                  <a:txBody>
                    <a:bodyPr/>
                    <a:lstStyle/>
                    <a:p>
                      <a:pPr algn="ctr"/>
                      <a:r>
                        <a:rPr lang="de-DE" sz="2400" dirty="0" smtClean="0"/>
                        <a:t>2010</a:t>
                      </a:r>
                      <a:endParaRPr lang="de-DE" sz="2400" dirty="0"/>
                    </a:p>
                  </a:txBody>
                  <a:tcPr marL="130629" marR="130629" anchor="ctr"/>
                </a:tc>
                <a:tc>
                  <a:txBody>
                    <a:bodyPr/>
                    <a:lstStyle/>
                    <a:p>
                      <a:pPr algn="ctr"/>
                      <a:r>
                        <a:rPr lang="de-DE" sz="2400" dirty="0" smtClean="0"/>
                        <a:t>2011</a:t>
                      </a:r>
                      <a:endParaRPr lang="de-DE" sz="2400" dirty="0"/>
                    </a:p>
                  </a:txBody>
                  <a:tcPr marL="130629" marR="130629" anchor="ctr"/>
                </a:tc>
                <a:tc>
                  <a:txBody>
                    <a:bodyPr/>
                    <a:lstStyle/>
                    <a:p>
                      <a:pPr algn="ctr"/>
                      <a:r>
                        <a:rPr lang="de-DE" sz="2400" dirty="0" smtClean="0"/>
                        <a:t>2012</a:t>
                      </a:r>
                      <a:endParaRPr lang="de-DE" sz="2400" dirty="0"/>
                    </a:p>
                  </a:txBody>
                  <a:tcPr marL="130629" marR="130629" anchor="ctr"/>
                </a:tc>
                <a:tc>
                  <a:txBody>
                    <a:bodyPr/>
                    <a:lstStyle/>
                    <a:p>
                      <a:pPr algn="ctr"/>
                      <a:r>
                        <a:rPr lang="de-DE" sz="2400" dirty="0" smtClean="0"/>
                        <a:t>2013</a:t>
                      </a:r>
                      <a:endParaRPr lang="de-DE" sz="2400" dirty="0"/>
                    </a:p>
                  </a:txBody>
                  <a:tcPr marL="130629" marR="130629" anchor="ctr"/>
                </a:tc>
                <a:extLst>
                  <a:ext uri="{0D108BD9-81ED-4DB2-BD59-A6C34878D82A}">
                    <a16:rowId xmlns:a16="http://schemas.microsoft.com/office/drawing/2014/main" val="10000"/>
                  </a:ext>
                </a:extLst>
              </a:tr>
              <a:tr h="941070">
                <a:tc>
                  <a:txBody>
                    <a:bodyPr/>
                    <a:lstStyle/>
                    <a:p>
                      <a:r>
                        <a:rPr lang="de-DE" sz="2400" dirty="0" smtClean="0"/>
                        <a:t>Pflanzlich</a:t>
                      </a:r>
                      <a:r>
                        <a:rPr lang="de-DE" sz="2400" baseline="0" dirty="0" smtClean="0"/>
                        <a:t>e Erzeugnisse</a:t>
                      </a:r>
                      <a:endParaRPr lang="de-DE" sz="2400" dirty="0"/>
                    </a:p>
                  </a:txBody>
                  <a:tcPr marL="130629" marR="130629" anchor="ctr"/>
                </a:tc>
                <a:tc>
                  <a:txBody>
                    <a:bodyPr/>
                    <a:lstStyle/>
                    <a:p>
                      <a:pPr algn="r"/>
                      <a:r>
                        <a:rPr lang="de-DE" sz="2400" dirty="0" smtClean="0"/>
                        <a:t>14.090</a:t>
                      </a:r>
                      <a:endParaRPr lang="de-DE" sz="2400" dirty="0"/>
                    </a:p>
                  </a:txBody>
                  <a:tcPr marL="130629" marR="130629" anchor="ctr"/>
                </a:tc>
                <a:tc>
                  <a:txBody>
                    <a:bodyPr/>
                    <a:lstStyle/>
                    <a:p>
                      <a:pPr algn="r"/>
                      <a:r>
                        <a:rPr lang="de-DE" sz="2400" dirty="0" smtClean="0"/>
                        <a:t>15.485</a:t>
                      </a:r>
                      <a:endParaRPr lang="de-DE" sz="2400" dirty="0"/>
                    </a:p>
                  </a:txBody>
                  <a:tcPr marL="130629" marR="130629" anchor="ctr"/>
                </a:tc>
                <a:tc>
                  <a:txBody>
                    <a:bodyPr/>
                    <a:lstStyle/>
                    <a:p>
                      <a:pPr algn="r"/>
                      <a:r>
                        <a:rPr lang="de-DE" sz="2400" dirty="0" smtClean="0"/>
                        <a:t>16.222</a:t>
                      </a:r>
                      <a:endParaRPr lang="de-DE" sz="2400" dirty="0"/>
                    </a:p>
                  </a:txBody>
                  <a:tcPr marL="130629" marR="130629" anchor="ctr"/>
                </a:tc>
                <a:tc>
                  <a:txBody>
                    <a:bodyPr/>
                    <a:lstStyle/>
                    <a:p>
                      <a:pPr algn="r"/>
                      <a:r>
                        <a:rPr lang="de-DE" sz="2400" dirty="0" smtClean="0"/>
                        <a:t>18.816</a:t>
                      </a:r>
                      <a:endParaRPr lang="de-DE" sz="2400" dirty="0"/>
                    </a:p>
                  </a:txBody>
                  <a:tcPr marL="130629" marR="130629" anchor="ctr"/>
                </a:tc>
                <a:tc>
                  <a:txBody>
                    <a:bodyPr/>
                    <a:lstStyle/>
                    <a:p>
                      <a:pPr algn="r"/>
                      <a:r>
                        <a:rPr lang="de-DE" sz="2400" dirty="0" smtClean="0"/>
                        <a:t>16.400</a:t>
                      </a:r>
                      <a:endParaRPr lang="de-DE" sz="2400" dirty="0"/>
                    </a:p>
                  </a:txBody>
                  <a:tcPr marL="130629" marR="130629" anchor="ctr"/>
                </a:tc>
                <a:extLst>
                  <a:ext uri="{0D108BD9-81ED-4DB2-BD59-A6C34878D82A}">
                    <a16:rowId xmlns:a16="http://schemas.microsoft.com/office/drawing/2014/main" val="10001"/>
                  </a:ext>
                </a:extLst>
              </a:tr>
              <a:tr h="941070">
                <a:tc>
                  <a:txBody>
                    <a:bodyPr/>
                    <a:lstStyle/>
                    <a:p>
                      <a:r>
                        <a:rPr lang="de-DE" sz="2400" dirty="0" smtClean="0"/>
                        <a:t>Tierische Erzeugnisse</a:t>
                      </a:r>
                      <a:endParaRPr lang="de-DE" sz="2400" dirty="0"/>
                    </a:p>
                  </a:txBody>
                  <a:tcPr marL="130629" marR="130629" anchor="ctr"/>
                </a:tc>
                <a:tc>
                  <a:txBody>
                    <a:bodyPr/>
                    <a:lstStyle/>
                    <a:p>
                      <a:pPr algn="r"/>
                      <a:r>
                        <a:rPr lang="de-DE" sz="2400" dirty="0" smtClean="0"/>
                        <a:t>21.023</a:t>
                      </a:r>
                      <a:endParaRPr lang="de-DE" sz="2400" dirty="0"/>
                    </a:p>
                  </a:txBody>
                  <a:tcPr marL="130629" marR="130629" anchor="ctr"/>
                </a:tc>
                <a:tc>
                  <a:txBody>
                    <a:bodyPr/>
                    <a:lstStyle/>
                    <a:p>
                      <a:pPr algn="r"/>
                      <a:r>
                        <a:rPr lang="de-DE" sz="2400" dirty="0" smtClean="0"/>
                        <a:t>22.261</a:t>
                      </a:r>
                      <a:endParaRPr lang="de-DE" sz="2400" dirty="0"/>
                    </a:p>
                  </a:txBody>
                  <a:tcPr marL="130629" marR="130629" anchor="ctr"/>
                </a:tc>
                <a:tc>
                  <a:txBody>
                    <a:bodyPr/>
                    <a:lstStyle/>
                    <a:p>
                      <a:pPr algn="r"/>
                      <a:r>
                        <a:rPr lang="de-DE" sz="2400" dirty="0" smtClean="0"/>
                        <a:t>24.529</a:t>
                      </a:r>
                      <a:endParaRPr lang="de-DE" sz="2400" dirty="0"/>
                    </a:p>
                  </a:txBody>
                  <a:tcPr marL="130629" marR="130629" anchor="ctr"/>
                </a:tc>
                <a:tc>
                  <a:txBody>
                    <a:bodyPr/>
                    <a:lstStyle/>
                    <a:p>
                      <a:pPr algn="r"/>
                      <a:r>
                        <a:rPr lang="de-DE" sz="2400" dirty="0" smtClean="0"/>
                        <a:t>24.243</a:t>
                      </a:r>
                      <a:endParaRPr lang="de-DE" sz="2400" dirty="0"/>
                    </a:p>
                  </a:txBody>
                  <a:tcPr marL="130629" marR="130629" anchor="ctr"/>
                </a:tc>
                <a:tc>
                  <a:txBody>
                    <a:bodyPr/>
                    <a:lstStyle/>
                    <a:p>
                      <a:pPr algn="r"/>
                      <a:r>
                        <a:rPr lang="de-DE" sz="2400" dirty="0" smtClean="0"/>
                        <a:t>25.253</a:t>
                      </a:r>
                      <a:endParaRPr lang="de-DE" sz="2400" dirty="0"/>
                    </a:p>
                  </a:txBody>
                  <a:tcPr marL="130629" marR="130629" anchor="ctr"/>
                </a:tc>
                <a:extLst>
                  <a:ext uri="{0D108BD9-81ED-4DB2-BD59-A6C34878D82A}">
                    <a16:rowId xmlns:a16="http://schemas.microsoft.com/office/drawing/2014/main" val="10002"/>
                  </a:ext>
                </a:extLst>
              </a:tr>
              <a:tr h="506730">
                <a:tc>
                  <a:txBody>
                    <a:bodyPr/>
                    <a:lstStyle/>
                    <a:p>
                      <a:r>
                        <a:rPr lang="de-DE" sz="2400" dirty="0" smtClean="0"/>
                        <a:t>Verkaufserlöse</a:t>
                      </a:r>
                      <a:br>
                        <a:rPr lang="de-DE" sz="2400" dirty="0" smtClean="0"/>
                      </a:br>
                      <a:r>
                        <a:rPr lang="de-DE" sz="2400" dirty="0" smtClean="0"/>
                        <a:t>gesamt</a:t>
                      </a:r>
                      <a:endParaRPr lang="de-DE" sz="2400" dirty="0"/>
                    </a:p>
                  </a:txBody>
                  <a:tcPr marL="130629" marR="130629" anchor="ctr"/>
                </a:tc>
                <a:tc>
                  <a:txBody>
                    <a:bodyPr/>
                    <a:lstStyle/>
                    <a:p>
                      <a:pPr algn="r"/>
                      <a:r>
                        <a:rPr lang="de-DE" sz="2400" dirty="0" smtClean="0"/>
                        <a:t>35.113</a:t>
                      </a:r>
                      <a:endParaRPr lang="de-DE" sz="2400" dirty="0"/>
                    </a:p>
                  </a:txBody>
                  <a:tcPr marL="130629" marR="130629" anchor="ctr"/>
                </a:tc>
                <a:tc>
                  <a:txBody>
                    <a:bodyPr/>
                    <a:lstStyle/>
                    <a:p>
                      <a:pPr algn="r"/>
                      <a:r>
                        <a:rPr lang="de-DE" sz="2400" dirty="0" smtClean="0"/>
                        <a:t>37.747</a:t>
                      </a:r>
                      <a:endParaRPr lang="de-DE" sz="2400" dirty="0"/>
                    </a:p>
                  </a:txBody>
                  <a:tcPr marL="130629" marR="130629" anchor="ctr"/>
                </a:tc>
                <a:tc>
                  <a:txBody>
                    <a:bodyPr/>
                    <a:lstStyle/>
                    <a:p>
                      <a:pPr algn="r"/>
                      <a:r>
                        <a:rPr lang="de-DE" sz="2400" dirty="0" smtClean="0"/>
                        <a:t>40.750</a:t>
                      </a:r>
                      <a:endParaRPr lang="de-DE" sz="2400" dirty="0"/>
                    </a:p>
                  </a:txBody>
                  <a:tcPr marL="130629" marR="130629" anchor="ctr"/>
                </a:tc>
                <a:tc>
                  <a:txBody>
                    <a:bodyPr/>
                    <a:lstStyle/>
                    <a:p>
                      <a:pPr algn="r"/>
                      <a:r>
                        <a:rPr lang="de-DE" sz="2400" dirty="0" smtClean="0"/>
                        <a:t>43.059</a:t>
                      </a:r>
                      <a:endParaRPr lang="de-DE" sz="2400" dirty="0"/>
                    </a:p>
                  </a:txBody>
                  <a:tcPr marL="130629" marR="130629" anchor="ctr"/>
                </a:tc>
                <a:tc>
                  <a:txBody>
                    <a:bodyPr/>
                    <a:lstStyle/>
                    <a:p>
                      <a:pPr algn="r"/>
                      <a:r>
                        <a:rPr lang="de-DE" sz="2400" dirty="0" smtClean="0"/>
                        <a:t>41.653</a:t>
                      </a:r>
                      <a:endParaRPr lang="de-DE" sz="2400" dirty="0"/>
                    </a:p>
                  </a:txBody>
                  <a:tcPr marL="130629" marR="130629" anchor="ctr"/>
                </a:tc>
                <a:extLst>
                  <a:ext uri="{0D108BD9-81ED-4DB2-BD59-A6C34878D82A}">
                    <a16:rowId xmlns:a16="http://schemas.microsoft.com/office/drawing/2014/main" val="10003"/>
                  </a:ext>
                </a:extLst>
              </a:tr>
            </a:tbl>
          </a:graphicData>
        </a:graphic>
      </p:graphicFrame>
      <p:sp>
        <p:nvSpPr>
          <p:cNvPr id="6" name="Textfeld 5"/>
          <p:cNvSpPr txBox="1"/>
          <p:nvPr/>
        </p:nvSpPr>
        <p:spPr>
          <a:xfrm>
            <a:off x="1244600" y="6757987"/>
            <a:ext cx="12293600" cy="830997"/>
          </a:xfrm>
          <a:prstGeom prst="rect">
            <a:avLst/>
          </a:prstGeom>
          <a:noFill/>
        </p:spPr>
        <p:txBody>
          <a:bodyPr wrap="square" rtlCol="0">
            <a:spAutoFit/>
          </a:bodyPr>
          <a:lstStyle/>
          <a:p>
            <a:pPr algn="l"/>
            <a:r>
              <a:rPr lang="de-DE" sz="2400" dirty="0" smtClean="0"/>
              <a:t>Verkaufserlöse </a:t>
            </a:r>
            <a:r>
              <a:rPr lang="de-DE" sz="2400" dirty="0"/>
              <a:t>der </a:t>
            </a:r>
            <a:r>
              <a:rPr lang="de-DE" sz="2400" dirty="0" smtClean="0"/>
              <a:t>Landwirtschaft – in jeweiligen Preisen – in Deutschland (in Mill. Euro)</a:t>
            </a:r>
            <a:endParaRPr lang="de-DE" sz="2400" dirty="0"/>
          </a:p>
          <a:p>
            <a:pPr algn="l"/>
            <a:r>
              <a:rPr lang="de-DE" sz="2400" dirty="0"/>
              <a:t>Quelle: http://www.statistik-portal.de/Landwirtschaft/LGR</a:t>
            </a:r>
          </a:p>
        </p:txBody>
      </p:sp>
    </p:spTree>
    <p:extLst>
      <p:ext uri="{BB962C8B-B14F-4D97-AF65-F5344CB8AC3E}">
        <p14:creationId xmlns:p14="http://schemas.microsoft.com/office/powerpoint/2010/main" val="2821328547"/>
      </p:ext>
    </p:extLst>
  </p:cSld>
  <p:clrMapOvr>
    <a:masterClrMapping/>
  </p:clrMapOvr>
  <p:transition spd="med">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Inhaltsplatzhalter 6"/>
          <p:cNvGraphicFramePr>
            <a:graphicFrameLocks noGrp="1"/>
          </p:cNvGraphicFramePr>
          <p:nvPr>
            <p:ph idx="1"/>
            <p:extLst>
              <p:ext uri="{D42A27DB-BD31-4B8C-83A1-F6EECF244321}">
                <p14:modId xmlns:p14="http://schemas.microsoft.com/office/powerpoint/2010/main" val="1885852631"/>
              </p:ext>
            </p:extLst>
          </p:nvPr>
        </p:nvGraphicFramePr>
        <p:xfrm>
          <a:off x="1422400" y="2451078"/>
          <a:ext cx="13563600" cy="5778522"/>
        </p:xfrm>
        <a:graphic>
          <a:graphicData uri="http://schemas.openxmlformats.org/drawingml/2006/table">
            <a:tbl>
              <a:tblPr firstRow="1" bandRow="1">
                <a:tableStyleId>{5C22544A-7EE6-4342-B048-85BDC9FD1C3A}</a:tableStyleId>
              </a:tblPr>
              <a:tblGrid>
                <a:gridCol w="1066800">
                  <a:extLst>
                    <a:ext uri="{9D8B030D-6E8A-4147-A177-3AD203B41FA5}">
                      <a16:colId xmlns:a16="http://schemas.microsoft.com/office/drawing/2014/main" val="647934624"/>
                    </a:ext>
                  </a:extLst>
                </a:gridCol>
                <a:gridCol w="2499360">
                  <a:extLst>
                    <a:ext uri="{9D8B030D-6E8A-4147-A177-3AD203B41FA5}">
                      <a16:colId xmlns:a16="http://schemas.microsoft.com/office/drawing/2014/main" val="326284562"/>
                    </a:ext>
                  </a:extLst>
                </a:gridCol>
                <a:gridCol w="2499360">
                  <a:extLst>
                    <a:ext uri="{9D8B030D-6E8A-4147-A177-3AD203B41FA5}">
                      <a16:colId xmlns:a16="http://schemas.microsoft.com/office/drawing/2014/main" val="698173803"/>
                    </a:ext>
                  </a:extLst>
                </a:gridCol>
                <a:gridCol w="2499360">
                  <a:extLst>
                    <a:ext uri="{9D8B030D-6E8A-4147-A177-3AD203B41FA5}">
                      <a16:colId xmlns:a16="http://schemas.microsoft.com/office/drawing/2014/main" val="3897569405"/>
                    </a:ext>
                  </a:extLst>
                </a:gridCol>
                <a:gridCol w="2499360">
                  <a:extLst>
                    <a:ext uri="{9D8B030D-6E8A-4147-A177-3AD203B41FA5}">
                      <a16:colId xmlns:a16="http://schemas.microsoft.com/office/drawing/2014/main" val="1285461483"/>
                    </a:ext>
                  </a:extLst>
                </a:gridCol>
                <a:gridCol w="2499360">
                  <a:extLst>
                    <a:ext uri="{9D8B030D-6E8A-4147-A177-3AD203B41FA5}">
                      <a16:colId xmlns:a16="http://schemas.microsoft.com/office/drawing/2014/main" val="2960127406"/>
                    </a:ext>
                  </a:extLst>
                </a:gridCol>
              </a:tblGrid>
              <a:tr h="1355831">
                <a:tc rowSpan="2">
                  <a:txBody>
                    <a:bodyPr/>
                    <a:lstStyle/>
                    <a:p>
                      <a:pPr algn="ctr"/>
                      <a:r>
                        <a:rPr lang="de-DE" sz="2400" dirty="0" smtClean="0"/>
                        <a:t>Jahr</a:t>
                      </a:r>
                      <a:endParaRPr lang="de-DE" sz="2400" dirty="0"/>
                    </a:p>
                  </a:txBody>
                  <a:tcPr anchor="ctr"/>
                </a:tc>
                <a:tc>
                  <a:txBody>
                    <a:bodyPr/>
                    <a:lstStyle/>
                    <a:p>
                      <a:pPr algn="ctr"/>
                      <a:r>
                        <a:rPr lang="de-DE" sz="2400" dirty="0" smtClean="0"/>
                        <a:t>Wein und Most</a:t>
                      </a:r>
                      <a:endParaRPr lang="de-DE" sz="2400" dirty="0"/>
                    </a:p>
                  </a:txBody>
                  <a:tcPr anchor="ctr"/>
                </a:tc>
                <a:tc gridSpan="2">
                  <a:txBody>
                    <a:bodyPr/>
                    <a:lstStyle/>
                    <a:p>
                      <a:pPr algn="ctr"/>
                      <a:r>
                        <a:rPr lang="de-DE" sz="2400" dirty="0" smtClean="0"/>
                        <a:t>Weißwein und -most</a:t>
                      </a:r>
                      <a:endParaRPr lang="de-DE" sz="2400" dirty="0"/>
                    </a:p>
                  </a:txBody>
                  <a:tcPr anchor="ctr"/>
                </a:tc>
                <a:tc hMerge="1">
                  <a:txBody>
                    <a:bodyPr/>
                    <a:lstStyle/>
                    <a:p>
                      <a:pPr algn="ctr"/>
                      <a:endParaRPr lang="de-DE" dirty="0"/>
                    </a:p>
                  </a:txBody>
                  <a:tcPr anchor="ct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2400" dirty="0" smtClean="0"/>
                        <a:t>Rotwein und -most</a:t>
                      </a:r>
                    </a:p>
                    <a:p>
                      <a:pPr algn="ctr"/>
                      <a:endParaRPr lang="de-DE" sz="2400" dirty="0"/>
                    </a:p>
                  </a:txBody>
                  <a:tcPr anchor="ctr"/>
                </a:tc>
                <a:tc hMerge="1">
                  <a:txBody>
                    <a:bodyPr/>
                    <a:lstStyle/>
                    <a:p>
                      <a:pPr algn="ctr"/>
                      <a:endParaRPr lang="de-DE" dirty="0"/>
                    </a:p>
                  </a:txBody>
                  <a:tcPr anchor="ctr"/>
                </a:tc>
                <a:extLst>
                  <a:ext uri="{0D108BD9-81ED-4DB2-BD59-A6C34878D82A}">
                    <a16:rowId xmlns:a16="http://schemas.microsoft.com/office/drawing/2014/main" val="1225275560"/>
                  </a:ext>
                </a:extLst>
              </a:tr>
              <a:tr h="1355831">
                <a:tc vMerge="1">
                  <a:txBody>
                    <a:bodyPr/>
                    <a:lstStyle/>
                    <a:p>
                      <a:endParaRPr lang="de-DE" dirty="0"/>
                    </a:p>
                  </a:txBody>
                  <a:tcPr/>
                </a:tc>
                <a:tc>
                  <a:txBody>
                    <a:bodyPr/>
                    <a:lstStyle/>
                    <a:p>
                      <a:pPr algn="ctr"/>
                      <a:r>
                        <a:rPr lang="de-DE" sz="2400" dirty="0" smtClean="0"/>
                        <a:t>insgesamt</a:t>
                      </a:r>
                      <a:endParaRPr lang="de-DE" sz="2400" dirty="0"/>
                    </a:p>
                  </a:txBody>
                  <a:tcPr anchor="ctr"/>
                </a:tc>
                <a:tc>
                  <a:txBody>
                    <a:bodyPr/>
                    <a:lstStyle/>
                    <a:p>
                      <a:pPr algn="ctr"/>
                      <a:r>
                        <a:rPr lang="de-DE" sz="2400" dirty="0" smtClean="0"/>
                        <a:t>Wein/Landwein</a:t>
                      </a:r>
                      <a:endParaRPr lang="de-DE" sz="2400" dirty="0"/>
                    </a:p>
                  </a:txBody>
                  <a:tcPr anchor="ctr"/>
                </a:tc>
                <a:tc>
                  <a:txBody>
                    <a:bodyPr/>
                    <a:lstStyle/>
                    <a:p>
                      <a:pPr algn="ctr"/>
                      <a:r>
                        <a:rPr lang="de-DE" sz="2400" dirty="0" smtClean="0"/>
                        <a:t>Qualitätswein/</a:t>
                      </a:r>
                    </a:p>
                    <a:p>
                      <a:pPr algn="ctr"/>
                      <a:r>
                        <a:rPr lang="de-DE" sz="2400" dirty="0" smtClean="0"/>
                        <a:t>Prädikatswein</a:t>
                      </a:r>
                      <a:endParaRPr lang="de-DE" sz="2400" dirty="0"/>
                    </a:p>
                  </a:txBody>
                  <a:tcPr anchor="ctr"/>
                </a:tc>
                <a:tc>
                  <a:txBody>
                    <a:bodyPr/>
                    <a:lstStyle/>
                    <a:p>
                      <a:pPr algn="ctr"/>
                      <a:r>
                        <a:rPr lang="de-DE" sz="2400" dirty="0" smtClean="0"/>
                        <a:t>Wein/Landwein</a:t>
                      </a:r>
                      <a:endParaRPr lang="de-DE" sz="2400" dirty="0"/>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2400" dirty="0" smtClean="0"/>
                        <a:t>Qualitätswein/</a:t>
                      </a:r>
                    </a:p>
                    <a:p>
                      <a:pPr marL="0" marR="0" indent="0" algn="ctr" defTabSz="457200" rtl="0" eaLnBrk="1" fontAlgn="auto" latinLnBrk="0" hangingPunct="1">
                        <a:lnSpc>
                          <a:spcPct val="100000"/>
                        </a:lnSpc>
                        <a:spcBef>
                          <a:spcPts val="0"/>
                        </a:spcBef>
                        <a:spcAft>
                          <a:spcPts val="0"/>
                        </a:spcAft>
                        <a:buClrTx/>
                        <a:buSzTx/>
                        <a:buFontTx/>
                        <a:buNone/>
                        <a:tabLst/>
                        <a:defRPr/>
                      </a:pPr>
                      <a:r>
                        <a:rPr lang="de-DE" sz="2400" dirty="0" smtClean="0"/>
                        <a:t>Prädikatswein</a:t>
                      </a:r>
                    </a:p>
                    <a:p>
                      <a:pPr algn="ctr"/>
                      <a:endParaRPr lang="de-DE" sz="2400" dirty="0"/>
                    </a:p>
                  </a:txBody>
                  <a:tcPr anchor="ctr"/>
                </a:tc>
                <a:extLst>
                  <a:ext uri="{0D108BD9-81ED-4DB2-BD59-A6C34878D82A}">
                    <a16:rowId xmlns:a16="http://schemas.microsoft.com/office/drawing/2014/main" val="147599057"/>
                  </a:ext>
                </a:extLst>
              </a:tr>
              <a:tr h="613372">
                <a:tc>
                  <a:txBody>
                    <a:bodyPr/>
                    <a:lstStyle/>
                    <a:p>
                      <a:r>
                        <a:rPr lang="de-DE" sz="2400" dirty="0" smtClean="0"/>
                        <a:t>2010</a:t>
                      </a:r>
                    </a:p>
                  </a:txBody>
                  <a:tcPr/>
                </a:tc>
                <a:tc>
                  <a:txBody>
                    <a:bodyPr/>
                    <a:lstStyle/>
                    <a:p>
                      <a:pPr algn="r"/>
                      <a:r>
                        <a:rPr lang="de-DE" sz="2400" dirty="0" smtClean="0"/>
                        <a:t>6.906</a:t>
                      </a:r>
                      <a:endParaRPr lang="de-DE" sz="2400" dirty="0"/>
                    </a:p>
                  </a:txBody>
                  <a:tcPr anchor="ctr"/>
                </a:tc>
                <a:tc>
                  <a:txBody>
                    <a:bodyPr/>
                    <a:lstStyle/>
                    <a:p>
                      <a:pPr algn="r"/>
                      <a:r>
                        <a:rPr lang="de-DE" sz="2400" dirty="0" smtClean="0"/>
                        <a:t>105</a:t>
                      </a:r>
                      <a:endParaRPr lang="de-DE" sz="2400" dirty="0"/>
                    </a:p>
                  </a:txBody>
                  <a:tcPr anchor="ctr"/>
                </a:tc>
                <a:tc>
                  <a:txBody>
                    <a:bodyPr/>
                    <a:lstStyle/>
                    <a:p>
                      <a:pPr algn="r"/>
                      <a:r>
                        <a:rPr lang="de-DE" sz="2400" dirty="0" smtClean="0"/>
                        <a:t>3.988</a:t>
                      </a:r>
                      <a:endParaRPr lang="de-DE" sz="2400" dirty="0"/>
                    </a:p>
                  </a:txBody>
                  <a:tcPr anchor="ctr"/>
                </a:tc>
                <a:tc>
                  <a:txBody>
                    <a:bodyPr/>
                    <a:lstStyle/>
                    <a:p>
                      <a:pPr algn="r"/>
                      <a:r>
                        <a:rPr lang="de-DE" sz="2400" dirty="0" smtClean="0"/>
                        <a:t>23</a:t>
                      </a:r>
                      <a:endParaRPr lang="de-DE" sz="2400" dirty="0"/>
                    </a:p>
                  </a:txBody>
                  <a:tcPr anchor="ctr"/>
                </a:tc>
                <a:tc>
                  <a:txBody>
                    <a:bodyPr/>
                    <a:lstStyle/>
                    <a:p>
                      <a:pPr algn="r"/>
                      <a:r>
                        <a:rPr lang="de-DE" sz="2400" dirty="0" smtClean="0"/>
                        <a:t>2.791</a:t>
                      </a:r>
                    </a:p>
                  </a:txBody>
                  <a:tcPr anchor="ctr"/>
                </a:tc>
                <a:extLst>
                  <a:ext uri="{0D108BD9-81ED-4DB2-BD59-A6C34878D82A}">
                    <a16:rowId xmlns:a16="http://schemas.microsoft.com/office/drawing/2014/main" val="2568683942"/>
                  </a:ext>
                </a:extLst>
              </a:tr>
              <a:tr h="613372">
                <a:tc>
                  <a:txBody>
                    <a:bodyPr/>
                    <a:lstStyle/>
                    <a:p>
                      <a:r>
                        <a:rPr lang="de-DE" sz="2400" dirty="0" smtClean="0"/>
                        <a:t>2011</a:t>
                      </a:r>
                      <a:endParaRPr lang="de-DE" sz="2400" dirty="0"/>
                    </a:p>
                  </a:txBody>
                  <a:tcPr/>
                </a:tc>
                <a:tc>
                  <a:txBody>
                    <a:bodyPr/>
                    <a:lstStyle/>
                    <a:p>
                      <a:pPr algn="r"/>
                      <a:r>
                        <a:rPr lang="de-DE" sz="2400" dirty="0" smtClean="0"/>
                        <a:t>9.132</a:t>
                      </a:r>
                      <a:endParaRPr lang="de-DE" sz="2400" dirty="0"/>
                    </a:p>
                  </a:txBody>
                  <a:tcPr anchor="ctr"/>
                </a:tc>
                <a:tc>
                  <a:txBody>
                    <a:bodyPr/>
                    <a:lstStyle/>
                    <a:p>
                      <a:pPr algn="r"/>
                      <a:r>
                        <a:rPr lang="de-DE" sz="2400" dirty="0" smtClean="0"/>
                        <a:t>234</a:t>
                      </a:r>
                      <a:endParaRPr lang="de-DE" sz="2400" dirty="0"/>
                    </a:p>
                  </a:txBody>
                  <a:tcPr anchor="ctr"/>
                </a:tc>
                <a:tc>
                  <a:txBody>
                    <a:bodyPr/>
                    <a:lstStyle/>
                    <a:p>
                      <a:pPr algn="r"/>
                      <a:r>
                        <a:rPr lang="de-DE" sz="2400" dirty="0" smtClean="0"/>
                        <a:t>5.148</a:t>
                      </a:r>
                      <a:endParaRPr lang="de-DE" sz="2400" dirty="0"/>
                    </a:p>
                  </a:txBody>
                  <a:tcPr anchor="ctr"/>
                </a:tc>
                <a:tc>
                  <a:txBody>
                    <a:bodyPr/>
                    <a:lstStyle/>
                    <a:p>
                      <a:pPr algn="r"/>
                      <a:r>
                        <a:rPr lang="de-DE" sz="2400" dirty="0" smtClean="0"/>
                        <a:t>45</a:t>
                      </a:r>
                      <a:endParaRPr lang="de-DE" sz="2400" dirty="0"/>
                    </a:p>
                  </a:txBody>
                  <a:tcPr anchor="ctr"/>
                </a:tc>
                <a:tc>
                  <a:txBody>
                    <a:bodyPr/>
                    <a:lstStyle/>
                    <a:p>
                      <a:pPr algn="r"/>
                      <a:r>
                        <a:rPr lang="de-DE" sz="2400" dirty="0" smtClean="0"/>
                        <a:t>3.675</a:t>
                      </a:r>
                      <a:endParaRPr lang="de-DE" sz="2400" dirty="0"/>
                    </a:p>
                  </a:txBody>
                  <a:tcPr anchor="ctr"/>
                </a:tc>
                <a:extLst>
                  <a:ext uri="{0D108BD9-81ED-4DB2-BD59-A6C34878D82A}">
                    <a16:rowId xmlns:a16="http://schemas.microsoft.com/office/drawing/2014/main" val="692464756"/>
                  </a:ext>
                </a:extLst>
              </a:tr>
              <a:tr h="613372">
                <a:tc>
                  <a:txBody>
                    <a:bodyPr/>
                    <a:lstStyle/>
                    <a:p>
                      <a:r>
                        <a:rPr lang="de-DE" sz="2400" dirty="0" smtClean="0"/>
                        <a:t>2012</a:t>
                      </a:r>
                      <a:endParaRPr lang="de-DE" sz="2400" dirty="0"/>
                    </a:p>
                  </a:txBody>
                  <a:tcPr/>
                </a:tc>
                <a:tc>
                  <a:txBody>
                    <a:bodyPr/>
                    <a:lstStyle/>
                    <a:p>
                      <a:pPr algn="r"/>
                      <a:r>
                        <a:rPr lang="de-DE" sz="2400" dirty="0" smtClean="0"/>
                        <a:t>9.012</a:t>
                      </a:r>
                      <a:endParaRPr lang="de-DE" sz="2400" dirty="0"/>
                    </a:p>
                  </a:txBody>
                  <a:tcPr anchor="ctr"/>
                </a:tc>
                <a:tc>
                  <a:txBody>
                    <a:bodyPr/>
                    <a:lstStyle/>
                    <a:p>
                      <a:pPr algn="r"/>
                      <a:r>
                        <a:rPr lang="de-DE" sz="2400" dirty="0" smtClean="0"/>
                        <a:t>306</a:t>
                      </a:r>
                      <a:endParaRPr lang="de-DE" sz="2400" dirty="0"/>
                    </a:p>
                  </a:txBody>
                  <a:tcPr anchor="ctr"/>
                </a:tc>
                <a:tc>
                  <a:txBody>
                    <a:bodyPr/>
                    <a:lstStyle/>
                    <a:p>
                      <a:pPr algn="r"/>
                      <a:r>
                        <a:rPr lang="de-DE" sz="2400" dirty="0" smtClean="0"/>
                        <a:t>5.176</a:t>
                      </a:r>
                      <a:endParaRPr lang="de-DE" sz="2400" dirty="0"/>
                    </a:p>
                  </a:txBody>
                  <a:tcPr anchor="ctr"/>
                </a:tc>
                <a:tc>
                  <a:txBody>
                    <a:bodyPr/>
                    <a:lstStyle/>
                    <a:p>
                      <a:pPr algn="r"/>
                      <a:r>
                        <a:rPr lang="de-DE" sz="2400" dirty="0" smtClean="0"/>
                        <a:t>212</a:t>
                      </a:r>
                      <a:endParaRPr lang="de-DE" sz="2400" dirty="0"/>
                    </a:p>
                  </a:txBody>
                  <a:tcPr anchor="ctr"/>
                </a:tc>
                <a:tc>
                  <a:txBody>
                    <a:bodyPr/>
                    <a:lstStyle/>
                    <a:p>
                      <a:pPr algn="r"/>
                      <a:r>
                        <a:rPr lang="de-DE" sz="2400" dirty="0" smtClean="0"/>
                        <a:t>3.317</a:t>
                      </a:r>
                      <a:endParaRPr lang="de-DE" sz="2400" dirty="0"/>
                    </a:p>
                  </a:txBody>
                  <a:tcPr anchor="ctr"/>
                </a:tc>
                <a:extLst>
                  <a:ext uri="{0D108BD9-81ED-4DB2-BD59-A6C34878D82A}">
                    <a16:rowId xmlns:a16="http://schemas.microsoft.com/office/drawing/2014/main" val="4274284121"/>
                  </a:ext>
                </a:extLst>
              </a:tr>
              <a:tr h="613372">
                <a:tc>
                  <a:txBody>
                    <a:bodyPr/>
                    <a:lstStyle/>
                    <a:p>
                      <a:r>
                        <a:rPr lang="de-DE" sz="2400" dirty="0" smtClean="0"/>
                        <a:t>2013</a:t>
                      </a:r>
                      <a:endParaRPr lang="de-DE" sz="2400" dirty="0"/>
                    </a:p>
                  </a:txBody>
                  <a:tcPr/>
                </a:tc>
                <a:tc>
                  <a:txBody>
                    <a:bodyPr/>
                    <a:lstStyle/>
                    <a:p>
                      <a:pPr algn="r"/>
                      <a:r>
                        <a:rPr lang="de-DE" sz="2400" dirty="0" smtClean="0"/>
                        <a:t>8.409</a:t>
                      </a:r>
                      <a:endParaRPr lang="de-DE" sz="2400" dirty="0"/>
                    </a:p>
                  </a:txBody>
                  <a:tcPr anchor="ctr"/>
                </a:tc>
                <a:tc>
                  <a:txBody>
                    <a:bodyPr/>
                    <a:lstStyle/>
                    <a:p>
                      <a:pPr algn="r"/>
                      <a:r>
                        <a:rPr lang="de-DE" sz="2400" dirty="0" smtClean="0"/>
                        <a:t>211</a:t>
                      </a:r>
                      <a:endParaRPr lang="de-DE" sz="2400" dirty="0"/>
                    </a:p>
                  </a:txBody>
                  <a:tcPr anchor="ctr"/>
                </a:tc>
                <a:tc>
                  <a:txBody>
                    <a:bodyPr/>
                    <a:lstStyle/>
                    <a:p>
                      <a:pPr algn="r"/>
                      <a:r>
                        <a:rPr lang="de-DE" sz="2400" dirty="0" smtClean="0"/>
                        <a:t>4.931</a:t>
                      </a:r>
                      <a:endParaRPr lang="de-DE" sz="2400" dirty="0"/>
                    </a:p>
                  </a:txBody>
                  <a:tcPr anchor="ctr"/>
                </a:tc>
                <a:tc>
                  <a:txBody>
                    <a:bodyPr/>
                    <a:lstStyle/>
                    <a:p>
                      <a:pPr algn="r"/>
                      <a:r>
                        <a:rPr lang="de-DE" sz="2400" dirty="0" smtClean="0"/>
                        <a:t>112</a:t>
                      </a:r>
                      <a:endParaRPr lang="de-DE" sz="2400" dirty="0"/>
                    </a:p>
                  </a:txBody>
                  <a:tcPr anchor="ctr"/>
                </a:tc>
                <a:tc>
                  <a:txBody>
                    <a:bodyPr/>
                    <a:lstStyle/>
                    <a:p>
                      <a:pPr algn="r"/>
                      <a:r>
                        <a:rPr lang="de-DE" sz="2400" dirty="0" smtClean="0"/>
                        <a:t>3.155</a:t>
                      </a:r>
                      <a:endParaRPr lang="de-DE" sz="2400" dirty="0"/>
                    </a:p>
                  </a:txBody>
                  <a:tcPr anchor="ctr"/>
                </a:tc>
                <a:extLst>
                  <a:ext uri="{0D108BD9-81ED-4DB2-BD59-A6C34878D82A}">
                    <a16:rowId xmlns:a16="http://schemas.microsoft.com/office/drawing/2014/main" val="653038766"/>
                  </a:ext>
                </a:extLst>
              </a:tr>
              <a:tr h="613372">
                <a:tc>
                  <a:txBody>
                    <a:bodyPr/>
                    <a:lstStyle/>
                    <a:p>
                      <a:r>
                        <a:rPr lang="de-DE" sz="2400" dirty="0" smtClean="0"/>
                        <a:t>2014</a:t>
                      </a:r>
                      <a:endParaRPr lang="de-DE" sz="2400" dirty="0"/>
                    </a:p>
                  </a:txBody>
                  <a:tcPr/>
                </a:tc>
                <a:tc>
                  <a:txBody>
                    <a:bodyPr/>
                    <a:lstStyle/>
                    <a:p>
                      <a:pPr algn="r"/>
                      <a:r>
                        <a:rPr lang="de-DE" sz="2400" dirty="0" smtClean="0"/>
                        <a:t>9.202</a:t>
                      </a:r>
                      <a:endParaRPr lang="de-DE" sz="2400" dirty="0"/>
                    </a:p>
                  </a:txBody>
                  <a:tcPr anchor="ctr"/>
                </a:tc>
                <a:tc>
                  <a:txBody>
                    <a:bodyPr/>
                    <a:lstStyle/>
                    <a:p>
                      <a:pPr algn="r"/>
                      <a:r>
                        <a:rPr lang="de-DE" sz="2400" dirty="0" smtClean="0"/>
                        <a:t>273</a:t>
                      </a:r>
                      <a:endParaRPr lang="de-DE" sz="2400" dirty="0"/>
                    </a:p>
                  </a:txBody>
                  <a:tcPr anchor="ctr"/>
                </a:tc>
                <a:tc>
                  <a:txBody>
                    <a:bodyPr/>
                    <a:lstStyle/>
                    <a:p>
                      <a:pPr algn="r"/>
                      <a:r>
                        <a:rPr lang="de-DE" sz="2400" dirty="0" smtClean="0"/>
                        <a:t>5.515</a:t>
                      </a:r>
                      <a:endParaRPr lang="de-DE" sz="2400" dirty="0"/>
                    </a:p>
                  </a:txBody>
                  <a:tcPr anchor="ctr"/>
                </a:tc>
                <a:tc>
                  <a:txBody>
                    <a:bodyPr/>
                    <a:lstStyle/>
                    <a:p>
                      <a:pPr algn="r"/>
                      <a:r>
                        <a:rPr lang="de-DE" sz="2400" dirty="0" smtClean="0"/>
                        <a:t>69</a:t>
                      </a:r>
                      <a:endParaRPr lang="de-DE" sz="2400" dirty="0"/>
                    </a:p>
                  </a:txBody>
                  <a:tcPr anchor="ctr"/>
                </a:tc>
                <a:tc>
                  <a:txBody>
                    <a:bodyPr/>
                    <a:lstStyle/>
                    <a:p>
                      <a:pPr algn="r"/>
                      <a:r>
                        <a:rPr lang="de-DE" sz="2400" dirty="0" smtClean="0"/>
                        <a:t>3.344</a:t>
                      </a:r>
                    </a:p>
                  </a:txBody>
                  <a:tcPr anchor="ctr"/>
                </a:tc>
                <a:extLst>
                  <a:ext uri="{0D108BD9-81ED-4DB2-BD59-A6C34878D82A}">
                    <a16:rowId xmlns:a16="http://schemas.microsoft.com/office/drawing/2014/main" val="1572470592"/>
                  </a:ext>
                </a:extLst>
              </a:tr>
            </a:tbl>
          </a:graphicData>
        </a:graphic>
      </p:graphicFrame>
      <p:sp>
        <p:nvSpPr>
          <p:cNvPr id="5" name="Titel 4"/>
          <p:cNvSpPr>
            <a:spLocks noGrp="1"/>
          </p:cNvSpPr>
          <p:nvPr>
            <p:ph type="title"/>
          </p:nvPr>
        </p:nvSpPr>
        <p:spPr/>
        <p:txBody>
          <a:bodyPr/>
          <a:lstStyle/>
          <a:p>
            <a:r>
              <a:rPr lang="de-DE" dirty="0" smtClean="0"/>
              <a:t>Aussagekraft von Tabellen</a:t>
            </a:r>
            <a:endParaRPr lang="de-DE" dirty="0"/>
          </a:p>
        </p:txBody>
      </p:sp>
      <p:sp>
        <p:nvSpPr>
          <p:cNvPr id="8" name="Textfeld 7"/>
          <p:cNvSpPr txBox="1"/>
          <p:nvPr/>
        </p:nvSpPr>
        <p:spPr>
          <a:xfrm>
            <a:off x="1422400" y="8458200"/>
            <a:ext cx="13563600" cy="307777"/>
          </a:xfrm>
          <a:prstGeom prst="rect">
            <a:avLst/>
          </a:prstGeom>
          <a:noFill/>
        </p:spPr>
        <p:txBody>
          <a:bodyPr wrap="square" rtlCol="0">
            <a:spAutoFit/>
          </a:bodyPr>
          <a:lstStyle/>
          <a:p>
            <a:r>
              <a:rPr lang="de-DE" sz="1400" dirty="0" smtClean="0"/>
              <a:t>Quelle: </a:t>
            </a:r>
            <a:endParaRPr lang="de-DE" sz="1400" dirty="0"/>
          </a:p>
        </p:txBody>
      </p:sp>
    </p:spTree>
    <p:extLst>
      <p:ext uri="{BB962C8B-B14F-4D97-AF65-F5344CB8AC3E}">
        <p14:creationId xmlns:p14="http://schemas.microsoft.com/office/powerpoint/2010/main" val="4181213071"/>
      </p:ext>
    </p:extLst>
  </p:cSld>
  <p:clrMapOvr>
    <a:masterClrMapping/>
  </p:clrMapOvr>
  <p:transition spd="med">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Diagramme zeigen Entwicklung</a:t>
            </a:r>
            <a:endParaRPr lang="de-DE" dirty="0"/>
          </a:p>
        </p:txBody>
      </p:sp>
      <p:graphicFrame>
        <p:nvGraphicFramePr>
          <p:cNvPr id="17" name="Inhaltsplatzhalter 16"/>
          <p:cNvGraphicFramePr>
            <a:graphicFrameLocks noGrp="1"/>
          </p:cNvGraphicFramePr>
          <p:nvPr>
            <p:ph idx="1"/>
            <p:extLst>
              <p:ext uri="{D42A27DB-BD31-4B8C-83A1-F6EECF244321}">
                <p14:modId xmlns:p14="http://schemas.microsoft.com/office/powerpoint/2010/main" val="2856820408"/>
              </p:ext>
            </p:extLst>
          </p:nvPr>
        </p:nvGraphicFramePr>
        <p:xfrm>
          <a:off x="1422400" y="2286000"/>
          <a:ext cx="6172200" cy="5562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Inhaltsplatzhalter 17"/>
          <p:cNvGraphicFramePr>
            <a:graphicFrameLocks noGrp="1"/>
          </p:cNvGraphicFramePr>
          <p:nvPr>
            <p:ph idx="10"/>
            <p:extLst>
              <p:ext uri="{D42A27DB-BD31-4B8C-83A1-F6EECF244321}">
                <p14:modId xmlns:p14="http://schemas.microsoft.com/office/powerpoint/2010/main" val="1223581938"/>
              </p:ext>
            </p:extLst>
          </p:nvPr>
        </p:nvGraphicFramePr>
        <p:xfrm>
          <a:off x="8356600" y="2286000"/>
          <a:ext cx="6629400" cy="5562600"/>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feld 18"/>
          <p:cNvSpPr txBox="1"/>
          <p:nvPr/>
        </p:nvSpPr>
        <p:spPr>
          <a:xfrm>
            <a:off x="1454150" y="8001000"/>
            <a:ext cx="12293600" cy="830997"/>
          </a:xfrm>
          <a:prstGeom prst="rect">
            <a:avLst/>
          </a:prstGeom>
          <a:noFill/>
        </p:spPr>
        <p:txBody>
          <a:bodyPr wrap="square" rtlCol="0">
            <a:spAutoFit/>
          </a:bodyPr>
          <a:lstStyle/>
          <a:p>
            <a:pPr algn="l"/>
            <a:r>
              <a:rPr lang="de-DE" sz="2400" dirty="0" smtClean="0"/>
              <a:t>Verkaufserlöse </a:t>
            </a:r>
            <a:r>
              <a:rPr lang="de-DE" sz="2400" dirty="0"/>
              <a:t>der </a:t>
            </a:r>
            <a:r>
              <a:rPr lang="de-DE" sz="2400" dirty="0" smtClean="0"/>
              <a:t>Landwirtschaft – in jeweiligen Preisen – in Deutschland (in Mill. Euro)</a:t>
            </a:r>
            <a:endParaRPr lang="de-DE" sz="2400" dirty="0"/>
          </a:p>
          <a:p>
            <a:pPr algn="l"/>
            <a:r>
              <a:rPr lang="de-DE" sz="2400" dirty="0"/>
              <a:t>Quelle: http://www.statistik-portal.de/Landwirtschaft/LGR</a:t>
            </a:r>
          </a:p>
        </p:txBody>
      </p:sp>
    </p:spTree>
    <p:extLst>
      <p:ext uri="{BB962C8B-B14F-4D97-AF65-F5344CB8AC3E}">
        <p14:creationId xmlns:p14="http://schemas.microsoft.com/office/powerpoint/2010/main" val="914301775"/>
      </p:ext>
    </p:extLst>
  </p:cSld>
  <p:clrMapOvr>
    <a:masterClrMapping/>
  </p:clrMapOvr>
  <p:transition spd="med">
    <p:fad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Tabellenüberschriften beschreiben den dargestellten Inhalt</a:t>
            </a:r>
            <a:endParaRPr lang="de-DE" dirty="0"/>
          </a:p>
          <a:p>
            <a:r>
              <a:rPr lang="de-DE" dirty="0"/>
              <a:t>Durchgehende Nummerierung </a:t>
            </a:r>
            <a:r>
              <a:rPr lang="de-DE" dirty="0" smtClean="0"/>
              <a:t>– bei längeren Arbeiten unter Einbezug der Kapitelnummer</a:t>
            </a:r>
          </a:p>
          <a:p>
            <a:r>
              <a:rPr lang="de-DE" dirty="0" smtClean="0"/>
              <a:t>Tabellenverzeichnis </a:t>
            </a:r>
            <a:r>
              <a:rPr lang="de-DE" dirty="0"/>
              <a:t>enthält </a:t>
            </a:r>
            <a:r>
              <a:rPr lang="de-DE" dirty="0" smtClean="0"/>
              <a:t>Tabellentitel und Nummerierung (mit der Seitenzahl)</a:t>
            </a:r>
            <a:endParaRPr lang="de-DE" dirty="0"/>
          </a:p>
        </p:txBody>
      </p:sp>
      <p:sp>
        <p:nvSpPr>
          <p:cNvPr id="3" name="Titel 2"/>
          <p:cNvSpPr>
            <a:spLocks noGrp="1"/>
          </p:cNvSpPr>
          <p:nvPr>
            <p:ph type="title"/>
          </p:nvPr>
        </p:nvSpPr>
        <p:spPr/>
        <p:txBody>
          <a:bodyPr/>
          <a:lstStyle/>
          <a:p>
            <a:r>
              <a:rPr lang="de-DE" dirty="0" smtClean="0"/>
              <a:t>Tabellenüberschriften</a:t>
            </a:r>
            <a:endParaRPr lang="de-DE" dirty="0"/>
          </a:p>
        </p:txBody>
      </p:sp>
    </p:spTree>
    <p:extLst>
      <p:ext uri="{BB962C8B-B14F-4D97-AF65-F5344CB8AC3E}">
        <p14:creationId xmlns:p14="http://schemas.microsoft.com/office/powerpoint/2010/main" val="4129940693"/>
      </p:ext>
    </p:extLst>
  </p:cSld>
  <p:clrMapOvr>
    <a:masterClrMapping/>
  </p:clrMapOvr>
  <p:transition spd="med">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864" indent="0">
              <a:buNone/>
            </a:pPr>
            <a:r>
              <a:rPr lang="de-DE" dirty="0" smtClean="0"/>
              <a:t>Programme setzen Richtlinien für die Schreibweise um:</a:t>
            </a:r>
          </a:p>
          <a:p>
            <a:pPr lvl="1"/>
            <a:r>
              <a:rPr lang="de-DE" b="1" dirty="0" smtClean="0"/>
              <a:t>Formeleditor</a:t>
            </a:r>
            <a:r>
              <a:rPr lang="de-DE" dirty="0" smtClean="0"/>
              <a:t> im Textverarbeitungsprogramm</a:t>
            </a:r>
          </a:p>
          <a:p>
            <a:pPr lvl="1"/>
            <a:r>
              <a:rPr lang="de-DE" b="1" dirty="0" err="1" smtClean="0"/>
              <a:t>MathType</a:t>
            </a:r>
            <a:r>
              <a:rPr lang="de-DE" dirty="0" smtClean="0"/>
              <a:t> sowohl für Windows als auch für Mac-Rechner</a:t>
            </a:r>
          </a:p>
          <a:p>
            <a:pPr lvl="1"/>
            <a:r>
              <a:rPr lang="de-DE" b="1" dirty="0" err="1"/>
              <a:t>TeX</a:t>
            </a:r>
            <a:r>
              <a:rPr lang="de-DE" dirty="0"/>
              <a:t> </a:t>
            </a:r>
            <a:r>
              <a:rPr lang="de-DE" dirty="0" smtClean="0"/>
              <a:t>bzw. </a:t>
            </a:r>
            <a:r>
              <a:rPr lang="de-DE" b="1" dirty="0" err="1"/>
              <a:t>LaTeX</a:t>
            </a:r>
            <a:r>
              <a:rPr lang="de-DE" dirty="0"/>
              <a:t> </a:t>
            </a:r>
            <a:r>
              <a:rPr lang="de-DE" dirty="0" smtClean="0"/>
              <a:t>sind sehr zuverlässig – im naturwissenschaftlichen </a:t>
            </a:r>
            <a:r>
              <a:rPr lang="de-DE" dirty="0"/>
              <a:t>Bereich weit </a:t>
            </a:r>
            <a:r>
              <a:rPr lang="de-DE" dirty="0" smtClean="0"/>
              <a:t>verbreitet</a:t>
            </a:r>
          </a:p>
        </p:txBody>
      </p:sp>
      <p:sp>
        <p:nvSpPr>
          <p:cNvPr id="3" name="Titel 2"/>
          <p:cNvSpPr>
            <a:spLocks noGrp="1"/>
          </p:cNvSpPr>
          <p:nvPr>
            <p:ph type="title"/>
          </p:nvPr>
        </p:nvSpPr>
        <p:spPr/>
        <p:txBody>
          <a:bodyPr/>
          <a:lstStyle/>
          <a:p>
            <a:r>
              <a:rPr lang="de-DE" dirty="0" smtClean="0"/>
              <a:t>Spezielle Zahlen: Formeln</a:t>
            </a:r>
            <a:endParaRPr lang="de-DE" dirty="0"/>
          </a:p>
        </p:txBody>
      </p:sp>
      <p:graphicFrame>
        <p:nvGraphicFramePr>
          <p:cNvPr id="4" name="Objekt 3"/>
          <p:cNvGraphicFramePr>
            <a:graphicFrameLocks noChangeAspect="1"/>
          </p:cNvGraphicFramePr>
          <p:nvPr>
            <p:extLst>
              <p:ext uri="{D42A27DB-BD31-4B8C-83A1-F6EECF244321}">
                <p14:modId xmlns:p14="http://schemas.microsoft.com/office/powerpoint/2010/main" val="3943861852"/>
              </p:ext>
            </p:extLst>
          </p:nvPr>
        </p:nvGraphicFramePr>
        <p:xfrm>
          <a:off x="5130800" y="2781300"/>
          <a:ext cx="914400" cy="198438"/>
        </p:xfrm>
        <a:graphic>
          <a:graphicData uri="http://schemas.openxmlformats.org/presentationml/2006/ole">
            <mc:AlternateContent xmlns:mc="http://schemas.openxmlformats.org/markup-compatibility/2006">
              <mc:Choice xmlns:v="urn:schemas-microsoft-com:vml" Requires="v">
                <p:oleObj spid="_x0000_s5169" name="Equation" r:id="rId4" imgW="914400" imgH="198720" progId="Equation.DSMT4">
                  <p:embed/>
                </p:oleObj>
              </mc:Choice>
              <mc:Fallback>
                <p:oleObj name="Equation" r:id="rId4" imgW="914400" imgH="198720" progId="Equation.DSMT4">
                  <p:embed/>
                  <p:pic>
                    <p:nvPicPr>
                      <p:cNvPr id="0" name=""/>
                      <p:cNvPicPr/>
                      <p:nvPr/>
                    </p:nvPicPr>
                    <p:blipFill>
                      <a:blip r:embed="rId5"/>
                      <a:stretch>
                        <a:fillRect/>
                      </a:stretch>
                    </p:blipFill>
                    <p:spPr>
                      <a:xfrm>
                        <a:off x="5130800" y="2781300"/>
                        <a:ext cx="914400" cy="198438"/>
                      </a:xfrm>
                      <a:prstGeom prst="rect">
                        <a:avLst/>
                      </a:prstGeom>
                    </p:spPr>
                  </p:pic>
                </p:oleObj>
              </mc:Fallback>
            </mc:AlternateContent>
          </a:graphicData>
        </a:graphic>
      </p:graphicFrame>
    </p:spTree>
    <p:extLst>
      <p:ext uri="{BB962C8B-B14F-4D97-AF65-F5344CB8AC3E}">
        <p14:creationId xmlns:p14="http://schemas.microsoft.com/office/powerpoint/2010/main" val="497902062"/>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Übungsarbeit während des </a:t>
            </a:r>
            <a:r>
              <a:rPr lang="de-DE" dirty="0" smtClean="0"/>
              <a:t>Studiums</a:t>
            </a:r>
            <a:endParaRPr lang="de-DE" dirty="0"/>
          </a:p>
          <a:p>
            <a:r>
              <a:rPr lang="de-DE" dirty="0" smtClean="0"/>
              <a:t>Erläuterung eines </a:t>
            </a:r>
            <a:r>
              <a:rPr lang="de-DE" dirty="0"/>
              <a:t>Themas auf ca. 10 bis 30 Seiten</a:t>
            </a:r>
          </a:p>
          <a:p>
            <a:pPr marL="403200" lvl="1"/>
            <a:r>
              <a:rPr lang="de-DE" dirty="0"/>
              <a:t>Umsetzen der Leitlinien wissenschaftlichen Schreibens</a:t>
            </a:r>
          </a:p>
          <a:p>
            <a:pPr marL="403200" lvl="1"/>
            <a:r>
              <a:rPr lang="de-DE" dirty="0"/>
              <a:t>Nachweis von systematischer R</a:t>
            </a:r>
            <a:r>
              <a:rPr lang="de-DE" dirty="0" smtClean="0"/>
              <a:t>echerche</a:t>
            </a:r>
          </a:p>
        </p:txBody>
      </p:sp>
      <p:sp>
        <p:nvSpPr>
          <p:cNvPr id="3" name="Titel 2"/>
          <p:cNvSpPr>
            <a:spLocks noGrp="1"/>
          </p:cNvSpPr>
          <p:nvPr>
            <p:ph type="title"/>
          </p:nvPr>
        </p:nvSpPr>
        <p:spPr/>
        <p:txBody>
          <a:bodyPr/>
          <a:lstStyle/>
          <a:p>
            <a:r>
              <a:rPr lang="de-DE" dirty="0" smtClean="0"/>
              <a:t>Seminar- und Hausarbeit</a:t>
            </a:r>
            <a:endParaRPr lang="de-DE" dirty="0"/>
          </a:p>
        </p:txBody>
      </p:sp>
    </p:spTree>
    <p:extLst>
      <p:ext uri="{BB962C8B-B14F-4D97-AF65-F5344CB8AC3E}">
        <p14:creationId xmlns:p14="http://schemas.microsoft.com/office/powerpoint/2010/main" val="1838015764"/>
      </p:ext>
    </p:extLst>
  </p:cSld>
  <p:clrMapOvr>
    <a:masterClrMapping/>
  </p:clrMapOvr>
  <p:transition spd="med">
    <p:fad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Formeleditor – Beispiel</a:t>
            </a:r>
            <a:endParaRPr lang="de-DE" dirty="0"/>
          </a:p>
        </p:txBody>
      </p:sp>
      <p:pic>
        <p:nvPicPr>
          <p:cNvPr id="6" name="Bildplatzhalt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6598" r="6598"/>
          <a:stretch>
            <a:fillRect/>
          </a:stretch>
        </p:blipFill>
        <p:spPr/>
      </p:pic>
    </p:spTree>
    <p:extLst>
      <p:ext uri="{BB962C8B-B14F-4D97-AF65-F5344CB8AC3E}">
        <p14:creationId xmlns:p14="http://schemas.microsoft.com/office/powerpoint/2010/main" val="2047057727"/>
      </p:ext>
    </p:extLst>
  </p:cSld>
  <p:clrMapOvr>
    <a:masterClrMapping/>
  </p:clrMapOvr>
  <p:transition spd="med">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8</a:t>
            </a:r>
            <a:br>
              <a:rPr lang="de-DE" dirty="0" smtClean="0"/>
            </a:br>
            <a:r>
              <a:rPr lang="de-DE" dirty="0" smtClean="0"/>
              <a:t>Tipps</a:t>
            </a:r>
            <a:endParaRPr lang="de-DE" dirty="0"/>
          </a:p>
        </p:txBody>
      </p:sp>
    </p:spTree>
    <p:extLst>
      <p:ext uri="{BB962C8B-B14F-4D97-AF65-F5344CB8AC3E}">
        <p14:creationId xmlns:p14="http://schemas.microsoft.com/office/powerpoint/2010/main" val="2769307679"/>
      </p:ext>
    </p:extLst>
  </p:cSld>
  <p:clrMapOvr>
    <a:masterClrMapping/>
  </p:clrMapOvr>
  <p:transition spd="med">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 und Hilfe im Notfall</a:t>
            </a:r>
            <a:endParaRPr lang="de-DE" dirty="0"/>
          </a:p>
        </p:txBody>
      </p:sp>
      <p:sp>
        <p:nvSpPr>
          <p:cNvPr id="3" name="Titel 2"/>
          <p:cNvSpPr>
            <a:spLocks noGrp="1"/>
          </p:cNvSpPr>
          <p:nvPr>
            <p:ph type="title"/>
          </p:nvPr>
        </p:nvSpPr>
        <p:spPr/>
        <p:txBody>
          <a:bodyPr/>
          <a:lstStyle/>
          <a:p>
            <a:r>
              <a:rPr lang="de-DE" dirty="0" smtClean="0"/>
              <a:t>Schreiben </a:t>
            </a:r>
            <a:r>
              <a:rPr lang="de-DE" dirty="0"/>
              <a:t>mit „</a:t>
            </a:r>
            <a:r>
              <a:rPr lang="de-DE" dirty="0" smtClean="0"/>
              <a:t>System“</a:t>
            </a:r>
            <a:endParaRPr lang="de-DE" dirty="0"/>
          </a:p>
        </p:txBody>
      </p:sp>
    </p:spTree>
    <p:extLst>
      <p:ext uri="{BB962C8B-B14F-4D97-AF65-F5344CB8AC3E}">
        <p14:creationId xmlns:p14="http://schemas.microsoft.com/office/powerpoint/2010/main" val="3942539417"/>
      </p:ext>
    </p:extLst>
  </p:cSld>
  <p:clrMapOvr>
    <a:masterClrMapping/>
  </p:clrMapOvr>
  <p:transition spd="med">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Notebook mit Textverarbeitungsprogram startbereit?</a:t>
            </a:r>
          </a:p>
          <a:p>
            <a:r>
              <a:rPr lang="de-DE" dirty="0" smtClean="0"/>
              <a:t>Literaturverwaltungstool installiert?</a:t>
            </a:r>
          </a:p>
          <a:p>
            <a:r>
              <a:rPr lang="de-DE" dirty="0" smtClean="0"/>
              <a:t>Weitere benötigte Programme verfügbar?</a:t>
            </a:r>
          </a:p>
          <a:p>
            <a:r>
              <a:rPr lang="de-DE" dirty="0" smtClean="0"/>
              <a:t>Medien für Sicherungskopien bereithalten</a:t>
            </a:r>
            <a:br>
              <a:rPr lang="de-DE" dirty="0" smtClean="0"/>
            </a:br>
            <a:r>
              <a:rPr lang="de-DE" dirty="0" smtClean="0"/>
              <a:t>(Online-Speicher)</a:t>
            </a:r>
          </a:p>
        </p:txBody>
      </p:sp>
      <p:sp>
        <p:nvSpPr>
          <p:cNvPr id="3" name="Titel 2"/>
          <p:cNvSpPr>
            <a:spLocks noGrp="1"/>
          </p:cNvSpPr>
          <p:nvPr>
            <p:ph type="title"/>
          </p:nvPr>
        </p:nvSpPr>
        <p:spPr/>
        <p:txBody>
          <a:bodyPr/>
          <a:lstStyle/>
          <a:p>
            <a:r>
              <a:rPr lang="de-DE" dirty="0" smtClean="0"/>
              <a:t>Technische Ausstattung prüfen</a:t>
            </a:r>
            <a:endParaRPr lang="de-DE" dirty="0"/>
          </a:p>
        </p:txBody>
      </p:sp>
      <p:graphicFrame>
        <p:nvGraphicFramePr>
          <p:cNvPr id="4" name="Objekt 3"/>
          <p:cNvGraphicFramePr>
            <a:graphicFrameLocks noChangeAspect="1"/>
          </p:cNvGraphicFramePr>
          <p:nvPr>
            <p:extLst>
              <p:ext uri="{D42A27DB-BD31-4B8C-83A1-F6EECF244321}">
                <p14:modId xmlns:p14="http://schemas.microsoft.com/office/powerpoint/2010/main" val="3863340758"/>
              </p:ext>
            </p:extLst>
          </p:nvPr>
        </p:nvGraphicFramePr>
        <p:xfrm>
          <a:off x="5130800" y="2781300"/>
          <a:ext cx="914400" cy="198438"/>
        </p:xfrm>
        <a:graphic>
          <a:graphicData uri="http://schemas.openxmlformats.org/presentationml/2006/ole">
            <mc:AlternateContent xmlns:mc="http://schemas.openxmlformats.org/markup-compatibility/2006">
              <mc:Choice xmlns:v="urn:schemas-microsoft-com:vml" Requires="v">
                <p:oleObj spid="_x0000_s4158" name="Equation" r:id="rId4" imgW="914400" imgH="198720" progId="Equation.DSMT4">
                  <p:embed/>
                </p:oleObj>
              </mc:Choice>
              <mc:Fallback>
                <p:oleObj name="Equation" r:id="rId4" imgW="914400" imgH="198720" progId="Equation.DSMT4">
                  <p:embed/>
                  <p:pic>
                    <p:nvPicPr>
                      <p:cNvPr id="0" name=""/>
                      <p:cNvPicPr/>
                      <p:nvPr/>
                    </p:nvPicPr>
                    <p:blipFill>
                      <a:blip r:embed="rId5"/>
                      <a:stretch>
                        <a:fillRect/>
                      </a:stretch>
                    </p:blipFill>
                    <p:spPr>
                      <a:xfrm>
                        <a:off x="5130800" y="2781300"/>
                        <a:ext cx="914400" cy="198438"/>
                      </a:xfrm>
                      <a:prstGeom prst="rect">
                        <a:avLst/>
                      </a:prstGeom>
                    </p:spPr>
                  </p:pic>
                </p:oleObj>
              </mc:Fallback>
            </mc:AlternateContent>
          </a:graphicData>
        </a:graphic>
      </p:graphicFrame>
    </p:spTree>
    <p:extLst>
      <p:ext uri="{BB962C8B-B14F-4D97-AF65-F5344CB8AC3E}">
        <p14:creationId xmlns:p14="http://schemas.microsoft.com/office/powerpoint/2010/main" val="1553349292"/>
      </p:ext>
    </p:extLst>
  </p:cSld>
  <p:clrMapOvr>
    <a:masterClrMapping/>
  </p:clrMapOvr>
  <p:transition spd="med">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Einrichten einer Vorlage für die Arbeit ist Teil der organisatorischen Vorbereitung</a:t>
            </a:r>
          </a:p>
          <a:p>
            <a:r>
              <a:rPr lang="de-DE" dirty="0" smtClean="0"/>
              <a:t>Einstellen der geforderten Formatierung: Seitenrand, Schriften, Abstände, Gliederungsart</a:t>
            </a:r>
          </a:p>
          <a:p>
            <a:r>
              <a:rPr lang="de-DE" dirty="0" smtClean="0"/>
              <a:t>Kenntnis der wesentlichen Funktionen erleichtert Schreibprozess</a:t>
            </a:r>
            <a:endParaRPr lang="de-DE" dirty="0"/>
          </a:p>
        </p:txBody>
      </p:sp>
      <p:sp>
        <p:nvSpPr>
          <p:cNvPr id="3" name="Titel 2"/>
          <p:cNvSpPr>
            <a:spLocks noGrp="1"/>
          </p:cNvSpPr>
          <p:nvPr>
            <p:ph type="title"/>
          </p:nvPr>
        </p:nvSpPr>
        <p:spPr/>
        <p:txBody>
          <a:bodyPr/>
          <a:lstStyle/>
          <a:p>
            <a:r>
              <a:rPr lang="de-DE" dirty="0" smtClean="0"/>
              <a:t>Vorlage für das Dokument</a:t>
            </a:r>
            <a:endParaRPr lang="de-DE" dirty="0"/>
          </a:p>
        </p:txBody>
      </p:sp>
    </p:spTree>
    <p:extLst>
      <p:ext uri="{BB962C8B-B14F-4D97-AF65-F5344CB8AC3E}">
        <p14:creationId xmlns:p14="http://schemas.microsoft.com/office/powerpoint/2010/main" val="3342886753"/>
      </p:ext>
    </p:extLst>
  </p:cSld>
  <p:clrMapOvr>
    <a:masterClrMapping/>
  </p:clrMapOvr>
  <p:transition spd="med">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422400" y="2667000"/>
            <a:ext cx="6172200" cy="5562600"/>
          </a:xfrm>
        </p:spPr>
        <p:txBody>
          <a:bodyPr/>
          <a:lstStyle/>
          <a:p>
            <a:r>
              <a:rPr lang="de-DE" dirty="0" smtClean="0"/>
              <a:t>Tage, an denen es „nicht läuft“, sind normal</a:t>
            </a:r>
          </a:p>
          <a:p>
            <a:r>
              <a:rPr lang="de-DE" dirty="0" smtClean="0"/>
              <a:t>Hilfe gibt es bei Schreibportalen!</a:t>
            </a:r>
          </a:p>
        </p:txBody>
      </p:sp>
      <p:sp>
        <p:nvSpPr>
          <p:cNvPr id="4" name="Titel 3"/>
          <p:cNvSpPr>
            <a:spLocks noGrp="1"/>
          </p:cNvSpPr>
          <p:nvPr>
            <p:ph type="title"/>
          </p:nvPr>
        </p:nvSpPr>
        <p:spPr/>
        <p:txBody>
          <a:bodyPr/>
          <a:lstStyle/>
          <a:p>
            <a:r>
              <a:rPr lang="de-DE" dirty="0" smtClean="0"/>
              <a:t>Hilfe! Schreibblockaden meistern</a:t>
            </a:r>
            <a:endParaRPr lang="de-DE" dirty="0"/>
          </a:p>
        </p:txBody>
      </p:sp>
      <p:pic>
        <p:nvPicPr>
          <p:cNvPr id="3" name="Inhaltsplatzhalter 2"/>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l="13793" t="8966" r="13793" b="5473"/>
          <a:stretch/>
        </p:blipFill>
        <p:spPr>
          <a:xfrm>
            <a:off x="7594600" y="2514600"/>
            <a:ext cx="7681700" cy="5105400"/>
          </a:xfrm>
          <a:prstGeom prst="rect">
            <a:avLst/>
          </a:prstGeom>
        </p:spPr>
      </p:pic>
    </p:spTree>
    <p:extLst>
      <p:ext uri="{BB962C8B-B14F-4D97-AF65-F5344CB8AC3E}">
        <p14:creationId xmlns:p14="http://schemas.microsoft.com/office/powerpoint/2010/main" val="41995971"/>
      </p:ext>
    </p:extLst>
  </p:cSld>
  <p:clrMapOvr>
    <a:masterClrMapping/>
  </p:clrMapOvr>
  <p:transition spd="med">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Korrekturläufe vor der Abgabe einplanen:</a:t>
            </a:r>
          </a:p>
          <a:p>
            <a:pPr lvl="1"/>
            <a:r>
              <a:rPr lang="de-DE" b="1" dirty="0" smtClean="0"/>
              <a:t>Inhaltlich</a:t>
            </a:r>
            <a:r>
              <a:rPr lang="de-DE" dirty="0" smtClean="0"/>
              <a:t>: Logischer Aufbau der Gliederung, Richtigkeit aller Angaben, Redundanzen</a:t>
            </a:r>
          </a:p>
          <a:p>
            <a:pPr lvl="1"/>
            <a:r>
              <a:rPr lang="de-DE" b="1" dirty="0" smtClean="0"/>
              <a:t>Formal</a:t>
            </a:r>
            <a:r>
              <a:rPr lang="de-DE" dirty="0" smtClean="0"/>
              <a:t>: Umsetzung der Vorgabe, Vollständigkeit aller Quellen, einheitliche Gestaltung</a:t>
            </a:r>
          </a:p>
          <a:p>
            <a:pPr lvl="1"/>
            <a:r>
              <a:rPr lang="de-DE" b="1" dirty="0" smtClean="0"/>
              <a:t>Rechtschreibung </a:t>
            </a:r>
            <a:r>
              <a:rPr lang="de-DE" dirty="0"/>
              <a:t>und </a:t>
            </a:r>
            <a:r>
              <a:rPr lang="de-DE" b="1" dirty="0" smtClean="0"/>
              <a:t>Terminologie</a:t>
            </a:r>
          </a:p>
        </p:txBody>
      </p:sp>
      <p:sp>
        <p:nvSpPr>
          <p:cNvPr id="3" name="Titel 2"/>
          <p:cNvSpPr>
            <a:spLocks noGrp="1"/>
          </p:cNvSpPr>
          <p:nvPr>
            <p:ph type="title"/>
          </p:nvPr>
        </p:nvSpPr>
        <p:spPr/>
        <p:txBody>
          <a:bodyPr/>
          <a:lstStyle/>
          <a:p>
            <a:r>
              <a:rPr lang="de-DE" dirty="0" smtClean="0"/>
              <a:t>Korrekturleser gesucht!</a:t>
            </a:r>
            <a:endParaRPr lang="de-DE" dirty="0"/>
          </a:p>
        </p:txBody>
      </p:sp>
    </p:spTree>
    <p:extLst>
      <p:ext uri="{BB962C8B-B14F-4D97-AF65-F5344CB8AC3E}">
        <p14:creationId xmlns:p14="http://schemas.microsoft.com/office/powerpoint/2010/main" val="4166113575"/>
      </p:ext>
    </p:extLst>
  </p:cSld>
  <p:clrMapOvr>
    <a:masterClrMapping/>
  </p:clrMapOvr>
  <p:transition spd="med">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Viel Erfolg!</a:t>
            </a:r>
            <a:endParaRPr lang="de-DE" dirty="0"/>
          </a:p>
        </p:txBody>
      </p:sp>
    </p:spTree>
    <p:extLst>
      <p:ext uri="{BB962C8B-B14F-4D97-AF65-F5344CB8AC3E}">
        <p14:creationId xmlns:p14="http://schemas.microsoft.com/office/powerpoint/2010/main" val="84664397"/>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Studienabschluss-Arbeiten</a:t>
            </a:r>
          </a:p>
          <a:p>
            <a:r>
              <a:rPr lang="de-DE" dirty="0" smtClean="0"/>
              <a:t>Umfangreichere Darstellung (etwa 30 bis 100 Seiten)</a:t>
            </a:r>
          </a:p>
          <a:p>
            <a:r>
              <a:rPr lang="de-DE" dirty="0" smtClean="0"/>
              <a:t>Anforderungen sind </a:t>
            </a:r>
            <a:r>
              <a:rPr lang="de-DE" dirty="0"/>
              <a:t>unterschiedlich </a:t>
            </a:r>
            <a:r>
              <a:rPr lang="de-DE" dirty="0" smtClean="0"/>
              <a:t>– je nach </a:t>
            </a:r>
            <a:r>
              <a:rPr lang="de-DE" dirty="0"/>
              <a:t>Fachbereich und Betreuer </a:t>
            </a:r>
            <a:endParaRPr lang="de-DE" dirty="0" smtClean="0"/>
          </a:p>
          <a:p>
            <a:r>
              <a:rPr lang="de-DE" dirty="0" smtClean="0"/>
              <a:t>Prüfungsordnung enthält Regelunge</a:t>
            </a:r>
          </a:p>
        </p:txBody>
      </p:sp>
      <p:sp>
        <p:nvSpPr>
          <p:cNvPr id="3" name="Titel 2"/>
          <p:cNvSpPr>
            <a:spLocks noGrp="1"/>
          </p:cNvSpPr>
          <p:nvPr>
            <p:ph type="title"/>
          </p:nvPr>
        </p:nvSpPr>
        <p:spPr/>
        <p:txBody>
          <a:bodyPr/>
          <a:lstStyle/>
          <a:p>
            <a:r>
              <a:rPr lang="de-DE" dirty="0" smtClean="0"/>
              <a:t>Bachelor- und Masterarbeit</a:t>
            </a:r>
            <a:endParaRPr lang="de-DE" dirty="0"/>
          </a:p>
        </p:txBody>
      </p:sp>
    </p:spTree>
    <p:extLst>
      <p:ext uri="{BB962C8B-B14F-4D97-AF65-F5344CB8AC3E}">
        <p14:creationId xmlns:p14="http://schemas.microsoft.com/office/powerpoint/2010/main" val="3577817737"/>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Promotionsverfahren: erste </a:t>
            </a:r>
            <a:r>
              <a:rPr lang="de-DE" dirty="0"/>
              <a:t>akademische Profilierung </a:t>
            </a:r>
            <a:endParaRPr lang="de-DE" dirty="0" smtClean="0"/>
          </a:p>
          <a:p>
            <a:r>
              <a:rPr lang="de-DE" dirty="0" smtClean="0"/>
              <a:t>Eigenständiger, wissenschaftlicher Forschungsbeitrag mit relevanten und neuen Erkenntnissen</a:t>
            </a:r>
            <a:endParaRPr lang="de-DE" dirty="0"/>
          </a:p>
          <a:p>
            <a:r>
              <a:rPr lang="de-DE" dirty="0" smtClean="0"/>
              <a:t>Veröffentlichungspflicht</a:t>
            </a:r>
          </a:p>
          <a:p>
            <a:r>
              <a:rPr lang="de-DE" dirty="0" smtClean="0"/>
              <a:t>Unterliegt strengen Maßstäben an Wissenschaftlichkeit</a:t>
            </a:r>
          </a:p>
        </p:txBody>
      </p:sp>
      <p:sp>
        <p:nvSpPr>
          <p:cNvPr id="3" name="Titel 2"/>
          <p:cNvSpPr>
            <a:spLocks noGrp="1"/>
          </p:cNvSpPr>
          <p:nvPr>
            <p:ph type="title"/>
          </p:nvPr>
        </p:nvSpPr>
        <p:spPr/>
        <p:txBody>
          <a:bodyPr/>
          <a:lstStyle/>
          <a:p>
            <a:r>
              <a:rPr lang="de-DE" dirty="0" smtClean="0"/>
              <a:t>Dissertation</a:t>
            </a:r>
            <a:endParaRPr lang="de-DE" dirty="0"/>
          </a:p>
        </p:txBody>
      </p:sp>
    </p:spTree>
    <p:extLst>
      <p:ext uri="{BB962C8B-B14F-4D97-AF65-F5344CB8AC3E}">
        <p14:creationId xmlns:p14="http://schemas.microsoft.com/office/powerpoint/2010/main" val="340391269"/>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Teil des Habilitationsverfahrens</a:t>
            </a:r>
          </a:p>
          <a:p>
            <a:r>
              <a:rPr lang="de-DE" dirty="0" smtClean="0"/>
              <a:t>Nachweise der wissenschaftlichen Qualifikation </a:t>
            </a:r>
            <a:r>
              <a:rPr lang="de-DE" i="1" dirty="0" smtClean="0"/>
              <a:t>und</a:t>
            </a:r>
            <a:r>
              <a:rPr lang="de-DE" dirty="0" smtClean="0"/>
              <a:t> der akademischen Lehrbefähigung</a:t>
            </a:r>
          </a:p>
          <a:p>
            <a:r>
              <a:rPr lang="de-DE" dirty="0" smtClean="0"/>
              <a:t>Veröffentlichung nicht vorgeschrieben – im Gegensatz zur Dissertation</a:t>
            </a:r>
          </a:p>
        </p:txBody>
      </p:sp>
      <p:sp>
        <p:nvSpPr>
          <p:cNvPr id="3" name="Titel 2"/>
          <p:cNvSpPr>
            <a:spLocks noGrp="1"/>
          </p:cNvSpPr>
          <p:nvPr>
            <p:ph type="title"/>
          </p:nvPr>
        </p:nvSpPr>
        <p:spPr/>
        <p:txBody>
          <a:bodyPr/>
          <a:lstStyle/>
          <a:p>
            <a:r>
              <a:rPr lang="de-DE" dirty="0" smtClean="0"/>
              <a:t>Habilitationsschrift</a:t>
            </a:r>
            <a:endParaRPr lang="de-DE" dirty="0"/>
          </a:p>
        </p:txBody>
      </p:sp>
    </p:spTree>
    <p:extLst>
      <p:ext uri="{BB962C8B-B14F-4D97-AF65-F5344CB8AC3E}">
        <p14:creationId xmlns:p14="http://schemas.microsoft.com/office/powerpoint/2010/main" val="882491516"/>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Veröffentlichungen begründen Renommee eines Wissenschaftlers</a:t>
            </a:r>
          </a:p>
          <a:p>
            <a:r>
              <a:rPr lang="de-DE" dirty="0" smtClean="0"/>
              <a:t>Eigene Monographien, Lehrbücher</a:t>
            </a:r>
          </a:p>
          <a:p>
            <a:r>
              <a:rPr lang="de-DE" dirty="0" smtClean="0"/>
              <a:t>Beiträge in Herausgeberbänden, Jahrbüchern oder Konferenzbänden</a:t>
            </a:r>
          </a:p>
          <a:p>
            <a:r>
              <a:rPr lang="de-DE" dirty="0" smtClean="0"/>
              <a:t>Aufsätze (wissenschaftliche Zeitschriften), Essays</a:t>
            </a:r>
          </a:p>
        </p:txBody>
      </p:sp>
      <p:sp>
        <p:nvSpPr>
          <p:cNvPr id="3" name="Titel 2"/>
          <p:cNvSpPr>
            <a:spLocks noGrp="1"/>
          </p:cNvSpPr>
          <p:nvPr>
            <p:ph type="title"/>
          </p:nvPr>
        </p:nvSpPr>
        <p:spPr/>
        <p:txBody>
          <a:bodyPr/>
          <a:lstStyle/>
          <a:p>
            <a:r>
              <a:rPr lang="de-DE" dirty="0" smtClean="0"/>
              <a:t>Wissenschaftliche Publikationen</a:t>
            </a:r>
            <a:endParaRPr lang="de-DE" dirty="0"/>
          </a:p>
        </p:txBody>
      </p:sp>
    </p:spTree>
    <p:extLst>
      <p:ext uri="{BB962C8B-B14F-4D97-AF65-F5344CB8AC3E}">
        <p14:creationId xmlns:p14="http://schemas.microsoft.com/office/powerpoint/2010/main" val="217679604"/>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Elemente einer wissenschaftlichen Arbeit</a:t>
            </a:r>
            <a:endParaRPr lang="de-DE" dirty="0"/>
          </a:p>
        </p:txBody>
      </p:sp>
      <p:sp>
        <p:nvSpPr>
          <p:cNvPr id="3" name="Titel 2"/>
          <p:cNvSpPr>
            <a:spLocks noGrp="1"/>
          </p:cNvSpPr>
          <p:nvPr>
            <p:ph type="title"/>
          </p:nvPr>
        </p:nvSpPr>
        <p:spPr/>
        <p:txBody>
          <a:bodyPr/>
          <a:lstStyle/>
          <a:p>
            <a:r>
              <a:rPr lang="de-DE" dirty="0" smtClean="0"/>
              <a:t>Formaler Aufbau</a:t>
            </a:r>
            <a:endParaRPr lang="de-DE" dirty="0"/>
          </a:p>
        </p:txBody>
      </p:sp>
    </p:spTree>
    <p:extLst>
      <p:ext uri="{BB962C8B-B14F-4D97-AF65-F5344CB8AC3E}">
        <p14:creationId xmlns:p14="http://schemas.microsoft.com/office/powerpoint/2010/main" val="3714795874"/>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1</a:t>
            </a:r>
            <a:br>
              <a:rPr lang="de-DE" dirty="0" smtClean="0"/>
            </a:br>
            <a:r>
              <a:rPr lang="de-DE" dirty="0" smtClean="0"/>
              <a:t>Schnelleinstieg</a:t>
            </a:r>
            <a:endParaRPr lang="de-DE" dirty="0"/>
          </a:p>
        </p:txBody>
      </p:sp>
    </p:spTree>
    <p:extLst>
      <p:ext uri="{BB962C8B-B14F-4D97-AF65-F5344CB8AC3E}">
        <p14:creationId xmlns:p14="http://schemas.microsoft.com/office/powerpoint/2010/main" val="1075727209"/>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Aufbau ist standardisiert, genaue Formvorschriften</a:t>
            </a:r>
          </a:p>
          <a:p>
            <a:r>
              <a:rPr lang="de-DE" dirty="0" smtClean="0"/>
              <a:t>Kernelement: Textteil mit Einleitung, Hauptteil und Schluss</a:t>
            </a:r>
          </a:p>
          <a:p>
            <a:r>
              <a:rPr lang="de-DE" dirty="0" smtClean="0"/>
              <a:t>Zusätzlich eine Reihe von verpflichtenden Elementen, u.a. Deckblatt, Inhaltsverzeichnis und Literaturverzeichnis</a:t>
            </a:r>
          </a:p>
        </p:txBody>
      </p:sp>
      <p:sp>
        <p:nvSpPr>
          <p:cNvPr id="3" name="Titel 2"/>
          <p:cNvSpPr>
            <a:spLocks noGrp="1"/>
          </p:cNvSpPr>
          <p:nvPr>
            <p:ph type="title"/>
          </p:nvPr>
        </p:nvSpPr>
        <p:spPr/>
        <p:txBody>
          <a:bodyPr/>
          <a:lstStyle/>
          <a:p>
            <a:r>
              <a:rPr lang="de-DE" dirty="0" smtClean="0"/>
              <a:t>Normierter Aufbau</a:t>
            </a:r>
            <a:endParaRPr lang="de-DE" dirty="0"/>
          </a:p>
        </p:txBody>
      </p:sp>
    </p:spTree>
    <p:extLst>
      <p:ext uri="{BB962C8B-B14F-4D97-AF65-F5344CB8AC3E}">
        <p14:creationId xmlns:p14="http://schemas.microsoft.com/office/powerpoint/2010/main" val="3533761264"/>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Formvorschriften online</a:t>
            </a:r>
            <a:endParaRPr lang="de-DE" dirty="0"/>
          </a:p>
        </p:txBody>
      </p:sp>
      <p:pic>
        <p:nvPicPr>
          <p:cNvPr id="3" name="Grafik 2"/>
          <p:cNvPicPr>
            <a:picLocks noChangeAspect="1"/>
          </p:cNvPicPr>
          <p:nvPr/>
        </p:nvPicPr>
        <p:blipFill rotWithShape="1">
          <a:blip r:embed="rId3"/>
          <a:srcRect t="10890" r="19500" b="13555"/>
          <a:stretch/>
        </p:blipFill>
        <p:spPr>
          <a:xfrm>
            <a:off x="1270000" y="2133600"/>
            <a:ext cx="12268200" cy="6477000"/>
          </a:xfrm>
          <a:prstGeom prst="rect">
            <a:avLst/>
          </a:prstGeom>
        </p:spPr>
      </p:pic>
    </p:spTree>
    <p:extLst>
      <p:ext uri="{BB962C8B-B14F-4D97-AF65-F5344CB8AC3E}">
        <p14:creationId xmlns:p14="http://schemas.microsoft.com/office/powerpoint/2010/main" val="3971291972"/>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endParaRPr lang="de-DE" dirty="0" smtClean="0"/>
          </a:p>
          <a:p>
            <a:endParaRPr lang="de-DE" dirty="0" smtClean="0"/>
          </a:p>
          <a:p>
            <a:pPr algn="ctr"/>
            <a:r>
              <a:rPr lang="de-DE" dirty="0" smtClean="0"/>
              <a:t>Vorlage</a:t>
            </a:r>
            <a:endParaRPr lang="de-DE" dirty="0"/>
          </a:p>
        </p:txBody>
      </p:sp>
      <p:sp>
        <p:nvSpPr>
          <p:cNvPr id="3" name="Titel 2"/>
          <p:cNvSpPr>
            <a:spLocks noGrp="1"/>
          </p:cNvSpPr>
          <p:nvPr>
            <p:ph type="title"/>
          </p:nvPr>
        </p:nvSpPr>
        <p:spPr/>
        <p:txBody>
          <a:bodyPr/>
          <a:lstStyle/>
          <a:p>
            <a:r>
              <a:rPr lang="de-DE" dirty="0" smtClean="0"/>
              <a:t>Deckblatt</a:t>
            </a:r>
            <a:endParaRPr lang="de-DE" dirty="0"/>
          </a:p>
        </p:txBody>
      </p:sp>
      <p:sp>
        <p:nvSpPr>
          <p:cNvPr id="7" name="Inhaltsplatzhalter 6"/>
          <p:cNvSpPr>
            <a:spLocks noGrp="1"/>
          </p:cNvSpPr>
          <p:nvPr>
            <p:ph idx="10"/>
          </p:nvPr>
        </p:nvSpPr>
        <p:spPr/>
        <p:txBody>
          <a:bodyPr/>
          <a:lstStyle/>
          <a:p>
            <a:endParaRPr lang="de-DE"/>
          </a:p>
        </p:txBody>
      </p:sp>
      <p:pic>
        <p:nvPicPr>
          <p:cNvPr id="6" name="Grafik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8356600" y="2235900"/>
            <a:ext cx="4321380" cy="6120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87924554"/>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Führt alle Elemente mit Seitenzahlen auf</a:t>
            </a:r>
          </a:p>
          <a:p>
            <a:r>
              <a:rPr lang="de-DE" dirty="0" smtClean="0"/>
              <a:t>Auflistung aller Überschriften des Textteils</a:t>
            </a:r>
          </a:p>
          <a:p>
            <a:r>
              <a:rPr lang="de-DE" dirty="0" smtClean="0"/>
              <a:t>Bei umfangreichen wissenschaftlichen Publikationen: Überblicksverzeichnis vor dem Inhaltsverzeichnis</a:t>
            </a:r>
          </a:p>
          <a:p>
            <a:r>
              <a:rPr lang="de-DE" dirty="0" smtClean="0"/>
              <a:t>Überblicksverzeichnis enthält höchstens zwei Gliederungsebenen</a:t>
            </a:r>
            <a:endParaRPr lang="de-DE" dirty="0"/>
          </a:p>
        </p:txBody>
      </p:sp>
      <p:sp>
        <p:nvSpPr>
          <p:cNvPr id="3" name="Titel 2"/>
          <p:cNvSpPr>
            <a:spLocks noGrp="1"/>
          </p:cNvSpPr>
          <p:nvPr>
            <p:ph type="title"/>
          </p:nvPr>
        </p:nvSpPr>
        <p:spPr/>
        <p:txBody>
          <a:bodyPr/>
          <a:lstStyle/>
          <a:p>
            <a:r>
              <a:rPr lang="de-DE" dirty="0" smtClean="0"/>
              <a:t>Inhaltsverzeichnis</a:t>
            </a:r>
            <a:endParaRPr lang="de-DE" dirty="0"/>
          </a:p>
        </p:txBody>
      </p:sp>
    </p:spTree>
    <p:extLst>
      <p:ext uri="{BB962C8B-B14F-4D97-AF65-F5344CB8AC3E}">
        <p14:creationId xmlns:p14="http://schemas.microsoft.com/office/powerpoint/2010/main" val="1153903807"/>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422400" y="3200400"/>
            <a:ext cx="13563600" cy="5562600"/>
          </a:xfrm>
        </p:spPr>
        <p:txBody>
          <a:bodyPr/>
          <a:lstStyle/>
          <a:p>
            <a:r>
              <a:rPr lang="de-DE" dirty="0" smtClean="0"/>
              <a:t>Abbildungen, Tabellen und Formeln benötigen jeweils ein eigenes Verzeichnis</a:t>
            </a:r>
          </a:p>
          <a:p>
            <a:r>
              <a:rPr lang="de-DE" dirty="0"/>
              <a:t>Abbildungen, Tabellen und Formeln müssen </a:t>
            </a:r>
            <a:r>
              <a:rPr lang="de-DE" dirty="0" smtClean="0"/>
              <a:t>dazu durchgehend </a:t>
            </a:r>
            <a:r>
              <a:rPr lang="de-DE" dirty="0"/>
              <a:t>nummeriert werden</a:t>
            </a:r>
          </a:p>
          <a:p>
            <a:r>
              <a:rPr lang="de-DE" dirty="0" smtClean="0"/>
              <a:t>Verzeichnisse stehen nach dem Inhaltsverzeichnis</a:t>
            </a:r>
          </a:p>
        </p:txBody>
      </p:sp>
      <p:sp>
        <p:nvSpPr>
          <p:cNvPr id="3" name="Titel 2"/>
          <p:cNvSpPr>
            <a:spLocks noGrp="1"/>
          </p:cNvSpPr>
          <p:nvPr>
            <p:ph type="title"/>
          </p:nvPr>
        </p:nvSpPr>
        <p:spPr/>
        <p:txBody>
          <a:bodyPr vert="horz"/>
          <a:lstStyle/>
          <a:p>
            <a:r>
              <a:rPr lang="de-DE" dirty="0"/>
              <a:t>Verzeichnisse: Bilder, Tabellen und Formeln</a:t>
            </a:r>
          </a:p>
        </p:txBody>
      </p:sp>
    </p:spTree>
    <p:extLst>
      <p:ext uri="{BB962C8B-B14F-4D97-AF65-F5344CB8AC3E}">
        <p14:creationId xmlns:p14="http://schemas.microsoft.com/office/powerpoint/2010/main" val="768030622"/>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422400" y="3200400"/>
            <a:ext cx="13563600" cy="5562600"/>
          </a:xfrm>
        </p:spPr>
        <p:txBody>
          <a:bodyPr vert="horz"/>
          <a:lstStyle/>
          <a:p>
            <a:r>
              <a:rPr lang="de-DE" dirty="0" smtClean="0"/>
              <a:t>Abkürzungsverzeichnis listet alle benutzten Abkürzungen auf</a:t>
            </a:r>
          </a:p>
          <a:p>
            <a:r>
              <a:rPr lang="de-DE" dirty="0" smtClean="0"/>
              <a:t>Anlagenverzeichnis verzeichnet alle Elemente, die in diesem Abschnitt enthalten sind</a:t>
            </a:r>
          </a:p>
        </p:txBody>
      </p:sp>
      <p:sp>
        <p:nvSpPr>
          <p:cNvPr id="3" name="Titel 2"/>
          <p:cNvSpPr>
            <a:spLocks noGrp="1"/>
          </p:cNvSpPr>
          <p:nvPr>
            <p:ph type="title"/>
          </p:nvPr>
        </p:nvSpPr>
        <p:spPr/>
        <p:txBody>
          <a:bodyPr/>
          <a:lstStyle/>
          <a:p>
            <a:r>
              <a:rPr lang="de-DE" dirty="0" smtClean="0"/>
              <a:t>Verzeichnisse: Abkürzungen und Anlagen</a:t>
            </a:r>
            <a:endParaRPr lang="de-DE" dirty="0"/>
          </a:p>
        </p:txBody>
      </p:sp>
    </p:spTree>
    <p:extLst>
      <p:ext uri="{BB962C8B-B14F-4D97-AF65-F5344CB8AC3E}">
        <p14:creationId xmlns:p14="http://schemas.microsoft.com/office/powerpoint/2010/main" val="1424230711"/>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Dient als „Vorrede“</a:t>
            </a:r>
          </a:p>
          <a:p>
            <a:r>
              <a:rPr lang="de-DE" dirty="0" smtClean="0"/>
              <a:t>Üblich bei Buchpublikationen – nicht bei Seminararbeiten</a:t>
            </a:r>
          </a:p>
          <a:p>
            <a:r>
              <a:rPr lang="de-DE" dirty="0" smtClean="0"/>
              <a:t>Ort für </a:t>
            </a:r>
            <a:r>
              <a:rPr lang="de-DE" dirty="0"/>
              <a:t>Danksagungen, </a:t>
            </a:r>
            <a:r>
              <a:rPr lang="de-DE" dirty="0" smtClean="0"/>
              <a:t>Formulierung des persönlichen Bezugs </a:t>
            </a:r>
            <a:r>
              <a:rPr lang="de-DE" dirty="0"/>
              <a:t>zum </a:t>
            </a:r>
            <a:r>
              <a:rPr lang="de-DE" dirty="0" smtClean="0"/>
              <a:t>Thema oder der </a:t>
            </a:r>
            <a:r>
              <a:rPr lang="de-DE" dirty="0"/>
              <a:t>Umstände der </a:t>
            </a:r>
            <a:r>
              <a:rPr lang="de-DE" dirty="0" smtClean="0"/>
              <a:t>Arbeit</a:t>
            </a:r>
            <a:endParaRPr lang="de-DE" dirty="0"/>
          </a:p>
          <a:p>
            <a:r>
              <a:rPr lang="de-DE" dirty="0" smtClean="0"/>
              <a:t>Vorwort ist keine Einleitung!</a:t>
            </a:r>
            <a:endParaRPr lang="de-DE" dirty="0"/>
          </a:p>
        </p:txBody>
      </p:sp>
      <p:sp>
        <p:nvSpPr>
          <p:cNvPr id="3" name="Titel 2"/>
          <p:cNvSpPr>
            <a:spLocks noGrp="1"/>
          </p:cNvSpPr>
          <p:nvPr>
            <p:ph type="title"/>
          </p:nvPr>
        </p:nvSpPr>
        <p:spPr/>
        <p:txBody>
          <a:bodyPr/>
          <a:lstStyle/>
          <a:p>
            <a:r>
              <a:rPr lang="de-DE" dirty="0" smtClean="0"/>
              <a:t>Vorwort</a:t>
            </a:r>
            <a:endParaRPr lang="de-DE" dirty="0"/>
          </a:p>
        </p:txBody>
      </p:sp>
    </p:spTree>
    <p:extLst>
      <p:ext uri="{BB962C8B-B14F-4D97-AF65-F5344CB8AC3E}">
        <p14:creationId xmlns:p14="http://schemas.microsoft.com/office/powerpoint/2010/main" val="2224315135"/>
      </p:ext>
    </p:ext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Gliedert sich in Einleitung, Hauptteil und Schluss</a:t>
            </a:r>
          </a:p>
          <a:p>
            <a:r>
              <a:rPr lang="de-DE" dirty="0" smtClean="0"/>
              <a:t>Enthält die wissenschaftlichen Erkenntnisse</a:t>
            </a:r>
          </a:p>
          <a:p>
            <a:r>
              <a:rPr lang="de-DE" dirty="0" smtClean="0"/>
              <a:t>Die einzelnen Teile sollten in einem „ausgewogenen“ Verhältnis zueinander stehen</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4075973969"/>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Nennt alle benutzten wissenschaftlichen Quellen</a:t>
            </a:r>
          </a:p>
          <a:p>
            <a:r>
              <a:rPr lang="de-DE" dirty="0" smtClean="0"/>
              <a:t>Obligatorisch: </a:t>
            </a:r>
            <a:r>
              <a:rPr lang="de-DE" dirty="0"/>
              <a:t>v</a:t>
            </a:r>
            <a:r>
              <a:rPr lang="de-DE" dirty="0" smtClean="0"/>
              <a:t>ollständige bibliographische Angaben</a:t>
            </a:r>
          </a:p>
          <a:p>
            <a:r>
              <a:rPr lang="de-DE" dirty="0" smtClean="0"/>
              <a:t>Notationsweise unterscheidet sich z.T. erheblich (Formvorschriften des Fachbereichs)</a:t>
            </a:r>
          </a:p>
        </p:txBody>
      </p:sp>
      <p:sp>
        <p:nvSpPr>
          <p:cNvPr id="3" name="Titel 2"/>
          <p:cNvSpPr>
            <a:spLocks noGrp="1"/>
          </p:cNvSpPr>
          <p:nvPr>
            <p:ph type="title"/>
          </p:nvPr>
        </p:nvSpPr>
        <p:spPr/>
        <p:txBody>
          <a:bodyPr/>
          <a:lstStyle/>
          <a:p>
            <a:r>
              <a:rPr lang="de-DE" dirty="0" smtClean="0"/>
              <a:t>Literaturangaben</a:t>
            </a:r>
            <a:endParaRPr lang="de-DE" dirty="0"/>
          </a:p>
        </p:txBody>
      </p:sp>
    </p:spTree>
    <p:extLst>
      <p:ext uri="{BB962C8B-B14F-4D97-AF65-F5344CB8AC3E}">
        <p14:creationId xmlns:p14="http://schemas.microsoft.com/office/powerpoint/2010/main" val="2578999222"/>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Enthält ergänzende Dokumente und Daten</a:t>
            </a:r>
          </a:p>
          <a:p>
            <a:r>
              <a:rPr lang="de-DE" dirty="0"/>
              <a:t>Eigene empirische Forschungsdaten, Auswertung von Umfragen, Fragebögen</a:t>
            </a:r>
          </a:p>
          <a:p>
            <a:r>
              <a:rPr lang="de-DE" dirty="0" smtClean="0"/>
              <a:t>Elemente des Anhangs sind auf andere Weise nicht zugänglich</a:t>
            </a:r>
          </a:p>
        </p:txBody>
      </p:sp>
      <p:sp>
        <p:nvSpPr>
          <p:cNvPr id="3" name="Titel 2"/>
          <p:cNvSpPr>
            <a:spLocks noGrp="1"/>
          </p:cNvSpPr>
          <p:nvPr>
            <p:ph type="title"/>
          </p:nvPr>
        </p:nvSpPr>
        <p:spPr/>
        <p:txBody>
          <a:bodyPr/>
          <a:lstStyle/>
          <a:p>
            <a:r>
              <a:rPr lang="de-DE" dirty="0" smtClean="0"/>
              <a:t>Anhang</a:t>
            </a:r>
            <a:endParaRPr lang="de-DE" dirty="0"/>
          </a:p>
        </p:txBody>
      </p:sp>
    </p:spTree>
    <p:extLst>
      <p:ext uri="{BB962C8B-B14F-4D97-AF65-F5344CB8AC3E}">
        <p14:creationId xmlns:p14="http://schemas.microsoft.com/office/powerpoint/2010/main" val="1368383150"/>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0"/>
          </p:nvPr>
        </p:nvSpPr>
        <p:spPr/>
        <p:txBody>
          <a:bodyPr/>
          <a:lstStyle/>
          <a:p>
            <a:r>
              <a:rPr lang="de-DE" dirty="0" smtClean="0"/>
              <a:t>Veröffentlichungen als Grundlage des „Wissenschaftsbetriebs“</a:t>
            </a:r>
          </a:p>
        </p:txBody>
      </p:sp>
      <p:sp>
        <p:nvSpPr>
          <p:cNvPr id="4" name="Titel 3"/>
          <p:cNvSpPr>
            <a:spLocks noGrp="1"/>
          </p:cNvSpPr>
          <p:nvPr>
            <p:ph type="title"/>
          </p:nvPr>
        </p:nvSpPr>
        <p:spPr/>
        <p:txBody>
          <a:bodyPr/>
          <a:lstStyle/>
          <a:p>
            <a:r>
              <a:rPr lang="de-DE" dirty="0" smtClean="0"/>
              <a:t>Einleitung</a:t>
            </a:r>
            <a:endParaRPr lang="de-DE" dirty="0"/>
          </a:p>
        </p:txBody>
      </p:sp>
    </p:spTree>
    <p:extLst>
      <p:ext uri="{BB962C8B-B14F-4D97-AF65-F5344CB8AC3E}">
        <p14:creationId xmlns:p14="http://schemas.microsoft.com/office/powerpoint/2010/main" val="3141443337"/>
      </p:ext>
    </p:extLst>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(Eidesstattliche) Versicherung, dass die Arbeit selbstständig angefertigt wurde</a:t>
            </a:r>
          </a:p>
          <a:p>
            <a:r>
              <a:rPr lang="de-DE" dirty="0" smtClean="0"/>
              <a:t>Genauer Wortlaut in der Prüfungsordnung</a:t>
            </a:r>
          </a:p>
          <a:p>
            <a:r>
              <a:rPr lang="de-DE" dirty="0" smtClean="0"/>
              <a:t>Steht auf der letzten Seite der wissenschaftlichen Arbeit</a:t>
            </a:r>
          </a:p>
        </p:txBody>
      </p:sp>
      <p:sp>
        <p:nvSpPr>
          <p:cNvPr id="3" name="Titel 2"/>
          <p:cNvSpPr>
            <a:spLocks noGrp="1"/>
          </p:cNvSpPr>
          <p:nvPr>
            <p:ph type="title"/>
          </p:nvPr>
        </p:nvSpPr>
        <p:spPr/>
        <p:txBody>
          <a:bodyPr/>
          <a:lstStyle/>
          <a:p>
            <a:r>
              <a:rPr lang="de-DE" dirty="0" smtClean="0"/>
              <a:t>Erklärung</a:t>
            </a:r>
            <a:endParaRPr lang="de-DE" dirty="0"/>
          </a:p>
        </p:txBody>
      </p:sp>
    </p:spTree>
    <p:extLst>
      <p:ext uri="{BB962C8B-B14F-4D97-AF65-F5344CB8AC3E}">
        <p14:creationId xmlns:p14="http://schemas.microsoft.com/office/powerpoint/2010/main" val="1435247454"/>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Inhaltsplatzhalter 15"/>
          <p:cNvGraphicFramePr>
            <a:graphicFrameLocks noGrp="1"/>
          </p:cNvGraphicFramePr>
          <p:nvPr>
            <p:ph idx="1"/>
            <p:extLst>
              <p:ext uri="{D42A27DB-BD31-4B8C-83A1-F6EECF244321}">
                <p14:modId xmlns:p14="http://schemas.microsoft.com/office/powerpoint/2010/main" val="664926448"/>
              </p:ext>
            </p:extLst>
          </p:nvPr>
        </p:nvGraphicFramePr>
        <p:xfrm>
          <a:off x="2924800" y="2362202"/>
          <a:ext cx="10080000" cy="6019795"/>
        </p:xfrm>
        <a:graphic>
          <a:graphicData uri="http://schemas.openxmlformats.org/drawingml/2006/table">
            <a:tbl>
              <a:tblPr firstRow="1">
                <a:tableStyleId>{5C22544A-7EE6-4342-B048-85BDC9FD1C3A}</a:tableStyleId>
              </a:tblPr>
              <a:tblGrid>
                <a:gridCol w="2841000">
                  <a:extLst>
                    <a:ext uri="{9D8B030D-6E8A-4147-A177-3AD203B41FA5}">
                      <a16:colId xmlns:a16="http://schemas.microsoft.com/office/drawing/2014/main" val="20000"/>
                    </a:ext>
                  </a:extLst>
                </a:gridCol>
                <a:gridCol w="3743298">
                  <a:extLst>
                    <a:ext uri="{9D8B030D-6E8A-4147-A177-3AD203B41FA5}">
                      <a16:colId xmlns:a16="http://schemas.microsoft.com/office/drawing/2014/main" val="20001"/>
                    </a:ext>
                  </a:extLst>
                </a:gridCol>
                <a:gridCol w="3495702">
                  <a:extLst>
                    <a:ext uri="{9D8B030D-6E8A-4147-A177-3AD203B41FA5}">
                      <a16:colId xmlns:a16="http://schemas.microsoft.com/office/drawing/2014/main" val="20002"/>
                    </a:ext>
                  </a:extLst>
                </a:gridCol>
              </a:tblGrid>
              <a:tr h="448871">
                <a:tc gridSpan="2">
                  <a:txBody>
                    <a:bodyPr/>
                    <a:lstStyle/>
                    <a:p>
                      <a:pPr algn="l"/>
                      <a:r>
                        <a:rPr lang="de-DE" dirty="0" smtClean="0"/>
                        <a:t>Bezeichnung</a:t>
                      </a:r>
                      <a:endParaRPr lang="de-DE" dirty="0"/>
                    </a:p>
                  </a:txBody>
                  <a:tcPr marL="108029" marR="108029" anchor="ctr"/>
                </a:tc>
                <a:tc hMerge="1">
                  <a:txBody>
                    <a:bodyPr/>
                    <a:lstStyle/>
                    <a:p>
                      <a:endParaRPr lang="de-DE"/>
                    </a:p>
                  </a:txBody>
                  <a:tcPr/>
                </a:tc>
                <a:tc>
                  <a:txBody>
                    <a:bodyPr/>
                    <a:lstStyle/>
                    <a:p>
                      <a:pPr algn="l"/>
                      <a:r>
                        <a:rPr lang="de-DE" dirty="0" smtClean="0"/>
                        <a:t>Paginierung</a:t>
                      </a:r>
                      <a:endParaRPr lang="de-DE" dirty="0"/>
                    </a:p>
                  </a:txBody>
                  <a:tcPr marL="108029" marR="108029" anchor="ctr"/>
                </a:tc>
                <a:extLst>
                  <a:ext uri="{0D108BD9-81ED-4DB2-BD59-A6C34878D82A}">
                    <a16:rowId xmlns:a16="http://schemas.microsoft.com/office/drawing/2014/main" val="10000"/>
                  </a:ext>
                </a:extLst>
              </a:tr>
              <a:tr h="448871">
                <a:tc gridSpan="2">
                  <a:txBody>
                    <a:bodyPr/>
                    <a:lstStyle/>
                    <a:p>
                      <a:pPr algn="l"/>
                      <a:r>
                        <a:rPr lang="de-DE" dirty="0" smtClean="0">
                          <a:solidFill>
                            <a:schemeClr val="accent1"/>
                          </a:solidFill>
                        </a:rPr>
                        <a:t>Deckblatt</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keine </a:t>
                      </a:r>
                      <a:r>
                        <a:rPr lang="de-DE" baseline="0" dirty="0" smtClean="0"/>
                        <a:t>Seitenangabe</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1"/>
                  </a:ext>
                </a:extLst>
              </a:tr>
              <a:tr h="448871">
                <a:tc gridSpan="2">
                  <a:txBody>
                    <a:bodyPr/>
                    <a:lstStyle/>
                    <a:p>
                      <a:pPr algn="l"/>
                      <a:r>
                        <a:rPr lang="de-DE" dirty="0" smtClean="0">
                          <a:solidFill>
                            <a:schemeClr val="accent1"/>
                          </a:solidFill>
                        </a:rPr>
                        <a:t>Inhaltsverzeichnis</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römisch</a:t>
                      </a:r>
                      <a:r>
                        <a:rPr lang="de-DE" baseline="0" dirty="0" smtClean="0"/>
                        <a:t> (Zählung beginnt mit II)</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2"/>
                  </a:ext>
                </a:extLst>
              </a:tr>
              <a:tr h="1770891">
                <a:tc>
                  <a:txBody>
                    <a:bodyPr/>
                    <a:lstStyle/>
                    <a:p>
                      <a:pPr algn="l"/>
                      <a:r>
                        <a:rPr lang="de-DE" dirty="0" smtClean="0">
                          <a:solidFill>
                            <a:schemeClr val="accent1"/>
                          </a:solidFill>
                        </a:rPr>
                        <a:t>Verzeichnisse</a:t>
                      </a:r>
                      <a:endParaRPr lang="de-DE" dirty="0">
                        <a:solidFill>
                          <a:schemeClr val="accent1"/>
                        </a:solidFill>
                      </a:endParaRPr>
                    </a:p>
                  </a:txBody>
                  <a:tcPr marL="108029" marR="108029" anchor="ctr">
                    <a:solidFill>
                      <a:schemeClr val="tx2">
                        <a:lumMod val="20000"/>
                        <a:lumOff val="80000"/>
                      </a:schemeClr>
                    </a:solidFill>
                  </a:tcPr>
                </a:tc>
                <a:tc>
                  <a:txBody>
                    <a:bodyPr/>
                    <a:lstStyle/>
                    <a:p>
                      <a:pPr algn="l"/>
                      <a:r>
                        <a:rPr lang="de-DE" dirty="0" smtClean="0"/>
                        <a:t>Abkürzungsverzeichnis</a:t>
                      </a:r>
                    </a:p>
                    <a:p>
                      <a:pPr algn="l"/>
                      <a:r>
                        <a:rPr lang="de-DE" dirty="0" smtClean="0"/>
                        <a:t>Abbildungsverzeichnis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Tabellenverzeichnis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Formelverzeichnis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Verzeichnis der Anlagen</a:t>
                      </a:r>
                    </a:p>
                  </a:txBody>
                  <a:tcPr marL="108029" marR="108029" anchor="ctr">
                    <a:solidFill>
                      <a:schemeClr val="tx2">
                        <a:lumMod val="20000"/>
                        <a:lumOff val="80000"/>
                      </a:schemeClr>
                    </a:solidFill>
                  </a:tcPr>
                </a:tc>
                <a:tc>
                  <a:txBody>
                    <a:bodyPr/>
                    <a:lstStyle/>
                    <a:p>
                      <a:pPr algn="l"/>
                      <a:r>
                        <a:rPr lang="de-DE" dirty="0" smtClean="0"/>
                        <a:t>römisch</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3"/>
                  </a:ext>
                </a:extLst>
              </a:tr>
              <a:tr h="448871">
                <a:tc gridSpan="2">
                  <a:txBody>
                    <a:bodyPr/>
                    <a:lstStyle/>
                    <a:p>
                      <a:pPr algn="l"/>
                      <a:r>
                        <a:rPr lang="de-DE" dirty="0" smtClean="0">
                          <a:solidFill>
                            <a:schemeClr val="accent1"/>
                          </a:solidFill>
                        </a:rPr>
                        <a:t>Vorwort</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4"/>
                  </a:ext>
                </a:extLst>
              </a:tr>
              <a:tr h="1106807">
                <a:tc>
                  <a:txBody>
                    <a:bodyPr/>
                    <a:lstStyle/>
                    <a:p>
                      <a:pPr algn="l"/>
                      <a:r>
                        <a:rPr lang="de-DE" dirty="0" smtClean="0">
                          <a:solidFill>
                            <a:schemeClr val="accent1"/>
                          </a:solidFill>
                        </a:rPr>
                        <a:t>Textteil</a:t>
                      </a:r>
                      <a:endParaRPr lang="de-DE" dirty="0">
                        <a:solidFill>
                          <a:schemeClr val="accent1"/>
                        </a:solidFill>
                      </a:endParaRPr>
                    </a:p>
                  </a:txBody>
                  <a:tcPr marL="108029" marR="108029" anchor="ctr">
                    <a:solidFill>
                      <a:schemeClr val="tx2">
                        <a:lumMod val="20000"/>
                        <a:lumOff val="80000"/>
                      </a:schemeClr>
                    </a:solidFill>
                  </a:tcPr>
                </a:tc>
                <a:tc>
                  <a:txBody>
                    <a:bodyPr/>
                    <a:lstStyle/>
                    <a:p>
                      <a:pPr algn="l"/>
                      <a:r>
                        <a:rPr lang="de-DE" dirty="0" smtClean="0"/>
                        <a:t>Einleitung</a:t>
                      </a:r>
                    </a:p>
                    <a:p>
                      <a:pPr algn="l"/>
                      <a:r>
                        <a:rPr lang="de-DE" dirty="0" smtClean="0"/>
                        <a:t>Hauptteil</a:t>
                      </a:r>
                    </a:p>
                    <a:p>
                      <a:pPr algn="l"/>
                      <a:r>
                        <a:rPr lang="de-DE" dirty="0" smtClean="0"/>
                        <a:t>Schluss</a:t>
                      </a:r>
                      <a:endParaRPr lang="de-DE" dirty="0"/>
                    </a:p>
                  </a:txBody>
                  <a:tcPr marL="108029" marR="108029" anchor="ctr">
                    <a:solidFill>
                      <a:schemeClr val="tx2">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5"/>
                  </a:ext>
                </a:extLst>
              </a:tr>
              <a:tr h="448871">
                <a:tc gridSpan="2">
                  <a:txBody>
                    <a:bodyPr/>
                    <a:lstStyle/>
                    <a:p>
                      <a:pPr algn="l"/>
                      <a:r>
                        <a:rPr lang="de-DE" dirty="0" smtClean="0">
                          <a:solidFill>
                            <a:schemeClr val="accent1"/>
                          </a:solidFill>
                        </a:rPr>
                        <a:t>Literaturangaben</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6"/>
                  </a:ext>
                </a:extLst>
              </a:tr>
              <a:tr h="448871">
                <a:tc gridSpan="2">
                  <a:txBody>
                    <a:bodyPr/>
                    <a:lstStyle/>
                    <a:p>
                      <a:pPr algn="l"/>
                      <a:r>
                        <a:rPr lang="de-DE" dirty="0" smtClean="0">
                          <a:solidFill>
                            <a:schemeClr val="accent1"/>
                          </a:solidFill>
                        </a:rPr>
                        <a:t>Anlagen</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arabisch</a:t>
                      </a:r>
                    </a:p>
                  </a:txBody>
                  <a:tcPr marL="108029" marR="108029" anchor="ctr">
                    <a:solidFill>
                      <a:schemeClr val="tx2">
                        <a:lumMod val="20000"/>
                        <a:lumOff val="80000"/>
                      </a:schemeClr>
                    </a:solidFill>
                  </a:tcPr>
                </a:tc>
                <a:extLst>
                  <a:ext uri="{0D108BD9-81ED-4DB2-BD59-A6C34878D82A}">
                    <a16:rowId xmlns:a16="http://schemas.microsoft.com/office/drawing/2014/main" val="10007"/>
                  </a:ext>
                </a:extLst>
              </a:tr>
              <a:tr h="448871">
                <a:tc gridSpan="2">
                  <a:txBody>
                    <a:bodyPr/>
                    <a:lstStyle/>
                    <a:p>
                      <a:pPr algn="l"/>
                      <a:r>
                        <a:rPr lang="de-DE" dirty="0" smtClean="0">
                          <a:solidFill>
                            <a:schemeClr val="accent1"/>
                          </a:solidFill>
                        </a:rPr>
                        <a:t>Erklärung</a:t>
                      </a:r>
                      <a:endParaRPr lang="de-DE" dirty="0">
                        <a:solidFill>
                          <a:schemeClr val="accent1"/>
                        </a:solidFill>
                      </a:endParaRPr>
                    </a:p>
                  </a:txBody>
                  <a:tcPr marL="108029" marR="108029" anchor="ctr">
                    <a:solidFill>
                      <a:schemeClr val="tx2">
                        <a:lumMod val="20000"/>
                        <a:lumOff val="80000"/>
                      </a:schemeClr>
                    </a:solidFill>
                  </a:tcPr>
                </a:tc>
                <a:tc hMerge="1">
                  <a:txBody>
                    <a:bodyPr/>
                    <a:lstStyle/>
                    <a:p>
                      <a:endParaRPr lang="de-DE"/>
                    </a:p>
                  </a:txBody>
                  <a:tcPr/>
                </a:tc>
                <a:tc>
                  <a:txBody>
                    <a:bodyPr/>
                    <a:lstStyle/>
                    <a:p>
                      <a:pPr algn="l"/>
                      <a:r>
                        <a:rPr lang="de-DE" dirty="0" smtClean="0"/>
                        <a:t>ohne</a:t>
                      </a:r>
                      <a:endParaRPr lang="de-DE" dirty="0"/>
                    </a:p>
                  </a:txBody>
                  <a:tcPr marL="108029" marR="108029" anchor="ctr">
                    <a:solidFill>
                      <a:schemeClr val="tx2">
                        <a:lumMod val="20000"/>
                        <a:lumOff val="80000"/>
                      </a:schemeClr>
                    </a:solidFill>
                  </a:tcPr>
                </a:tc>
                <a:extLst>
                  <a:ext uri="{0D108BD9-81ED-4DB2-BD59-A6C34878D82A}">
                    <a16:rowId xmlns:a16="http://schemas.microsoft.com/office/drawing/2014/main" val="10008"/>
                  </a:ext>
                </a:extLst>
              </a:tr>
            </a:tbl>
          </a:graphicData>
        </a:graphic>
      </p:graphicFrame>
      <p:sp>
        <p:nvSpPr>
          <p:cNvPr id="3" name="Titel 2"/>
          <p:cNvSpPr>
            <a:spLocks noGrp="1"/>
          </p:cNvSpPr>
          <p:nvPr>
            <p:ph type="title"/>
          </p:nvPr>
        </p:nvSpPr>
        <p:spPr/>
        <p:txBody>
          <a:bodyPr/>
          <a:lstStyle/>
          <a:p>
            <a:r>
              <a:rPr lang="de-DE" dirty="0" smtClean="0"/>
              <a:t>Paginierung</a:t>
            </a:r>
            <a:endParaRPr lang="de-DE" dirty="0"/>
          </a:p>
        </p:txBody>
      </p:sp>
    </p:spTree>
    <p:extLst>
      <p:ext uri="{BB962C8B-B14F-4D97-AF65-F5344CB8AC3E}">
        <p14:creationId xmlns:p14="http://schemas.microsoft.com/office/powerpoint/2010/main" val="967296471"/>
      </p:ext>
    </p:extLst>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Funktionen von Einleitung, Hauptteil und Schluss</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4026670795"/>
      </p:ext>
    </p:ext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Textteils besteht aus Einleitung, Hauptteil und Schluss</a:t>
            </a:r>
          </a:p>
          <a:p>
            <a:r>
              <a:rPr lang="de-DE" dirty="0" smtClean="0"/>
              <a:t>Teile sollten eindeutig aufeinander bezogen werden</a:t>
            </a:r>
          </a:p>
          <a:p>
            <a:r>
              <a:rPr lang="de-DE" dirty="0" smtClean="0"/>
              <a:t>Seitenverhältnis </a:t>
            </a:r>
            <a:r>
              <a:rPr lang="de-DE" dirty="0"/>
              <a:t>muss angemessen sein: Hauptteil hat das größte </a:t>
            </a:r>
            <a:r>
              <a:rPr lang="de-DE" dirty="0" smtClean="0"/>
              <a:t>Gewicht</a:t>
            </a:r>
            <a:endParaRPr lang="de-DE" dirty="0"/>
          </a:p>
        </p:txBody>
      </p:sp>
      <p:sp>
        <p:nvSpPr>
          <p:cNvPr id="3" name="Titel 2"/>
          <p:cNvSpPr>
            <a:spLocks noGrp="1"/>
          </p:cNvSpPr>
          <p:nvPr>
            <p:ph type="title"/>
          </p:nvPr>
        </p:nvSpPr>
        <p:spPr/>
        <p:txBody>
          <a:bodyPr/>
          <a:lstStyle/>
          <a:p>
            <a:r>
              <a:rPr lang="de-DE" dirty="0" smtClean="0"/>
              <a:t>Textteil</a:t>
            </a:r>
            <a:endParaRPr lang="de-DE" dirty="0"/>
          </a:p>
        </p:txBody>
      </p:sp>
    </p:spTree>
    <p:extLst>
      <p:ext uri="{BB962C8B-B14F-4D97-AF65-F5344CB8AC3E}">
        <p14:creationId xmlns:p14="http://schemas.microsoft.com/office/powerpoint/2010/main" val="3864281545"/>
      </p:ext>
    </p:ext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Enthält Thema und die Begründung der Themenwahl</a:t>
            </a:r>
          </a:p>
          <a:p>
            <a:r>
              <a:rPr lang="de-DE" dirty="0" smtClean="0"/>
              <a:t>Formuliert Ziel der Arbeit, Ausgangshypothese</a:t>
            </a:r>
          </a:p>
          <a:p>
            <a:r>
              <a:rPr lang="de-DE" dirty="0" smtClean="0"/>
              <a:t>Erläutert die Gliederung</a:t>
            </a:r>
          </a:p>
          <a:p>
            <a:r>
              <a:rPr lang="de-DE" dirty="0" smtClean="0"/>
              <a:t>Stellt das Vorgehen oder die Methode vor</a:t>
            </a:r>
          </a:p>
          <a:p>
            <a:r>
              <a:rPr lang="de-DE" dirty="0" smtClean="0"/>
              <a:t>Definiert zentrale Begriffe</a:t>
            </a:r>
          </a:p>
        </p:txBody>
      </p:sp>
      <p:sp>
        <p:nvSpPr>
          <p:cNvPr id="3" name="Titel 2"/>
          <p:cNvSpPr>
            <a:spLocks noGrp="1"/>
          </p:cNvSpPr>
          <p:nvPr>
            <p:ph type="title"/>
          </p:nvPr>
        </p:nvSpPr>
        <p:spPr/>
        <p:txBody>
          <a:bodyPr/>
          <a:lstStyle/>
          <a:p>
            <a:r>
              <a:rPr lang="de-DE" dirty="0" smtClean="0"/>
              <a:t>Einleitung</a:t>
            </a:r>
            <a:endParaRPr lang="de-DE" dirty="0"/>
          </a:p>
        </p:txBody>
      </p:sp>
    </p:spTree>
    <p:extLst>
      <p:ext uri="{BB962C8B-B14F-4D97-AF65-F5344CB8AC3E}">
        <p14:creationId xmlns:p14="http://schemas.microsoft.com/office/powerpoint/2010/main" val="612073586"/>
      </p:ext>
    </p:extLst>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Zentraler Abschnitt der Arbeit</a:t>
            </a:r>
          </a:p>
          <a:p>
            <a:r>
              <a:rPr lang="de-DE" dirty="0" smtClean="0"/>
              <a:t>Diskussion des Forschungsstandes </a:t>
            </a:r>
            <a:r>
              <a:rPr lang="de-DE" i="1" dirty="0" smtClean="0"/>
              <a:t>und</a:t>
            </a:r>
            <a:r>
              <a:rPr lang="de-DE" dirty="0" smtClean="0"/>
              <a:t> Darstellen der eigenen Erkenntnisse</a:t>
            </a:r>
          </a:p>
          <a:p>
            <a:r>
              <a:rPr lang="de-DE" dirty="0"/>
              <a:t>Aufbau sollte nachvollziehbar sein </a:t>
            </a:r>
            <a:r>
              <a:rPr lang="de-DE" dirty="0" smtClean="0"/>
              <a:t>und sich </a:t>
            </a:r>
            <a:r>
              <a:rPr lang="de-DE" dirty="0"/>
              <a:t>aus der </a:t>
            </a:r>
            <a:r>
              <a:rPr lang="de-DE" dirty="0" smtClean="0"/>
              <a:t>Argumentationsführung ergeben</a:t>
            </a:r>
          </a:p>
        </p:txBody>
      </p:sp>
      <p:sp>
        <p:nvSpPr>
          <p:cNvPr id="3" name="Titel 2"/>
          <p:cNvSpPr>
            <a:spLocks noGrp="1"/>
          </p:cNvSpPr>
          <p:nvPr>
            <p:ph type="title"/>
          </p:nvPr>
        </p:nvSpPr>
        <p:spPr/>
        <p:txBody>
          <a:bodyPr/>
          <a:lstStyle/>
          <a:p>
            <a:r>
              <a:rPr lang="de-DE" dirty="0" smtClean="0"/>
              <a:t>Hauptteil</a:t>
            </a:r>
            <a:endParaRPr lang="de-DE" dirty="0"/>
          </a:p>
        </p:txBody>
      </p:sp>
    </p:spTree>
    <p:extLst>
      <p:ext uri="{BB962C8B-B14F-4D97-AF65-F5344CB8AC3E}">
        <p14:creationId xmlns:p14="http://schemas.microsoft.com/office/powerpoint/2010/main" val="794397554"/>
      </p:ext>
    </p:extLst>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Fasst die wichtigsten Erkenntnisse aus dem Hauptteil zusammen</a:t>
            </a:r>
            <a:endParaRPr lang="de-DE" dirty="0"/>
          </a:p>
          <a:p>
            <a:r>
              <a:rPr lang="de-DE" dirty="0" smtClean="0"/>
              <a:t>Bewertet die Ergebnisse</a:t>
            </a:r>
            <a:r>
              <a:rPr lang="de-DE" dirty="0"/>
              <a:t> </a:t>
            </a:r>
            <a:r>
              <a:rPr lang="de-DE" dirty="0" smtClean="0"/>
              <a:t>– auch im Kontext des Fachgebiets</a:t>
            </a:r>
          </a:p>
          <a:p>
            <a:r>
              <a:rPr lang="de-DE" dirty="0" smtClean="0"/>
              <a:t>Formuliert noch offene Aspekte des Themas</a:t>
            </a:r>
          </a:p>
          <a:p>
            <a:r>
              <a:rPr lang="de-DE" dirty="0" smtClean="0"/>
              <a:t>Greift Fragestellungen auf, die sich anschließen</a:t>
            </a:r>
          </a:p>
        </p:txBody>
      </p:sp>
      <p:sp>
        <p:nvSpPr>
          <p:cNvPr id="3" name="Titel 2"/>
          <p:cNvSpPr>
            <a:spLocks noGrp="1"/>
          </p:cNvSpPr>
          <p:nvPr>
            <p:ph type="title"/>
          </p:nvPr>
        </p:nvSpPr>
        <p:spPr/>
        <p:txBody>
          <a:bodyPr/>
          <a:lstStyle/>
          <a:p>
            <a:r>
              <a:rPr lang="de-DE" dirty="0" smtClean="0"/>
              <a:t>Schluss</a:t>
            </a:r>
            <a:endParaRPr lang="de-DE" dirty="0"/>
          </a:p>
        </p:txBody>
      </p:sp>
    </p:spTree>
    <p:extLst>
      <p:ext uri="{BB962C8B-B14F-4D97-AF65-F5344CB8AC3E}">
        <p14:creationId xmlns:p14="http://schemas.microsoft.com/office/powerpoint/2010/main" val="1438840954"/>
      </p:ext>
    </p:extLst>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alpha val="5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3</a:t>
            </a:r>
            <a:br>
              <a:rPr lang="de-DE" dirty="0" smtClean="0"/>
            </a:br>
            <a:r>
              <a:rPr lang="de-DE" dirty="0" smtClean="0"/>
              <a:t>Vorbereitungen</a:t>
            </a:r>
            <a:endParaRPr lang="de-DE" dirty="0"/>
          </a:p>
        </p:txBody>
      </p:sp>
    </p:spTree>
    <p:extLst>
      <p:ext uri="{BB962C8B-B14F-4D97-AF65-F5344CB8AC3E}">
        <p14:creationId xmlns:p14="http://schemas.microsoft.com/office/powerpoint/2010/main" val="1252755613"/>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Phasen beim Schreiben einer Arbeit </a:t>
            </a:r>
            <a:endParaRPr lang="de-DE" dirty="0"/>
          </a:p>
        </p:txBody>
      </p:sp>
      <p:sp>
        <p:nvSpPr>
          <p:cNvPr id="3" name="Titel 2"/>
          <p:cNvSpPr>
            <a:spLocks noGrp="1"/>
          </p:cNvSpPr>
          <p:nvPr>
            <p:ph type="title"/>
          </p:nvPr>
        </p:nvSpPr>
        <p:spPr/>
        <p:txBody>
          <a:bodyPr/>
          <a:lstStyle/>
          <a:p>
            <a:r>
              <a:rPr lang="de-DE" dirty="0" smtClean="0"/>
              <a:t>Zeitplan erstellen</a:t>
            </a:r>
            <a:endParaRPr lang="de-DE" dirty="0"/>
          </a:p>
        </p:txBody>
      </p:sp>
    </p:spTree>
    <p:extLst>
      <p:ext uri="{BB962C8B-B14F-4D97-AF65-F5344CB8AC3E}">
        <p14:creationId xmlns:p14="http://schemas.microsoft.com/office/powerpoint/2010/main" val="970273282"/>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Zeitplan verschafft Überblick über Zeitbudget</a:t>
            </a:r>
          </a:p>
          <a:p>
            <a:r>
              <a:rPr lang="de-DE" dirty="0" err="1" smtClean="0"/>
              <a:t>To</a:t>
            </a:r>
            <a:r>
              <a:rPr lang="de-DE" dirty="0" smtClean="0"/>
              <a:t>-do-Liste als „Fahrplan“ für anstehende Aufgaben</a:t>
            </a:r>
          </a:p>
          <a:p>
            <a:r>
              <a:rPr lang="de-DE" dirty="0" smtClean="0"/>
              <a:t>Einzelne Arbeitsschritte gehen ineinander über</a:t>
            </a:r>
            <a:endParaRPr lang="de-DE" dirty="0"/>
          </a:p>
        </p:txBody>
      </p:sp>
      <p:sp>
        <p:nvSpPr>
          <p:cNvPr id="3" name="Titel 2"/>
          <p:cNvSpPr>
            <a:spLocks noGrp="1"/>
          </p:cNvSpPr>
          <p:nvPr>
            <p:ph type="title"/>
          </p:nvPr>
        </p:nvSpPr>
        <p:spPr/>
        <p:txBody>
          <a:bodyPr/>
          <a:lstStyle/>
          <a:p>
            <a:r>
              <a:rPr lang="de-DE" dirty="0" smtClean="0"/>
              <a:t>Bearbeitungszeit einteilen</a:t>
            </a:r>
            <a:endParaRPr lang="de-DE" dirty="0"/>
          </a:p>
        </p:txBody>
      </p:sp>
    </p:spTree>
    <p:extLst>
      <p:ext uri="{BB962C8B-B14F-4D97-AF65-F5344CB8AC3E}">
        <p14:creationId xmlns:p14="http://schemas.microsoft.com/office/powerpoint/2010/main" val="2156707292"/>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Wissenschaftler liest und forscht …</a:t>
            </a:r>
          </a:p>
          <a:p>
            <a:r>
              <a:rPr lang="de-DE" dirty="0" smtClean="0"/>
              <a:t>… und scheibt die Ergebnisse und Erkenntnisse seiner Arbeit auf</a:t>
            </a:r>
          </a:p>
          <a:p>
            <a:r>
              <a:rPr lang="de-DE" dirty="0" smtClean="0"/>
              <a:t>Publikationen begründen den Ruf eines Wissenschaftlers – wenn man von Anderen gelesen wird </a:t>
            </a:r>
          </a:p>
        </p:txBody>
      </p:sp>
      <p:sp>
        <p:nvSpPr>
          <p:cNvPr id="3" name="Titel 2"/>
          <p:cNvSpPr>
            <a:spLocks noGrp="1"/>
          </p:cNvSpPr>
          <p:nvPr>
            <p:ph type="title"/>
          </p:nvPr>
        </p:nvSpPr>
        <p:spPr/>
        <p:txBody>
          <a:bodyPr/>
          <a:lstStyle/>
          <a:p>
            <a:r>
              <a:rPr lang="de-DE" dirty="0" smtClean="0"/>
              <a:t>Lesen und Schreiben</a:t>
            </a:r>
            <a:endParaRPr lang="de-DE" dirty="0">
              <a:solidFill>
                <a:schemeClr val="accent1">
                  <a:lumMod val="50000"/>
                </a:schemeClr>
              </a:solidFill>
            </a:endParaRPr>
          </a:p>
        </p:txBody>
      </p:sp>
    </p:spTree>
    <p:extLst>
      <p:ext uri="{BB962C8B-B14F-4D97-AF65-F5344CB8AC3E}">
        <p14:creationId xmlns:p14="http://schemas.microsoft.com/office/powerpoint/2010/main" val="3131275799"/>
      </p:ext>
    </p:extLst>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Hauptphasen:</a:t>
            </a:r>
          </a:p>
          <a:p>
            <a:pPr lvl="1"/>
            <a:r>
              <a:rPr lang="de-DE" dirty="0" smtClean="0"/>
              <a:t>Inhaltliche und organisatorische Vorarbeiten</a:t>
            </a:r>
          </a:p>
          <a:p>
            <a:pPr lvl="1"/>
            <a:r>
              <a:rPr lang="de-DE" dirty="0" smtClean="0"/>
              <a:t>Vorbereitung des Schreibprozesses</a:t>
            </a:r>
          </a:p>
          <a:p>
            <a:pPr lvl="1"/>
            <a:r>
              <a:rPr lang="de-DE" dirty="0" smtClean="0"/>
              <a:t>Ausarbeitung und Endkorrektur</a:t>
            </a:r>
          </a:p>
          <a:p>
            <a:r>
              <a:rPr lang="de-DE" dirty="0" smtClean="0"/>
              <a:t>Phasen dauern etwa gleich lang</a:t>
            </a:r>
          </a:p>
        </p:txBody>
      </p:sp>
      <p:sp>
        <p:nvSpPr>
          <p:cNvPr id="3" name="Titel 2"/>
          <p:cNvSpPr>
            <a:spLocks noGrp="1"/>
          </p:cNvSpPr>
          <p:nvPr>
            <p:ph type="title"/>
          </p:nvPr>
        </p:nvSpPr>
        <p:spPr/>
        <p:txBody>
          <a:bodyPr/>
          <a:lstStyle/>
          <a:p>
            <a:r>
              <a:rPr lang="de-DE" dirty="0" smtClean="0"/>
              <a:t>Drei Arbeitsphasen</a:t>
            </a:r>
            <a:endParaRPr lang="de-DE" dirty="0"/>
          </a:p>
        </p:txBody>
      </p:sp>
    </p:spTree>
    <p:extLst>
      <p:ext uri="{BB962C8B-B14F-4D97-AF65-F5344CB8AC3E}">
        <p14:creationId xmlns:p14="http://schemas.microsoft.com/office/powerpoint/2010/main" val="624614809"/>
      </p:ext>
    </p:extLst>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Themensuche, Konzept erstellen</a:t>
            </a:r>
          </a:p>
          <a:p>
            <a:r>
              <a:rPr lang="de-DE" dirty="0" smtClean="0"/>
              <a:t>Literatursuche, Anlegen einer Stoffsammlung</a:t>
            </a:r>
          </a:p>
          <a:p>
            <a:r>
              <a:rPr lang="de-DE" dirty="0" smtClean="0"/>
              <a:t>Planen und Durchführen empirischer Untersuchungen</a:t>
            </a:r>
          </a:p>
          <a:p>
            <a:r>
              <a:rPr lang="de-DE" dirty="0" smtClean="0"/>
              <a:t>Gliederungsentwurf, Ausgangsthese</a:t>
            </a:r>
          </a:p>
          <a:p>
            <a:r>
              <a:rPr lang="de-DE" dirty="0" smtClean="0"/>
              <a:t>Formalien &amp; technische Ausstattung prüfen</a:t>
            </a:r>
            <a:endParaRPr lang="de-DE" dirty="0"/>
          </a:p>
        </p:txBody>
      </p:sp>
      <p:sp>
        <p:nvSpPr>
          <p:cNvPr id="3" name="Titel 2"/>
          <p:cNvSpPr>
            <a:spLocks noGrp="1"/>
          </p:cNvSpPr>
          <p:nvPr>
            <p:ph type="title"/>
          </p:nvPr>
        </p:nvSpPr>
        <p:spPr/>
        <p:txBody>
          <a:bodyPr/>
          <a:lstStyle/>
          <a:p>
            <a:r>
              <a:rPr lang="de-DE" dirty="0" smtClean="0"/>
              <a:t>Vorarbeiten</a:t>
            </a:r>
            <a:endParaRPr lang="de-DE" dirty="0"/>
          </a:p>
        </p:txBody>
      </p:sp>
    </p:spTree>
    <p:extLst>
      <p:ext uri="{BB962C8B-B14F-4D97-AF65-F5344CB8AC3E}">
        <p14:creationId xmlns:p14="http://schemas.microsoft.com/office/powerpoint/2010/main" val="4176907802"/>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Auswahl und Exzerpieren der Quellen</a:t>
            </a:r>
          </a:p>
          <a:p>
            <a:r>
              <a:rPr lang="de-DE" dirty="0" smtClean="0"/>
              <a:t>Auswerten empirischer Daten</a:t>
            </a:r>
          </a:p>
          <a:p>
            <a:r>
              <a:rPr lang="de-DE" dirty="0" smtClean="0"/>
              <a:t>Gliederung erstellen</a:t>
            </a:r>
          </a:p>
          <a:p>
            <a:r>
              <a:rPr lang="de-DE" dirty="0" smtClean="0"/>
              <a:t>Zusätzliche Elemente wie Illustrationen notwendig?</a:t>
            </a:r>
            <a:endParaRPr lang="de-DE" dirty="0"/>
          </a:p>
        </p:txBody>
      </p:sp>
      <p:sp>
        <p:nvSpPr>
          <p:cNvPr id="3" name="Titel 2"/>
          <p:cNvSpPr>
            <a:spLocks noGrp="1"/>
          </p:cNvSpPr>
          <p:nvPr>
            <p:ph type="title"/>
          </p:nvPr>
        </p:nvSpPr>
        <p:spPr/>
        <p:txBody>
          <a:bodyPr/>
          <a:lstStyle/>
          <a:p>
            <a:r>
              <a:rPr lang="de-DE" dirty="0" smtClean="0"/>
              <a:t>Vorbereitungen für das Schreiben</a:t>
            </a:r>
            <a:endParaRPr lang="de-DE" dirty="0"/>
          </a:p>
        </p:txBody>
      </p:sp>
    </p:spTree>
    <p:extLst>
      <p:ext uri="{BB962C8B-B14F-4D97-AF65-F5344CB8AC3E}">
        <p14:creationId xmlns:p14="http://schemas.microsoft.com/office/powerpoint/2010/main" val="3925298464"/>
      </p:ext>
    </p:extLst>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Ausformulieren der einzelnen Gliederungspunkte</a:t>
            </a:r>
          </a:p>
          <a:p>
            <a:r>
              <a:rPr lang="de-DE" dirty="0" smtClean="0"/>
              <a:t>Anpassen der Gliederung</a:t>
            </a:r>
          </a:p>
          <a:p>
            <a:r>
              <a:rPr lang="de-DE" dirty="0" smtClean="0"/>
              <a:t>Korrekturläufe: inhaltlich, formal, Rechtschreibung</a:t>
            </a:r>
            <a:endParaRPr lang="de-DE" dirty="0"/>
          </a:p>
        </p:txBody>
      </p:sp>
      <p:sp>
        <p:nvSpPr>
          <p:cNvPr id="3" name="Titel 2"/>
          <p:cNvSpPr>
            <a:spLocks noGrp="1"/>
          </p:cNvSpPr>
          <p:nvPr>
            <p:ph type="title"/>
          </p:nvPr>
        </p:nvSpPr>
        <p:spPr/>
        <p:txBody>
          <a:bodyPr/>
          <a:lstStyle/>
          <a:p>
            <a:r>
              <a:rPr lang="de-DE" dirty="0" smtClean="0"/>
              <a:t>Ausarbeitung und Endkorrektur</a:t>
            </a:r>
            <a:endParaRPr lang="de-DE" dirty="0"/>
          </a:p>
        </p:txBody>
      </p:sp>
    </p:spTree>
    <p:extLst>
      <p:ext uri="{BB962C8B-B14F-4D97-AF65-F5344CB8AC3E}">
        <p14:creationId xmlns:p14="http://schemas.microsoft.com/office/powerpoint/2010/main" val="1801796481"/>
      </p:ext>
    </p:extLst>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Erste Auseinandersetzung mit dem Thema</a:t>
            </a:r>
            <a:endParaRPr lang="de-DE" dirty="0"/>
          </a:p>
        </p:txBody>
      </p:sp>
      <p:sp>
        <p:nvSpPr>
          <p:cNvPr id="3" name="Titel 2"/>
          <p:cNvSpPr>
            <a:spLocks noGrp="1"/>
          </p:cNvSpPr>
          <p:nvPr>
            <p:ph type="title"/>
          </p:nvPr>
        </p:nvSpPr>
        <p:spPr/>
        <p:txBody>
          <a:bodyPr/>
          <a:lstStyle/>
          <a:p>
            <a:r>
              <a:rPr lang="de-DE" dirty="0" smtClean="0"/>
              <a:t>Konzept erarbeiten</a:t>
            </a:r>
            <a:endParaRPr lang="de-DE" dirty="0"/>
          </a:p>
        </p:txBody>
      </p:sp>
    </p:spTree>
    <p:extLst>
      <p:ext uri="{BB962C8B-B14F-4D97-AF65-F5344CB8AC3E}">
        <p14:creationId xmlns:p14="http://schemas.microsoft.com/office/powerpoint/2010/main" val="3896734877"/>
      </p:ext>
    </p:extLst>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Erste Informationen: Google ...</a:t>
            </a:r>
            <a:endParaRPr lang="de-DE" dirty="0"/>
          </a:p>
        </p:txBody>
      </p:sp>
      <p:pic>
        <p:nvPicPr>
          <p:cNvPr id="6" name="Grafik 5"/>
          <p:cNvPicPr>
            <a:picLocks noChangeAspect="1"/>
          </p:cNvPicPr>
          <p:nvPr/>
        </p:nvPicPr>
        <p:blipFill rotWithShape="1">
          <a:blip r:embed="rId2"/>
          <a:srcRect t="8222" b="4667"/>
          <a:stretch/>
        </p:blipFill>
        <p:spPr>
          <a:xfrm>
            <a:off x="1269042" y="2133600"/>
            <a:ext cx="13218367" cy="6477000"/>
          </a:xfrm>
          <a:prstGeom prst="rect">
            <a:avLst/>
          </a:prstGeom>
        </p:spPr>
      </p:pic>
    </p:spTree>
    <p:extLst>
      <p:ext uri="{BB962C8B-B14F-4D97-AF65-F5344CB8AC3E}">
        <p14:creationId xmlns:p14="http://schemas.microsoft.com/office/powerpoint/2010/main" val="3608089755"/>
      </p:ext>
    </p:extLst>
  </p:cSld>
  <p:clrMapOvr>
    <a:masterClrMapping/>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 oder Wikipedia</a:t>
            </a:r>
            <a:endParaRPr lang="de-DE" dirty="0"/>
          </a:p>
        </p:txBody>
      </p:sp>
      <p:pic>
        <p:nvPicPr>
          <p:cNvPr id="7" name="Bildplatzhalter 6"/>
          <p:cNvPicPr>
            <a:picLocks noGrp="1" noChangeAspect="1"/>
          </p:cNvPicPr>
          <p:nvPr>
            <p:ph type="pic" sz="quarter" idx="10"/>
          </p:nvPr>
        </p:nvPicPr>
        <p:blipFill>
          <a:blip r:embed="rId3"/>
          <a:srcRect t="10494" b="10494"/>
          <a:stretch>
            <a:fillRect/>
          </a:stretch>
        </p:blipFill>
        <p:spPr>
          <a:prstGeom prst="rect">
            <a:avLst/>
          </a:prstGeom>
        </p:spPr>
      </p:pic>
      <p:sp>
        <p:nvSpPr>
          <p:cNvPr id="5" name="Inhaltsplatzhalter 4"/>
          <p:cNvSpPr>
            <a:spLocks noGrp="1"/>
          </p:cNvSpPr>
          <p:nvPr>
            <p:ph idx="4294967295"/>
          </p:nvPr>
        </p:nvSpPr>
        <p:spPr>
          <a:xfrm>
            <a:off x="965200" y="2133600"/>
            <a:ext cx="15290800" cy="5943600"/>
          </a:xfrm>
          <a:prstGeom prst="rect">
            <a:avLst/>
          </a:prstGeom>
        </p:spPr>
        <p:txBody>
          <a:bodyPr/>
          <a:lstStyle/>
          <a:p>
            <a:pPr marL="342900" indent="0">
              <a:buNone/>
            </a:pPr>
            <a:endParaRPr lang="de-DE" dirty="0" smtClean="0"/>
          </a:p>
          <a:p>
            <a:pPr marL="864" indent="0">
              <a:buNone/>
            </a:pPr>
            <a:endParaRPr lang="de-DE" dirty="0" smtClean="0"/>
          </a:p>
          <a:p>
            <a:endParaRPr lang="de-DE" dirty="0" smtClean="0"/>
          </a:p>
        </p:txBody>
      </p:sp>
    </p:spTree>
    <p:extLst>
      <p:ext uri="{BB962C8B-B14F-4D97-AF65-F5344CB8AC3E}">
        <p14:creationId xmlns:p14="http://schemas.microsoft.com/office/powerpoint/2010/main" val="1541669126"/>
      </p:ext>
    </p:extLst>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r>
              <a:rPr lang="de-DE" smtClean="0"/>
              <a:t>Lexika, Fachwörterbücher, Handbücher</a:t>
            </a:r>
          </a:p>
          <a:p>
            <a:r>
              <a:rPr lang="de-DE" smtClean="0"/>
              <a:t>Überblicksartikel, die sich allgemein mit dem Thema beschäftigen auch gut, um das Thema im Kontext zu sehen</a:t>
            </a:r>
          </a:p>
          <a:p>
            <a:r>
              <a:rPr lang="de-DE" smtClean="0"/>
              <a:t>„Tertiärliteratur“</a:t>
            </a:r>
            <a:endParaRPr lang="de-DE" dirty="0"/>
          </a:p>
        </p:txBody>
      </p:sp>
      <p:sp>
        <p:nvSpPr>
          <p:cNvPr id="2" name="Titel 1"/>
          <p:cNvSpPr>
            <a:spLocks noGrp="1"/>
          </p:cNvSpPr>
          <p:nvPr>
            <p:ph type="title"/>
          </p:nvPr>
        </p:nvSpPr>
        <p:spPr/>
        <p:txBody>
          <a:bodyPr/>
          <a:lstStyle/>
          <a:p>
            <a:r>
              <a:rPr lang="de-DE" dirty="0" smtClean="0"/>
              <a:t>Wissenschaftliche Quellen</a:t>
            </a:r>
            <a:endParaRPr lang="de-DE" dirty="0"/>
          </a:p>
        </p:txBody>
      </p:sp>
    </p:spTree>
    <p:extLst>
      <p:ext uri="{BB962C8B-B14F-4D97-AF65-F5344CB8AC3E}">
        <p14:creationId xmlns:p14="http://schemas.microsoft.com/office/powerpoint/2010/main" val="622997814"/>
      </p:ext>
    </p:extLst>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Brainstorming: Thema klar erfassen</a:t>
            </a:r>
          </a:p>
          <a:p>
            <a:r>
              <a:rPr lang="de-DE" dirty="0" smtClean="0"/>
              <a:t>Eigene Gedanken von Anfang an festhalten</a:t>
            </a:r>
          </a:p>
          <a:p>
            <a:r>
              <a:rPr lang="de-DE" dirty="0" smtClean="0"/>
              <a:t>Erste Gliederung erstellen</a:t>
            </a:r>
          </a:p>
          <a:p>
            <a:r>
              <a:rPr lang="de-DE" dirty="0" smtClean="0"/>
              <a:t>Stichwörter zum Thema festhalten: Synonyme,</a:t>
            </a:r>
            <a:br>
              <a:rPr lang="de-DE" dirty="0" smtClean="0"/>
            </a:br>
            <a:r>
              <a:rPr lang="de-DE" dirty="0" smtClean="0"/>
              <a:t>Ober-/Unterbegriffe</a:t>
            </a:r>
            <a:endParaRPr lang="de-DE" dirty="0"/>
          </a:p>
        </p:txBody>
      </p:sp>
      <p:sp>
        <p:nvSpPr>
          <p:cNvPr id="3" name="Titel 2"/>
          <p:cNvSpPr>
            <a:spLocks noGrp="1"/>
          </p:cNvSpPr>
          <p:nvPr>
            <p:ph type="title"/>
          </p:nvPr>
        </p:nvSpPr>
        <p:spPr/>
        <p:txBody>
          <a:bodyPr/>
          <a:lstStyle/>
          <a:p>
            <a:r>
              <a:rPr lang="de-DE" dirty="0" smtClean="0"/>
              <a:t>Erst mal alles aufschreiben!</a:t>
            </a:r>
            <a:endParaRPr lang="de-DE" dirty="0"/>
          </a:p>
        </p:txBody>
      </p:sp>
    </p:spTree>
    <p:extLst>
      <p:ext uri="{BB962C8B-B14F-4D97-AF65-F5344CB8AC3E}">
        <p14:creationId xmlns:p14="http://schemas.microsoft.com/office/powerpoint/2010/main" val="1936475592"/>
      </p:ext>
    </p:extLst>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Hilfsmittel zur Strukturierung</a:t>
            </a:r>
            <a:endParaRPr lang="de-DE" dirty="0"/>
          </a:p>
        </p:txBody>
      </p:sp>
      <p:sp>
        <p:nvSpPr>
          <p:cNvPr id="3" name="Titel 2"/>
          <p:cNvSpPr>
            <a:spLocks noGrp="1"/>
          </p:cNvSpPr>
          <p:nvPr>
            <p:ph type="title"/>
          </p:nvPr>
        </p:nvSpPr>
        <p:spPr/>
        <p:txBody>
          <a:bodyPr/>
          <a:lstStyle/>
          <a:p>
            <a:r>
              <a:rPr lang="de-DE" dirty="0" err="1" smtClean="0"/>
              <a:t>Mind</a:t>
            </a:r>
            <a:r>
              <a:rPr lang="de-DE" dirty="0" smtClean="0"/>
              <a:t> </a:t>
            </a:r>
            <a:r>
              <a:rPr lang="de-DE" dirty="0" err="1" smtClean="0"/>
              <a:t>Maps</a:t>
            </a:r>
            <a:endParaRPr lang="de-DE" dirty="0"/>
          </a:p>
        </p:txBody>
      </p:sp>
    </p:spTree>
    <p:extLst>
      <p:ext uri="{BB962C8B-B14F-4D97-AF65-F5344CB8AC3E}">
        <p14:creationId xmlns:p14="http://schemas.microsoft.com/office/powerpoint/2010/main" val="1546394563"/>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Ein Thema zu erfassen und zu strukturieren ist langwierig und mühsam</a:t>
            </a:r>
          </a:p>
          <a:p>
            <a:r>
              <a:rPr lang="de-DE" dirty="0" smtClean="0"/>
              <a:t>Eine eigene Position zu finden, setzt eine intensive Auseinandersetzung voraus</a:t>
            </a:r>
          </a:p>
          <a:p>
            <a:r>
              <a:rPr lang="de-DE" dirty="0" smtClean="0"/>
              <a:t>Schreiben einer Arbeit spiegelt diese Anforderungen wider</a:t>
            </a:r>
          </a:p>
        </p:txBody>
      </p:sp>
      <p:sp>
        <p:nvSpPr>
          <p:cNvPr id="3" name="Titel 2"/>
          <p:cNvSpPr>
            <a:spLocks noGrp="1"/>
          </p:cNvSpPr>
          <p:nvPr>
            <p:ph type="title"/>
          </p:nvPr>
        </p:nvSpPr>
        <p:spPr/>
        <p:txBody>
          <a:bodyPr/>
          <a:lstStyle/>
          <a:p>
            <a:r>
              <a:rPr lang="de-DE" dirty="0" smtClean="0"/>
              <a:t>Wissenschaftliche Arbeiten	</a:t>
            </a:r>
            <a:endParaRPr lang="de-DE" dirty="0"/>
          </a:p>
        </p:txBody>
      </p:sp>
    </p:spTree>
    <p:extLst>
      <p:ext uri="{BB962C8B-B14F-4D97-AF65-F5344CB8AC3E}">
        <p14:creationId xmlns:p14="http://schemas.microsoft.com/office/powerpoint/2010/main" val="3526197857"/>
      </p:ext>
    </p:extLst>
  </p:cSld>
  <p:clrMapOvr>
    <a:masterClrMapping/>
  </p:clrMapOvr>
  <p:transition spd="med">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err="1" smtClean="0"/>
              <a:t>Mind</a:t>
            </a:r>
            <a:r>
              <a:rPr lang="de-DE" dirty="0" smtClean="0"/>
              <a:t> </a:t>
            </a:r>
            <a:r>
              <a:rPr lang="de-DE" dirty="0" err="1" smtClean="0"/>
              <a:t>Maps</a:t>
            </a:r>
            <a:r>
              <a:rPr lang="de-DE" dirty="0" smtClean="0"/>
              <a:t> übernehmen zwei Funktionen:</a:t>
            </a:r>
          </a:p>
          <a:p>
            <a:pPr lvl="1"/>
            <a:r>
              <a:rPr lang="de-DE" dirty="0" smtClean="0"/>
              <a:t>Schlüsselbegriffe zueinander in Beziehung setzen</a:t>
            </a:r>
          </a:p>
          <a:p>
            <a:pPr lvl="1"/>
            <a:r>
              <a:rPr lang="de-DE" dirty="0" smtClean="0"/>
              <a:t>Hierarchien können deutlich gemacht werden</a:t>
            </a:r>
          </a:p>
          <a:p>
            <a:pPr marL="403200"/>
            <a:r>
              <a:rPr lang="de-DE" dirty="0" smtClean="0"/>
              <a:t>Kann auf einem Blatt Papier oder mithilfe eines Programms erfolgen</a:t>
            </a:r>
          </a:p>
        </p:txBody>
      </p:sp>
      <p:sp>
        <p:nvSpPr>
          <p:cNvPr id="3" name="Titel 2"/>
          <p:cNvSpPr>
            <a:spLocks noGrp="1"/>
          </p:cNvSpPr>
          <p:nvPr>
            <p:ph type="title"/>
          </p:nvPr>
        </p:nvSpPr>
        <p:spPr/>
        <p:txBody>
          <a:bodyPr/>
          <a:lstStyle/>
          <a:p>
            <a:r>
              <a:rPr lang="de-DE" dirty="0" smtClean="0"/>
              <a:t>Gedankenschnipsel ordnen</a:t>
            </a:r>
            <a:endParaRPr lang="de-DE" dirty="0"/>
          </a:p>
        </p:txBody>
      </p:sp>
    </p:spTree>
    <p:extLst>
      <p:ext uri="{BB962C8B-B14F-4D97-AF65-F5344CB8AC3E}">
        <p14:creationId xmlns:p14="http://schemas.microsoft.com/office/powerpoint/2010/main" val="791460655"/>
      </p:ext>
    </p:extLst>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Gliederung durch Drag &amp; Drop</a:t>
            </a:r>
            <a:endParaRPr lang="de-DE" dirty="0"/>
          </a:p>
        </p:txBody>
      </p:sp>
      <p:pic>
        <p:nvPicPr>
          <p:cNvPr id="8" name="Inhaltsplatzhalter 5"/>
          <p:cNvPicPr>
            <a:picLocks noGrp="1" noChangeAspect="1"/>
          </p:cNvPicPr>
          <p:nvPr>
            <p:ph idx="1"/>
          </p:nvPr>
        </p:nvPicPr>
        <p:blipFill rotWithShape="1">
          <a:blip r:embed="rId3"/>
          <a:srcRect l="7705" t="27397" r="33734" b="21919"/>
          <a:stretch/>
        </p:blipFill>
        <p:spPr>
          <a:xfrm>
            <a:off x="2336800" y="2895600"/>
            <a:ext cx="11125200" cy="5416176"/>
          </a:xfrm>
          <a:prstGeom prst="rect">
            <a:avLst/>
          </a:prstGeom>
        </p:spPr>
      </p:pic>
    </p:spTree>
    <p:extLst>
      <p:ext uri="{BB962C8B-B14F-4D97-AF65-F5344CB8AC3E}">
        <p14:creationId xmlns:p14="http://schemas.microsoft.com/office/powerpoint/2010/main" val="2413926971"/>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p:cNvPicPr>
            <a:picLocks noGrp="1" noChangeAspect="1"/>
          </p:cNvPicPr>
          <p:nvPr>
            <p:ph idx="1"/>
          </p:nvPr>
        </p:nvPicPr>
        <p:blipFill rotWithShape="1">
          <a:blip r:embed="rId3" cstate="print">
            <a:extLst>
              <a:ext uri="{28A0092B-C50C-407E-A947-70E740481C1C}">
                <a14:useLocalDpi xmlns:a14="http://schemas.microsoft.com/office/drawing/2010/main"/>
              </a:ext>
            </a:extLst>
          </a:blip>
          <a:stretch/>
        </p:blipFill>
        <p:spPr>
          <a:xfrm>
            <a:off x="1041400" y="2514600"/>
            <a:ext cx="6540610" cy="3924366"/>
          </a:xfrm>
          <a:prstGeom prst="rect">
            <a:avLst/>
          </a:prstGeom>
        </p:spPr>
      </p:pic>
      <p:sp>
        <p:nvSpPr>
          <p:cNvPr id="3" name="Titel 2"/>
          <p:cNvSpPr>
            <a:spLocks noGrp="1"/>
          </p:cNvSpPr>
          <p:nvPr>
            <p:ph type="title"/>
          </p:nvPr>
        </p:nvSpPr>
        <p:spPr/>
        <p:txBody>
          <a:bodyPr/>
          <a:lstStyle/>
          <a:p>
            <a:r>
              <a:rPr lang="de-DE" dirty="0" err="1" smtClean="0"/>
              <a:t>Mind</a:t>
            </a:r>
            <a:r>
              <a:rPr lang="de-DE" dirty="0" smtClean="0"/>
              <a:t> Mapping-Programme</a:t>
            </a:r>
            <a:endParaRPr lang="de-DE" dirty="0"/>
          </a:p>
        </p:txBody>
      </p:sp>
      <p:sp>
        <p:nvSpPr>
          <p:cNvPr id="6" name="Inhaltsplatzhalter 5"/>
          <p:cNvSpPr>
            <a:spLocks noGrp="1"/>
          </p:cNvSpPr>
          <p:nvPr>
            <p:ph idx="10"/>
          </p:nvPr>
        </p:nvSpPr>
        <p:spPr>
          <a:xfrm>
            <a:off x="8356600" y="2514600"/>
            <a:ext cx="6858000" cy="5562600"/>
          </a:xfrm>
        </p:spPr>
        <p:txBody>
          <a:bodyPr/>
          <a:lstStyle/>
          <a:p>
            <a:pPr marL="685800" indent="-685800">
              <a:buFont typeface="Arial" panose="020B0604020202020204" pitchFamily="34" charset="0"/>
              <a:buChar char="•"/>
            </a:pPr>
            <a:r>
              <a:rPr lang="de-DE" b="0" dirty="0" smtClean="0"/>
              <a:t>Freeware: </a:t>
            </a:r>
            <a:r>
              <a:rPr lang="de-DE" b="0" dirty="0" err="1" smtClean="0"/>
              <a:t>Freemind</a:t>
            </a:r>
            <a:r>
              <a:rPr lang="de-DE" b="0" dirty="0" smtClean="0"/>
              <a:t>, </a:t>
            </a:r>
            <a:r>
              <a:rPr lang="de-DE" b="0" dirty="0" err="1" smtClean="0"/>
              <a:t>Xmind</a:t>
            </a:r>
            <a:r>
              <a:rPr lang="de-DE" b="0" dirty="0" smtClean="0"/>
              <a:t> (Basisversion)</a:t>
            </a:r>
          </a:p>
          <a:p>
            <a:pPr marL="685800" indent="-685800">
              <a:buFont typeface="Arial" panose="020B0604020202020204" pitchFamily="34" charset="0"/>
              <a:buChar char="•"/>
            </a:pPr>
            <a:r>
              <a:rPr lang="de-DE" b="0" dirty="0" smtClean="0"/>
              <a:t>Kostenpflichtig: MindManager, </a:t>
            </a:r>
            <a:r>
              <a:rPr lang="de-DE" b="0" dirty="0" err="1" smtClean="0"/>
              <a:t>MindView</a:t>
            </a:r>
            <a:endParaRPr lang="de-DE" b="0" dirty="0"/>
          </a:p>
        </p:txBody>
      </p:sp>
    </p:spTree>
    <p:extLst>
      <p:ext uri="{BB962C8B-B14F-4D97-AF65-F5344CB8AC3E}">
        <p14:creationId xmlns:p14="http://schemas.microsoft.com/office/powerpoint/2010/main" val="1339211855"/>
      </p:ext>
    </p:extLst>
  </p:cSld>
  <p:clrMapOvr>
    <a:masterClrMapping/>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4</a:t>
            </a:r>
            <a:br>
              <a:rPr lang="de-DE" dirty="0" smtClean="0"/>
            </a:br>
            <a:r>
              <a:rPr lang="de-DE" dirty="0" smtClean="0"/>
              <a:t>Recherchieren</a:t>
            </a:r>
            <a:endParaRPr lang="de-DE" dirty="0"/>
          </a:p>
        </p:txBody>
      </p:sp>
    </p:spTree>
    <p:extLst>
      <p:ext uri="{BB962C8B-B14F-4D97-AF65-F5344CB8AC3E}">
        <p14:creationId xmlns:p14="http://schemas.microsoft.com/office/powerpoint/2010/main" val="765747041"/>
      </p:ext>
    </p:extLst>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ist „Wissenschaftlichkeit“?</a:t>
            </a:r>
            <a:endParaRPr lang="de-DE" dirty="0"/>
          </a:p>
        </p:txBody>
      </p:sp>
      <p:sp>
        <p:nvSpPr>
          <p:cNvPr id="3" name="Titel 2"/>
          <p:cNvSpPr>
            <a:spLocks noGrp="1"/>
          </p:cNvSpPr>
          <p:nvPr>
            <p:ph type="title"/>
          </p:nvPr>
        </p:nvSpPr>
        <p:spPr/>
        <p:txBody>
          <a:bodyPr/>
          <a:lstStyle/>
          <a:p>
            <a:r>
              <a:rPr lang="de-DE" dirty="0" smtClean="0"/>
              <a:t>Wissenschaftliche Literatur</a:t>
            </a:r>
            <a:endParaRPr lang="de-DE" dirty="0"/>
          </a:p>
        </p:txBody>
      </p:sp>
    </p:spTree>
    <p:extLst>
      <p:ext uri="{BB962C8B-B14F-4D97-AF65-F5344CB8AC3E}">
        <p14:creationId xmlns:p14="http://schemas.microsoft.com/office/powerpoint/2010/main" val="4074505717"/>
      </p:ext>
    </p:extLst>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Autor/Verlag </a:t>
            </a:r>
            <a:r>
              <a:rPr lang="de-DE" dirty="0" smtClean="0"/>
              <a:t>im Wissenschaftsbetrieb bekannt</a:t>
            </a:r>
            <a:r>
              <a:rPr lang="de-DE" dirty="0"/>
              <a:t>?</a:t>
            </a:r>
          </a:p>
          <a:p>
            <a:r>
              <a:rPr lang="de-DE" dirty="0" smtClean="0"/>
              <a:t>Bibliographische Angaben vollständig?</a:t>
            </a:r>
          </a:p>
          <a:p>
            <a:r>
              <a:rPr lang="de-DE" dirty="0" smtClean="0"/>
              <a:t>Quellenangaben, Literaturangaben vorhanden?</a:t>
            </a:r>
          </a:p>
          <a:p>
            <a:r>
              <a:rPr lang="de-DE" dirty="0" smtClean="0"/>
              <a:t>Klare Trennung zwischen Darstellung und Schlussfolgerung?</a:t>
            </a:r>
          </a:p>
        </p:txBody>
      </p:sp>
      <p:sp>
        <p:nvSpPr>
          <p:cNvPr id="3" name="Titel 2"/>
          <p:cNvSpPr>
            <a:spLocks noGrp="1"/>
          </p:cNvSpPr>
          <p:nvPr>
            <p:ph type="title"/>
          </p:nvPr>
        </p:nvSpPr>
        <p:spPr/>
        <p:txBody>
          <a:bodyPr/>
          <a:lstStyle/>
          <a:p>
            <a:r>
              <a:rPr lang="de-DE" dirty="0" smtClean="0"/>
              <a:t>„Wissenschaftlichkeit“ prüfen</a:t>
            </a:r>
            <a:endParaRPr lang="de-DE" dirty="0"/>
          </a:p>
        </p:txBody>
      </p:sp>
    </p:spTree>
    <p:extLst>
      <p:ext uri="{BB962C8B-B14F-4D97-AF65-F5344CB8AC3E}">
        <p14:creationId xmlns:p14="http://schemas.microsoft.com/office/powerpoint/2010/main" val="3719677660"/>
      </p:ext>
    </p:extLst>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Master-/Bachelor-Arbeiten, Mitschriften</a:t>
            </a:r>
          </a:p>
          <a:p>
            <a:r>
              <a:rPr lang="de-DE" dirty="0"/>
              <a:t>Populärwissenschaftliche Werke (</a:t>
            </a:r>
            <a:r>
              <a:rPr lang="de-DE" dirty="0" smtClean="0"/>
              <a:t>Sachbücher)</a:t>
            </a:r>
          </a:p>
          <a:p>
            <a:r>
              <a:rPr lang="de-DE" dirty="0" smtClean="0"/>
              <a:t>Publikationen unbekannter Herkunft</a:t>
            </a:r>
          </a:p>
          <a:p>
            <a:r>
              <a:rPr lang="de-DE" dirty="0" smtClean="0"/>
              <a:t>Qualität dieser Werke ist nicht ausreichend abgesichert</a:t>
            </a:r>
          </a:p>
        </p:txBody>
      </p:sp>
      <p:sp>
        <p:nvSpPr>
          <p:cNvPr id="3" name="Titel 2"/>
          <p:cNvSpPr>
            <a:spLocks noGrp="1"/>
          </p:cNvSpPr>
          <p:nvPr>
            <p:ph type="title"/>
          </p:nvPr>
        </p:nvSpPr>
        <p:spPr/>
        <p:txBody>
          <a:bodyPr/>
          <a:lstStyle/>
          <a:p>
            <a:r>
              <a:rPr lang="de-DE" dirty="0" smtClean="0"/>
              <a:t>Nicht zitierwürdig sind …</a:t>
            </a:r>
            <a:endParaRPr lang="de-DE" dirty="0"/>
          </a:p>
        </p:txBody>
      </p:sp>
    </p:spTree>
    <p:extLst>
      <p:ext uri="{BB962C8B-B14F-4D97-AF65-F5344CB8AC3E}">
        <p14:creationId xmlns:p14="http://schemas.microsoft.com/office/powerpoint/2010/main" val="3602041824"/>
      </p:ext>
    </p:extLst>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Online-Publikationen unterliegen denselben Kriterien wie gedruckte Bücher!</a:t>
            </a:r>
          </a:p>
          <a:p>
            <a:r>
              <a:rPr lang="de-DE" dirty="0" smtClean="0"/>
              <a:t>Wissenschaftlichkeit einer Internet-Quelle muss sichergestellt sein</a:t>
            </a:r>
          </a:p>
          <a:p>
            <a:r>
              <a:rPr lang="de-DE" dirty="0" smtClean="0"/>
              <a:t>Indiz für die Wissenschaftlichkeit der Quelle: URL</a:t>
            </a:r>
          </a:p>
        </p:txBody>
      </p:sp>
      <p:sp>
        <p:nvSpPr>
          <p:cNvPr id="3" name="Titel 2"/>
          <p:cNvSpPr>
            <a:spLocks noGrp="1"/>
          </p:cNvSpPr>
          <p:nvPr>
            <p:ph type="title"/>
          </p:nvPr>
        </p:nvSpPr>
        <p:spPr/>
        <p:txBody>
          <a:bodyPr/>
          <a:lstStyle/>
          <a:p>
            <a:r>
              <a:rPr lang="de-DE" dirty="0" smtClean="0"/>
              <a:t>Wissenschaft online</a:t>
            </a:r>
            <a:endParaRPr lang="de-DE" dirty="0"/>
          </a:p>
        </p:txBody>
      </p:sp>
    </p:spTree>
    <p:extLst>
      <p:ext uri="{BB962C8B-B14F-4D97-AF65-F5344CB8AC3E}">
        <p14:creationId xmlns:p14="http://schemas.microsoft.com/office/powerpoint/2010/main" val="4183082883"/>
      </p:ext>
    </p:extLst>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Von der Monographie zum Aufsatz</a:t>
            </a:r>
            <a:endParaRPr lang="de-DE" dirty="0"/>
          </a:p>
        </p:txBody>
      </p:sp>
      <p:sp>
        <p:nvSpPr>
          <p:cNvPr id="3" name="Titel 2"/>
          <p:cNvSpPr>
            <a:spLocks noGrp="1"/>
          </p:cNvSpPr>
          <p:nvPr>
            <p:ph type="title"/>
          </p:nvPr>
        </p:nvSpPr>
        <p:spPr/>
        <p:txBody>
          <a:bodyPr/>
          <a:lstStyle/>
          <a:p>
            <a:r>
              <a:rPr lang="de-DE" dirty="0" smtClean="0"/>
              <a:t>Literaturarten</a:t>
            </a:r>
            <a:endParaRPr lang="de-DE" dirty="0"/>
          </a:p>
        </p:txBody>
      </p:sp>
    </p:spTree>
    <p:extLst>
      <p:ext uri="{BB962C8B-B14F-4D97-AF65-F5344CB8AC3E}">
        <p14:creationId xmlns:p14="http://schemas.microsoft.com/office/powerpoint/2010/main" val="921804660"/>
      </p:ext>
    </p:extLst>
  </p:cSld>
  <p:clrMapOvr>
    <a:masterClrMapping/>
  </p:clrMapOvr>
  <p:transition spd="med">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Monographien</a:t>
            </a:r>
          </a:p>
          <a:p>
            <a:pPr marL="685800" indent="-685800">
              <a:buFont typeface="Arial" panose="020B0604020202020204" pitchFamily="34" charset="0"/>
              <a:buChar char="•"/>
            </a:pPr>
            <a:r>
              <a:rPr lang="de-DE" b="0" dirty="0" smtClean="0"/>
              <a:t>Lehrbücher</a:t>
            </a:r>
          </a:p>
          <a:p>
            <a:pPr marL="685800" indent="-685800">
              <a:buFont typeface="Arial" panose="020B0604020202020204" pitchFamily="34" charset="0"/>
              <a:buChar char="•"/>
            </a:pPr>
            <a:r>
              <a:rPr lang="de-DE" b="0" dirty="0" smtClean="0"/>
              <a:t>Dissertationen</a:t>
            </a:r>
          </a:p>
          <a:p>
            <a:pPr marL="685800" indent="-685800">
              <a:buFont typeface="Arial" panose="020B0604020202020204" pitchFamily="34" charset="0"/>
              <a:buChar char="•"/>
            </a:pPr>
            <a:r>
              <a:rPr lang="de-DE" b="0" dirty="0" smtClean="0"/>
              <a:t>Habilitationsschriften</a:t>
            </a:r>
          </a:p>
        </p:txBody>
      </p:sp>
      <p:sp>
        <p:nvSpPr>
          <p:cNvPr id="3" name="Titel 2"/>
          <p:cNvSpPr>
            <a:spLocks noGrp="1"/>
          </p:cNvSpPr>
          <p:nvPr>
            <p:ph type="title"/>
          </p:nvPr>
        </p:nvSpPr>
        <p:spPr/>
        <p:txBody>
          <a:bodyPr/>
          <a:lstStyle/>
          <a:p>
            <a:r>
              <a:rPr lang="de-DE" dirty="0" smtClean="0"/>
              <a:t>Selbstständige Publikationen</a:t>
            </a:r>
            <a:endParaRPr lang="de-DE" dirty="0"/>
          </a:p>
        </p:txBody>
      </p:sp>
      <p:pic>
        <p:nvPicPr>
          <p:cNvPr id="1028" name="Picture 4" descr="http://ecx.images-amazon.com/images/I/51prmvizZPL._SX340_BO1,204,203,200_.jpg"/>
          <p:cNvPicPr>
            <a:picLocks noGrp="1" noChangeAspect="1" noChangeArrowheads="1"/>
          </p:cNvPicPr>
          <p:nvPr>
            <p:ph idx="10"/>
          </p:nvPr>
        </p:nvPicPr>
        <p:blipFill>
          <a:blip r:embed="rId3">
            <a:extLst>
              <a:ext uri="{28A0092B-C50C-407E-A947-70E740481C1C}">
                <a14:useLocalDpi xmlns:a14="http://schemas.microsoft.com/office/drawing/2010/main" val="0"/>
              </a:ext>
            </a:extLst>
          </a:blip>
          <a:srcRect/>
          <a:stretch>
            <a:fillRect/>
          </a:stretch>
        </p:blipFill>
        <p:spPr bwMode="auto">
          <a:xfrm>
            <a:off x="9956800" y="2514600"/>
            <a:ext cx="3257550"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6131452"/>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 welche Vorgaben es für die einzelnen Formen gibt</a:t>
            </a:r>
          </a:p>
          <a:p>
            <a:r>
              <a:rPr lang="de-DE" dirty="0" smtClean="0"/>
              <a:t>… welche Arbeitsschritte Sie planen sollten</a:t>
            </a:r>
          </a:p>
          <a:p>
            <a:r>
              <a:rPr lang="de-DE" dirty="0" smtClean="0"/>
              <a:t>… wo Sie Literatur finden</a:t>
            </a:r>
          </a:p>
        </p:txBody>
      </p:sp>
      <p:sp>
        <p:nvSpPr>
          <p:cNvPr id="3" name="Titel 2"/>
          <p:cNvSpPr>
            <a:spLocks noGrp="1"/>
          </p:cNvSpPr>
          <p:nvPr>
            <p:ph type="title"/>
          </p:nvPr>
        </p:nvSpPr>
        <p:spPr>
          <a:xfrm>
            <a:off x="1193800" y="838200"/>
            <a:ext cx="14325600" cy="1052513"/>
          </a:xfrm>
        </p:spPr>
        <p:txBody>
          <a:bodyPr/>
          <a:lstStyle/>
          <a:p>
            <a:r>
              <a:rPr lang="de-DE" dirty="0" smtClean="0"/>
              <a:t>Sie lernen in diesem Videotraining …</a:t>
            </a:r>
            <a:endParaRPr lang="de-DE" dirty="0"/>
          </a:p>
        </p:txBody>
      </p:sp>
    </p:spTree>
    <p:extLst>
      <p:ext uri="{BB962C8B-B14F-4D97-AF65-F5344CB8AC3E}">
        <p14:creationId xmlns:p14="http://schemas.microsoft.com/office/powerpoint/2010/main" val="3415988296"/>
      </p:ext>
    </p:extLst>
  </p:cSld>
  <p:clrMapOvr>
    <a:masterClrMapping/>
  </p:clrMapOvr>
  <p:transition spd="med">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Herausgeberbände, Sammelbände</a:t>
            </a:r>
          </a:p>
          <a:p>
            <a:pPr marL="685800" indent="-685800">
              <a:buFont typeface="Arial" panose="020B0604020202020204" pitchFamily="34" charset="0"/>
              <a:buChar char="•"/>
            </a:pPr>
            <a:r>
              <a:rPr lang="de-DE" b="0" dirty="0" smtClean="0"/>
              <a:t>Tagungsbände, Festschriften</a:t>
            </a:r>
          </a:p>
          <a:p>
            <a:pPr marL="685800" indent="-685800">
              <a:buFont typeface="Arial" panose="020B0604020202020204" pitchFamily="34" charset="0"/>
              <a:buChar char="•"/>
            </a:pPr>
            <a:r>
              <a:rPr lang="de-DE" b="0" dirty="0" smtClean="0"/>
              <a:t>Artikel in wissenschaftlichen Zeitschriften</a:t>
            </a:r>
          </a:p>
        </p:txBody>
      </p:sp>
      <p:sp>
        <p:nvSpPr>
          <p:cNvPr id="3" name="Titel 2"/>
          <p:cNvSpPr>
            <a:spLocks noGrp="1"/>
          </p:cNvSpPr>
          <p:nvPr>
            <p:ph type="title"/>
          </p:nvPr>
        </p:nvSpPr>
        <p:spPr/>
        <p:txBody>
          <a:bodyPr/>
          <a:lstStyle/>
          <a:p>
            <a:r>
              <a:rPr lang="de-DE" dirty="0" smtClean="0"/>
              <a:t>Unselbstständige Publikationen</a:t>
            </a:r>
            <a:endParaRPr lang="de-DE" dirty="0"/>
          </a:p>
        </p:txBody>
      </p:sp>
      <p:pic>
        <p:nvPicPr>
          <p:cNvPr id="8" name="Picture 2" descr="http://ecx.images-amazon.com/images/I/41jdFUItDFL._SX351_BO1,204,203,200_.jpg"/>
          <p:cNvPicPr>
            <a:picLocks noGrp="1" noChangeAspect="1" noChangeArrowheads="1"/>
          </p:cNvPicPr>
          <p:nvPr>
            <p:ph idx="10"/>
          </p:nvPr>
        </p:nvPicPr>
        <p:blipFill>
          <a:blip r:embed="rId3">
            <a:extLst>
              <a:ext uri="{28A0092B-C50C-407E-A947-70E740481C1C}">
                <a14:useLocalDpi xmlns:a14="http://schemas.microsoft.com/office/drawing/2010/main" val="0"/>
              </a:ext>
            </a:extLst>
          </a:blip>
          <a:stretch>
            <a:fillRect/>
          </a:stretch>
        </p:blipFill>
        <p:spPr bwMode="auto">
          <a:xfrm>
            <a:off x="10033000" y="2514600"/>
            <a:ext cx="3362325"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5167923"/>
      </p:ext>
    </p:extLst>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 Aufsätze online</a:t>
            </a:r>
            <a:endParaRPr lang="de-DE" dirty="0"/>
          </a:p>
        </p:txBody>
      </p:sp>
      <p:sp>
        <p:nvSpPr>
          <p:cNvPr id="7" name="Bildplatzhalter 6"/>
          <p:cNvSpPr>
            <a:spLocks noGrp="1"/>
          </p:cNvSpPr>
          <p:nvPr>
            <p:ph type="pic" sz="quarter" idx="10"/>
          </p:nvPr>
        </p:nvSpPr>
        <p:spPr/>
      </p:sp>
      <p:pic>
        <p:nvPicPr>
          <p:cNvPr id="8" name="Grafik 7"/>
          <p:cNvPicPr>
            <a:picLocks noChangeAspect="1"/>
          </p:cNvPicPr>
          <p:nvPr/>
        </p:nvPicPr>
        <p:blipFill rotWithShape="1">
          <a:blip r:embed="rId3"/>
          <a:srcRect l="18500" t="7334" r="19500" b="12666"/>
          <a:stretch/>
        </p:blipFill>
        <p:spPr>
          <a:xfrm>
            <a:off x="4165600" y="2139462"/>
            <a:ext cx="8432000" cy="6120000"/>
          </a:xfrm>
          <a:prstGeom prst="rect">
            <a:avLst/>
          </a:prstGeom>
        </p:spPr>
      </p:pic>
    </p:spTree>
    <p:extLst>
      <p:ext uri="{BB962C8B-B14F-4D97-AF65-F5344CB8AC3E}">
        <p14:creationId xmlns:p14="http://schemas.microsoft.com/office/powerpoint/2010/main" val="3698877023"/>
      </p:ext>
    </p:extLst>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685800" indent="-685800">
              <a:buFont typeface="Arial" panose="020B0604020202020204" pitchFamily="34" charset="0"/>
              <a:buChar char="•"/>
            </a:pPr>
            <a:r>
              <a:rPr lang="de-DE" b="0" dirty="0" smtClean="0"/>
              <a:t>Herausgeber: Universitäten, Institutionen</a:t>
            </a:r>
          </a:p>
          <a:p>
            <a:pPr marL="685800" indent="-685800">
              <a:buFont typeface="Arial" panose="020B0604020202020204" pitchFamily="34" charset="0"/>
              <a:buChar char="•"/>
            </a:pPr>
            <a:r>
              <a:rPr lang="de-DE" b="0" dirty="0" smtClean="0"/>
              <a:t>Keine ISBN/ISSN</a:t>
            </a:r>
          </a:p>
          <a:p>
            <a:pPr marL="685800" indent="-685800">
              <a:buFont typeface="Arial" panose="020B0604020202020204" pitchFamily="34" charset="0"/>
              <a:buChar char="•"/>
            </a:pPr>
            <a:r>
              <a:rPr lang="de-DE" b="0" dirty="0"/>
              <a:t>Z</a:t>
            </a:r>
            <a:r>
              <a:rPr lang="de-DE" b="0" dirty="0" smtClean="0"/>
              <a:t>itierfähig</a:t>
            </a:r>
            <a:endParaRPr lang="de-DE" b="0" dirty="0"/>
          </a:p>
        </p:txBody>
      </p:sp>
      <p:sp>
        <p:nvSpPr>
          <p:cNvPr id="3" name="Titel 2"/>
          <p:cNvSpPr>
            <a:spLocks noGrp="1"/>
          </p:cNvSpPr>
          <p:nvPr>
            <p:ph type="title"/>
          </p:nvPr>
        </p:nvSpPr>
        <p:spPr/>
        <p:txBody>
          <a:bodyPr/>
          <a:lstStyle/>
          <a:p>
            <a:r>
              <a:rPr lang="de-DE" dirty="0" smtClean="0"/>
              <a:t>Graue Literatur</a:t>
            </a:r>
            <a:endParaRPr lang="de-DE" dirty="0"/>
          </a:p>
        </p:txBody>
      </p:sp>
      <p:pic>
        <p:nvPicPr>
          <p:cNvPr id="5" name="Inhaltsplatzhalter 4"/>
          <p:cNvPicPr>
            <a:picLocks noGrp="1" noChangeAspect="1"/>
          </p:cNvPicPr>
          <p:nvPr>
            <p:ph idx="10"/>
          </p:nvPr>
        </p:nvPicPr>
        <p:blipFill rotWithShape="1">
          <a:blip r:embed="rId3"/>
          <a:srcRect l="15693" t="6066" r="16306" b="6066"/>
          <a:stretch/>
        </p:blipFill>
        <p:spPr>
          <a:xfrm>
            <a:off x="7594600" y="2514600"/>
            <a:ext cx="7429500" cy="5400000"/>
          </a:xfrm>
          <a:prstGeom prst="rect">
            <a:avLst/>
          </a:prstGeom>
        </p:spPr>
      </p:pic>
    </p:spTree>
    <p:extLst>
      <p:ext uri="{BB962C8B-B14F-4D97-AF65-F5344CB8AC3E}">
        <p14:creationId xmlns:p14="http://schemas.microsoft.com/office/powerpoint/2010/main" val="24505388"/>
      </p:ext>
    </p:extLst>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Preprints</a:t>
            </a:r>
            <a:endParaRPr lang="de-DE" dirty="0"/>
          </a:p>
        </p:txBody>
      </p:sp>
      <p:pic>
        <p:nvPicPr>
          <p:cNvPr id="4" name="Bildplatzhalter 3"/>
          <p:cNvPicPr>
            <a:picLocks noGrp="1" noChangeAspect="1"/>
          </p:cNvPicPr>
          <p:nvPr>
            <p:ph type="pic" sz="quarter" idx="10"/>
          </p:nvPr>
        </p:nvPicPr>
        <p:blipFill>
          <a:blip r:embed="rId3"/>
          <a:srcRect t="10494" b="10494"/>
          <a:stretch>
            <a:fillRect/>
          </a:stretch>
        </p:blipFill>
        <p:spPr>
          <a:prstGeom prst="rect">
            <a:avLst/>
          </a:prstGeom>
        </p:spPr>
      </p:pic>
    </p:spTree>
    <p:extLst>
      <p:ext uri="{BB962C8B-B14F-4D97-AF65-F5344CB8AC3E}">
        <p14:creationId xmlns:p14="http://schemas.microsoft.com/office/powerpoint/2010/main" val="819036690"/>
      </p:ext>
    </p:extLst>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Primärliteratur: Quellen, die unmittelbar mit dem Thema der Arbeit in Zusammenhang stehen</a:t>
            </a:r>
          </a:p>
          <a:p>
            <a:r>
              <a:rPr lang="de-DE" dirty="0" smtClean="0"/>
              <a:t>Sekundärliteratur: Literatur, die sich mit Primärliteratur wissenschaftlich auseinandersetzt</a:t>
            </a:r>
          </a:p>
          <a:p>
            <a:r>
              <a:rPr lang="de-DE" dirty="0" smtClean="0"/>
              <a:t>Tertiärliteratur: fasst die Sekundärliteratur zusammen</a:t>
            </a:r>
            <a:endParaRPr lang="de-DE" dirty="0"/>
          </a:p>
        </p:txBody>
      </p:sp>
      <p:sp>
        <p:nvSpPr>
          <p:cNvPr id="3" name="Titel 2"/>
          <p:cNvSpPr>
            <a:spLocks noGrp="1"/>
          </p:cNvSpPr>
          <p:nvPr>
            <p:ph type="title"/>
          </p:nvPr>
        </p:nvSpPr>
        <p:spPr/>
        <p:txBody>
          <a:bodyPr/>
          <a:lstStyle/>
          <a:p>
            <a:r>
              <a:rPr lang="de-DE" dirty="0" smtClean="0"/>
              <a:t>Primär-/Sekundärliteratur?</a:t>
            </a:r>
            <a:endParaRPr lang="de-DE" dirty="0"/>
          </a:p>
        </p:txBody>
      </p:sp>
    </p:spTree>
    <p:extLst>
      <p:ext uri="{BB962C8B-B14F-4D97-AF65-F5344CB8AC3E}">
        <p14:creationId xmlns:p14="http://schemas.microsoft.com/office/powerpoint/2010/main" val="1612683371"/>
      </p:ext>
    </p:extLst>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Die wichtige Rolle von Bibliotheken</a:t>
            </a:r>
            <a:endParaRPr lang="de-DE" dirty="0"/>
          </a:p>
        </p:txBody>
      </p:sp>
      <p:sp>
        <p:nvSpPr>
          <p:cNvPr id="3" name="Titel 2"/>
          <p:cNvSpPr>
            <a:spLocks noGrp="1"/>
          </p:cNvSpPr>
          <p:nvPr>
            <p:ph type="title"/>
          </p:nvPr>
        </p:nvSpPr>
        <p:spPr/>
        <p:txBody>
          <a:bodyPr/>
          <a:lstStyle/>
          <a:p>
            <a:r>
              <a:rPr lang="de-DE" dirty="0" smtClean="0"/>
              <a:t>Wo finde ich Literatur?</a:t>
            </a:r>
            <a:endParaRPr lang="de-DE" dirty="0"/>
          </a:p>
        </p:txBody>
      </p:sp>
    </p:spTree>
    <p:extLst>
      <p:ext uri="{BB962C8B-B14F-4D97-AF65-F5344CB8AC3E}">
        <p14:creationId xmlns:p14="http://schemas.microsoft.com/office/powerpoint/2010/main" val="1927710463"/>
      </p:ext>
    </p:extLst>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Über ein Literaturverzeichnis können neue </a:t>
            </a:r>
            <a:r>
              <a:rPr lang="de-DE" dirty="0"/>
              <a:t>Quellen </a:t>
            </a:r>
            <a:r>
              <a:rPr lang="de-DE" dirty="0" smtClean="0"/>
              <a:t>erschlossen werden</a:t>
            </a:r>
          </a:p>
          <a:p>
            <a:r>
              <a:rPr lang="de-DE" dirty="0" smtClean="0"/>
              <a:t>Ersetzt nicht die systematische Literatursuche</a:t>
            </a:r>
          </a:p>
          <a:p>
            <a:r>
              <a:rPr lang="de-DE" dirty="0" smtClean="0"/>
              <a:t>Nachteil: Aktuelle Literatur nicht berücksichtigt, Kritische Gegenpositionen nicht berücksichtigt</a:t>
            </a:r>
          </a:p>
        </p:txBody>
      </p:sp>
      <p:sp>
        <p:nvSpPr>
          <p:cNvPr id="3" name="Titel 2"/>
          <p:cNvSpPr>
            <a:spLocks noGrp="1"/>
          </p:cNvSpPr>
          <p:nvPr>
            <p:ph type="title"/>
          </p:nvPr>
        </p:nvSpPr>
        <p:spPr/>
        <p:txBody>
          <a:bodyPr/>
          <a:lstStyle/>
          <a:p>
            <a:r>
              <a:rPr lang="de-DE" dirty="0" smtClean="0"/>
              <a:t>Suche in Literaturverzeichnissen</a:t>
            </a:r>
            <a:endParaRPr lang="de-DE" dirty="0"/>
          </a:p>
        </p:txBody>
      </p:sp>
    </p:spTree>
    <p:extLst>
      <p:ext uri="{BB962C8B-B14F-4D97-AF65-F5344CB8AC3E}">
        <p14:creationId xmlns:p14="http://schemas.microsoft.com/office/powerpoint/2010/main" val="2740907017"/>
      </p:ext>
    </p:extLst>
  </p:cSld>
  <p:clrMapOvr>
    <a:masterClrMapping/>
  </p:clrMapOvr>
  <p:transition spd="med">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Universitätsbibliotheken</a:t>
            </a:r>
          </a:p>
          <a:p>
            <a:r>
              <a:rPr lang="de-DE" dirty="0" smtClean="0"/>
              <a:t>Lehrstuhl-/Institutsbibliotheken</a:t>
            </a:r>
            <a:endParaRPr lang="de-DE" dirty="0"/>
          </a:p>
          <a:p>
            <a:r>
              <a:rPr lang="de-DE" dirty="0"/>
              <a:t>Staats- und Landesbibliotheken</a:t>
            </a:r>
          </a:p>
          <a:p>
            <a:r>
              <a:rPr lang="de-DE" dirty="0" smtClean="0"/>
              <a:t>Deutsche Bibliothek, Österreichische Nationalbibliothek, Schweizerische Nationalbibliothek</a:t>
            </a:r>
          </a:p>
        </p:txBody>
      </p:sp>
      <p:sp>
        <p:nvSpPr>
          <p:cNvPr id="3" name="Titel 2"/>
          <p:cNvSpPr>
            <a:spLocks noGrp="1"/>
          </p:cNvSpPr>
          <p:nvPr>
            <p:ph type="title"/>
          </p:nvPr>
        </p:nvSpPr>
        <p:spPr/>
        <p:txBody>
          <a:bodyPr/>
          <a:lstStyle/>
          <a:p>
            <a:r>
              <a:rPr lang="de-DE" dirty="0"/>
              <a:t>Wissenschaftliche </a:t>
            </a:r>
            <a:r>
              <a:rPr lang="de-DE" dirty="0" smtClean="0"/>
              <a:t>Bibliotheken</a:t>
            </a:r>
            <a:endParaRPr lang="de-DE" dirty="0"/>
          </a:p>
        </p:txBody>
      </p:sp>
    </p:spTree>
    <p:extLst>
      <p:ext uri="{BB962C8B-B14F-4D97-AF65-F5344CB8AC3E}">
        <p14:creationId xmlns:p14="http://schemas.microsoft.com/office/powerpoint/2010/main" val="3522041525"/>
      </p:ext>
    </p:extLst>
  </p:cSld>
  <p:clrMapOvr>
    <a:masterClrMapping/>
  </p:clrMapOvr>
  <p:transition spd="med">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8"/>
          <p:cNvSpPr>
            <a:spLocks noGrp="1"/>
          </p:cNvSpPr>
          <p:nvPr>
            <p:ph idx="1"/>
          </p:nvPr>
        </p:nvSpPr>
        <p:spPr/>
        <p:txBody>
          <a:bodyPr/>
          <a:lstStyle/>
          <a:p>
            <a:r>
              <a:rPr lang="de-DE" b="0" dirty="0"/>
              <a:t>D: </a:t>
            </a:r>
            <a:r>
              <a:rPr lang="de-DE" b="0" dirty="0">
                <a:hlinkClick r:id="rId3"/>
              </a:rPr>
              <a:t>www.bibliotheksportal.de</a:t>
            </a:r>
            <a:endParaRPr lang="de-DE" b="0" dirty="0"/>
          </a:p>
          <a:p>
            <a:r>
              <a:rPr lang="de-DE" b="0" dirty="0"/>
              <a:t>A: </a:t>
            </a:r>
            <a:r>
              <a:rPr lang="de-DE" b="0" dirty="0">
                <a:hlinkClick r:id="rId4"/>
              </a:rPr>
              <a:t>www.obvsg.at</a:t>
            </a:r>
            <a:endParaRPr lang="de-DE" b="0" dirty="0"/>
          </a:p>
          <a:p>
            <a:r>
              <a:rPr lang="de-DE" b="0" dirty="0"/>
              <a:t>CH: www.bibliothek.</a:t>
            </a:r>
            <a:r>
              <a:rPr lang="de-DE" dirty="0" smtClean="0"/>
              <a:t>ch</a:t>
            </a:r>
            <a:endParaRPr lang="de-DE" dirty="0"/>
          </a:p>
        </p:txBody>
      </p:sp>
      <p:sp>
        <p:nvSpPr>
          <p:cNvPr id="2" name="Titel 1"/>
          <p:cNvSpPr>
            <a:spLocks noGrp="1"/>
          </p:cNvSpPr>
          <p:nvPr>
            <p:ph type="title"/>
          </p:nvPr>
        </p:nvSpPr>
        <p:spPr/>
        <p:txBody>
          <a:bodyPr/>
          <a:lstStyle/>
          <a:p>
            <a:r>
              <a:rPr lang="de-DE" dirty="0" smtClean="0"/>
              <a:t>Bibliotheksverbünde</a:t>
            </a:r>
            <a:endParaRPr lang="de-DE" dirty="0"/>
          </a:p>
        </p:txBody>
      </p:sp>
      <p:sp>
        <p:nvSpPr>
          <p:cNvPr id="10" name="Inhaltsplatzhalter 9"/>
          <p:cNvSpPr>
            <a:spLocks noGrp="1"/>
          </p:cNvSpPr>
          <p:nvPr>
            <p:ph idx="10"/>
          </p:nvPr>
        </p:nvSpPr>
        <p:spPr/>
        <p:txBody>
          <a:bodyPr/>
          <a:lstStyle/>
          <a:p>
            <a:r>
              <a:rPr lang="de-DE" sz="4400" b="0" dirty="0"/>
              <a:t>www.bibliotheksportal.de</a:t>
            </a:r>
          </a:p>
          <a:p>
            <a:r>
              <a:rPr lang="de-DE" sz="4400" b="0" dirty="0"/>
              <a:t>www.obvsg.at</a:t>
            </a:r>
          </a:p>
          <a:p>
            <a:r>
              <a:rPr lang="de-DE" sz="4400" b="0" dirty="0"/>
              <a:t>www.bibliothek.ch</a:t>
            </a:r>
          </a:p>
        </p:txBody>
      </p:sp>
      <p:pic>
        <p:nvPicPr>
          <p:cNvPr id="4" name="Grafik 3"/>
          <p:cNvPicPr>
            <a:picLocks noChangeAspect="1"/>
          </p:cNvPicPr>
          <p:nvPr/>
        </p:nvPicPr>
        <p:blipFill rotWithShape="1">
          <a:blip r:embed="rId5"/>
          <a:srcRect l="30135" t="12667" r="32145" b="22444"/>
          <a:stretch/>
        </p:blipFill>
        <p:spPr>
          <a:xfrm>
            <a:off x="1422400" y="2133600"/>
            <a:ext cx="6324600" cy="6120000"/>
          </a:xfrm>
          <a:prstGeom prst="rect">
            <a:avLst/>
          </a:prstGeom>
        </p:spPr>
      </p:pic>
    </p:spTree>
    <p:extLst>
      <p:ext uri="{BB962C8B-B14F-4D97-AF65-F5344CB8AC3E}">
        <p14:creationId xmlns:p14="http://schemas.microsoft.com/office/powerpoint/2010/main" val="97221027"/>
      </p:ext>
    </p:extLst>
  </p:cSld>
  <p:clrMapOvr>
    <a:masterClrMapping/>
  </p:clrMapOvr>
  <p:transition spd="med">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rotWithShape="1">
          <a:blip r:embed="rId3"/>
          <a:srcRect t="6849" b="5480"/>
          <a:stretch/>
        </p:blipFill>
        <p:spPr>
          <a:xfrm>
            <a:off x="3259667" y="2895600"/>
            <a:ext cx="9889066" cy="4876800"/>
          </a:xfrm>
          <a:prstGeom prst="rect">
            <a:avLst/>
          </a:prstGeom>
        </p:spPr>
      </p:pic>
      <p:sp>
        <p:nvSpPr>
          <p:cNvPr id="3" name="Titel 2"/>
          <p:cNvSpPr>
            <a:spLocks noGrp="1"/>
          </p:cNvSpPr>
          <p:nvPr>
            <p:ph type="title"/>
          </p:nvPr>
        </p:nvSpPr>
        <p:spPr/>
        <p:txBody>
          <a:bodyPr/>
          <a:lstStyle/>
          <a:p>
            <a:r>
              <a:rPr lang="de-DE" dirty="0" smtClean="0"/>
              <a:t>Karlsruher Virtueller Katalog</a:t>
            </a:r>
            <a:endParaRPr lang="de-DE" dirty="0"/>
          </a:p>
        </p:txBody>
      </p:sp>
    </p:spTree>
    <p:extLst>
      <p:ext uri="{BB962C8B-B14F-4D97-AF65-F5344CB8AC3E}">
        <p14:creationId xmlns:p14="http://schemas.microsoft.com/office/powerpoint/2010/main" val="1911367347"/>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 wie Sie den Schreibprozess gestalten</a:t>
            </a:r>
          </a:p>
          <a:p>
            <a:r>
              <a:rPr lang="de-DE" dirty="0" smtClean="0"/>
              <a:t>… </a:t>
            </a:r>
            <a:r>
              <a:rPr lang="de-DE" dirty="0"/>
              <a:t>wie Sie richtig zitieren</a:t>
            </a:r>
          </a:p>
          <a:p>
            <a:r>
              <a:rPr lang="de-DE" dirty="0" smtClean="0"/>
              <a:t>… welche Rolle Abbildungen spielen</a:t>
            </a:r>
          </a:p>
          <a:p>
            <a:pPr marL="864" indent="0">
              <a:buNone/>
            </a:pPr>
            <a:endParaRPr lang="de-DE" b="1" dirty="0" smtClean="0"/>
          </a:p>
          <a:p>
            <a:pPr marL="864" indent="0">
              <a:buNone/>
            </a:pPr>
            <a:r>
              <a:rPr lang="de-DE" b="1" dirty="0" smtClean="0"/>
              <a:t>Lassen Sie uns starten!</a:t>
            </a:r>
          </a:p>
        </p:txBody>
      </p:sp>
      <p:sp>
        <p:nvSpPr>
          <p:cNvPr id="3" name="Titel 2"/>
          <p:cNvSpPr>
            <a:spLocks noGrp="1"/>
          </p:cNvSpPr>
          <p:nvPr>
            <p:ph type="title"/>
          </p:nvPr>
        </p:nvSpPr>
        <p:spPr>
          <a:xfrm>
            <a:off x="1193800" y="838200"/>
            <a:ext cx="14325600" cy="1052513"/>
          </a:xfrm>
        </p:spPr>
        <p:txBody>
          <a:bodyPr/>
          <a:lstStyle/>
          <a:p>
            <a:r>
              <a:rPr lang="de-DE" dirty="0" smtClean="0"/>
              <a:t>Sie lernen in diesem Videotraining …</a:t>
            </a:r>
            <a:endParaRPr lang="de-DE" dirty="0"/>
          </a:p>
        </p:txBody>
      </p:sp>
    </p:spTree>
    <p:extLst>
      <p:ext uri="{BB962C8B-B14F-4D97-AF65-F5344CB8AC3E}">
        <p14:creationId xmlns:p14="http://schemas.microsoft.com/office/powerpoint/2010/main" val="2371184938"/>
      </p:ext>
    </p:extLst>
  </p:cSld>
  <p:clrMapOvr>
    <a:masterClrMapping/>
  </p:clrMapOvr>
  <p:transition spd="med">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Deutsche Digitale Bibliothek</a:t>
            </a:r>
            <a:endParaRPr lang="de-DE" dirty="0"/>
          </a:p>
        </p:txBody>
      </p:sp>
      <p:pic>
        <p:nvPicPr>
          <p:cNvPr id="6" name="Grafik 5"/>
          <p:cNvPicPr>
            <a:picLocks noChangeAspect="1"/>
          </p:cNvPicPr>
          <p:nvPr/>
        </p:nvPicPr>
        <p:blipFill rotWithShape="1">
          <a:blip r:embed="rId3"/>
          <a:srcRect l="7500" t="8222" r="8000" b="14445"/>
          <a:stretch/>
        </p:blipFill>
        <p:spPr>
          <a:xfrm>
            <a:off x="1689100" y="2133600"/>
            <a:ext cx="12877800" cy="6629400"/>
          </a:xfrm>
          <a:prstGeom prst="rect">
            <a:avLst/>
          </a:prstGeom>
        </p:spPr>
      </p:pic>
    </p:spTree>
    <p:extLst>
      <p:ext uri="{BB962C8B-B14F-4D97-AF65-F5344CB8AC3E}">
        <p14:creationId xmlns:p14="http://schemas.microsoft.com/office/powerpoint/2010/main" val="2110425370"/>
      </p:ext>
    </p:extLst>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Fachportale oder …</a:t>
            </a:r>
            <a:endParaRPr lang="de-DE" dirty="0"/>
          </a:p>
        </p:txBody>
      </p:sp>
      <p:pic>
        <p:nvPicPr>
          <p:cNvPr id="11" name="Bildplatzhalter 10"/>
          <p:cNvPicPr>
            <a:picLocks noGrp="1" noChangeAspect="1"/>
          </p:cNvPicPr>
          <p:nvPr>
            <p:ph type="pic" sz="quarter" idx="10"/>
          </p:nvPr>
        </p:nvPicPr>
        <p:blipFill>
          <a:blip r:embed="rId3"/>
          <a:srcRect t="10494" b="10494"/>
          <a:stretch>
            <a:fillRect/>
          </a:stretch>
        </p:blipFill>
        <p:spPr>
          <a:prstGeom prst="rect">
            <a:avLst/>
          </a:prstGeom>
        </p:spPr>
      </p:pic>
    </p:spTree>
    <p:extLst>
      <p:ext uri="{BB962C8B-B14F-4D97-AF65-F5344CB8AC3E}">
        <p14:creationId xmlns:p14="http://schemas.microsoft.com/office/powerpoint/2010/main" val="1487003957"/>
      </p:ext>
    </p:extLst>
  </p:cSld>
  <p:clrMapOvr>
    <a:masterClrMapping/>
  </p:clrMapOvr>
  <p:transition spd="med">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 Statistisches Bundesamt</a:t>
            </a:r>
            <a:endParaRPr lang="de-DE" dirty="0"/>
          </a:p>
        </p:txBody>
      </p:sp>
      <p:pic>
        <p:nvPicPr>
          <p:cNvPr id="6" name="Bildplatzhalter 5"/>
          <p:cNvPicPr>
            <a:picLocks noGrp="1"/>
          </p:cNvPicPr>
          <p:nvPr>
            <p:ph type="pic" sz="quarter" idx="10"/>
          </p:nvPr>
        </p:nvPicPr>
        <p:blipFill rotWithShape="1">
          <a:blip r:embed="rId2" cstate="print">
            <a:extLst>
              <a:ext uri="{28A0092B-C50C-407E-A947-70E740481C1C}">
                <a14:useLocalDpi xmlns:a14="http://schemas.microsoft.com/office/drawing/2010/main"/>
              </a:ext>
            </a:extLst>
          </a:blip>
          <a:srcRect t="10494" b="10494"/>
          <a:stretch/>
        </p:blipFill>
        <p:spPr bwMode="auto">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83160222"/>
      </p:ext>
    </p:extLst>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Recherche-Dienste von wiss. </a:t>
            </a:r>
            <a:r>
              <a:rPr lang="de-DE" dirty="0" err="1" smtClean="0"/>
              <a:t>Insittutione</a:t>
            </a:r>
            <a:r>
              <a:rPr lang="de-DE" dirty="0" smtClean="0"/>
              <a:t>: z.B. Deutscher </a:t>
            </a:r>
            <a:r>
              <a:rPr lang="de-DE" dirty="0" err="1" smtClean="0"/>
              <a:t>nationalbibliothek</a:t>
            </a:r>
            <a:endParaRPr lang="de-DE" dirty="0" smtClean="0"/>
          </a:p>
          <a:p>
            <a:r>
              <a:rPr lang="de-DE" dirty="0" err="1" smtClean="0"/>
              <a:t>Fachinformatiionssysteme</a:t>
            </a:r>
            <a:endParaRPr lang="de-DE" dirty="0" smtClean="0"/>
          </a:p>
          <a:p>
            <a:r>
              <a:rPr lang="de-DE" dirty="0" smtClean="0"/>
              <a:t>Subito: </a:t>
            </a:r>
            <a:r>
              <a:rPr lang="de-DE" dirty="0" err="1" smtClean="0"/>
              <a:t>Doklumentenlieferdienst</a:t>
            </a:r>
            <a:endParaRPr lang="de-DE" dirty="0"/>
          </a:p>
        </p:txBody>
      </p:sp>
      <p:sp>
        <p:nvSpPr>
          <p:cNvPr id="3" name="Titel 2"/>
          <p:cNvSpPr>
            <a:spLocks noGrp="1"/>
          </p:cNvSpPr>
          <p:nvPr>
            <p:ph type="title"/>
          </p:nvPr>
        </p:nvSpPr>
        <p:spPr/>
        <p:txBody>
          <a:bodyPr/>
          <a:lstStyle/>
          <a:p>
            <a:r>
              <a:rPr lang="de-DE" dirty="0" smtClean="0"/>
              <a:t>Informationsdienste</a:t>
            </a:r>
            <a:endParaRPr lang="de-DE" dirty="0"/>
          </a:p>
        </p:txBody>
      </p:sp>
    </p:spTree>
    <p:extLst>
      <p:ext uri="{BB962C8B-B14F-4D97-AF65-F5344CB8AC3E}">
        <p14:creationId xmlns:p14="http://schemas.microsoft.com/office/powerpoint/2010/main" val="4216182943"/>
      </p:ext>
    </p:extLst>
  </p:cSld>
  <p:clrMapOvr>
    <a:masterClrMapping/>
  </p:clrMapOvr>
  <p:transition spd="med">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Die richtigen Suchbegriffe wählen</a:t>
            </a:r>
            <a:endParaRPr lang="de-DE" dirty="0"/>
          </a:p>
        </p:txBody>
      </p:sp>
      <p:sp>
        <p:nvSpPr>
          <p:cNvPr id="3" name="Titel 2"/>
          <p:cNvSpPr>
            <a:spLocks noGrp="1"/>
          </p:cNvSpPr>
          <p:nvPr>
            <p:ph type="title"/>
          </p:nvPr>
        </p:nvSpPr>
        <p:spPr/>
        <p:txBody>
          <a:bodyPr/>
          <a:lstStyle/>
          <a:p>
            <a:r>
              <a:rPr lang="de-DE" dirty="0" smtClean="0"/>
              <a:t>Wie suche ich nach Literatur?</a:t>
            </a:r>
            <a:endParaRPr lang="de-DE" dirty="0"/>
          </a:p>
        </p:txBody>
      </p:sp>
    </p:spTree>
    <p:extLst>
      <p:ext uri="{BB962C8B-B14F-4D97-AF65-F5344CB8AC3E}">
        <p14:creationId xmlns:p14="http://schemas.microsoft.com/office/powerpoint/2010/main" val="3320906378"/>
      </p:ext>
    </p:extLst>
  </p:cSld>
  <p:clrMapOvr>
    <a:masterClrMapping/>
  </p:clrMapOvr>
  <p:transition spd="med">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b="0" dirty="0" smtClean="0"/>
              <a:t>Relevante Stichwörter zum Thema suchen: </a:t>
            </a:r>
          </a:p>
          <a:p>
            <a:pPr lvl="1"/>
            <a:r>
              <a:rPr lang="de-DE" dirty="0" smtClean="0"/>
              <a:t>Synonyme</a:t>
            </a:r>
          </a:p>
          <a:p>
            <a:pPr lvl="1"/>
            <a:r>
              <a:rPr lang="de-DE" dirty="0"/>
              <a:t>Ober-/Unterbegriffe </a:t>
            </a:r>
            <a:endParaRPr lang="de-DE" dirty="0" smtClean="0"/>
          </a:p>
          <a:p>
            <a:r>
              <a:rPr lang="de-DE" b="0" dirty="0" smtClean="0"/>
              <a:t>Stichwörter Basis für systematische Literatursuche</a:t>
            </a:r>
          </a:p>
          <a:p>
            <a:r>
              <a:rPr lang="de-DE" b="0" dirty="0"/>
              <a:t>Gute Stichwörter sichern gute </a:t>
            </a:r>
            <a:r>
              <a:rPr lang="de-DE" b="0" dirty="0" smtClean="0"/>
              <a:t>Trefferquote</a:t>
            </a:r>
            <a:endParaRPr lang="de-DE" b="0" dirty="0"/>
          </a:p>
        </p:txBody>
      </p:sp>
      <p:sp>
        <p:nvSpPr>
          <p:cNvPr id="3" name="Titel 2"/>
          <p:cNvSpPr>
            <a:spLocks noGrp="1"/>
          </p:cNvSpPr>
          <p:nvPr>
            <p:ph type="title"/>
          </p:nvPr>
        </p:nvSpPr>
        <p:spPr/>
        <p:txBody>
          <a:bodyPr/>
          <a:lstStyle/>
          <a:p>
            <a:r>
              <a:rPr lang="de-DE" dirty="0" smtClean="0"/>
              <a:t>„Treffende“ Suchbegriffe finden</a:t>
            </a:r>
            <a:endParaRPr lang="de-DE" dirty="0"/>
          </a:p>
        </p:txBody>
      </p:sp>
    </p:spTree>
    <p:extLst>
      <p:ext uri="{BB962C8B-B14F-4D97-AF65-F5344CB8AC3E}">
        <p14:creationId xmlns:p14="http://schemas.microsoft.com/office/powerpoint/2010/main" val="3438877594"/>
      </p:ext>
    </p:extLst>
  </p:cSld>
  <p:clrMapOvr>
    <a:masterClrMapping/>
  </p:clrMapOvr>
  <p:transition spd="med">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t;span class=&quot;description&quot;&gt;Schlagwortkatalog. (&amp;copy Dr. Marcus Gossler, commons.wikimedia.org, by GNU FDL)&lt;/span&gt;"/>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422400" y="2684250"/>
            <a:ext cx="6172200" cy="5223300"/>
          </a:xfrm>
          <a:prstGeom prst="rect">
            <a:avLst/>
          </a:prstGeom>
          <a:noFill/>
          <a:extLst>
            <a:ext uri="{909E8E84-426E-40DD-AFC4-6F175D3DCCD1}">
              <a14:hiddenFill xmlns:a14="http://schemas.microsoft.com/office/drawing/2010/main">
                <a:solidFill>
                  <a:srgbClr val="FFFFFF"/>
                </a:solidFill>
              </a14:hiddenFill>
            </a:ext>
          </a:extLst>
        </p:spPr>
      </p:pic>
      <p:sp>
        <p:nvSpPr>
          <p:cNvPr id="3" name="Titel 2"/>
          <p:cNvSpPr>
            <a:spLocks noGrp="1"/>
          </p:cNvSpPr>
          <p:nvPr>
            <p:ph type="title"/>
          </p:nvPr>
        </p:nvSpPr>
        <p:spPr/>
        <p:txBody>
          <a:bodyPr/>
          <a:lstStyle/>
          <a:p>
            <a:r>
              <a:rPr lang="de-DE" dirty="0" smtClean="0"/>
              <a:t>Bibliothekskataloge einsetzen</a:t>
            </a:r>
            <a:endParaRPr lang="de-DE" dirty="0"/>
          </a:p>
        </p:txBody>
      </p:sp>
      <p:sp>
        <p:nvSpPr>
          <p:cNvPr id="6" name="Inhaltsplatzhalter 5"/>
          <p:cNvSpPr>
            <a:spLocks noGrp="1"/>
          </p:cNvSpPr>
          <p:nvPr>
            <p:ph idx="10"/>
          </p:nvPr>
        </p:nvSpPr>
        <p:spPr/>
        <p:txBody>
          <a:bodyPr/>
          <a:lstStyle/>
          <a:p>
            <a:pPr marL="685800" indent="-685800">
              <a:buFont typeface="Arial" panose="020B0604020202020204" pitchFamily="34" charset="0"/>
              <a:buChar char="•"/>
            </a:pPr>
            <a:r>
              <a:rPr lang="de-DE" b="0" dirty="0"/>
              <a:t>Alphabetischer Katalog</a:t>
            </a:r>
          </a:p>
          <a:p>
            <a:pPr marL="685800" indent="-685800">
              <a:buFont typeface="Arial" panose="020B0604020202020204" pitchFamily="34" charset="0"/>
              <a:buChar char="•"/>
            </a:pPr>
            <a:r>
              <a:rPr lang="de-DE" b="0" dirty="0"/>
              <a:t>Sachkatalog: Systematischer oder  Schlagwortkatalog</a:t>
            </a:r>
          </a:p>
          <a:p>
            <a:pPr marL="685800" indent="-685800">
              <a:buFont typeface="Arial" panose="020B0604020202020204" pitchFamily="34" charset="0"/>
              <a:buChar char="•"/>
            </a:pPr>
            <a:r>
              <a:rPr lang="de-DE" b="0" dirty="0" smtClean="0"/>
              <a:t>Standortkatalog</a:t>
            </a:r>
            <a:endParaRPr lang="de-DE" b="0" dirty="0"/>
          </a:p>
        </p:txBody>
      </p:sp>
      <p:sp>
        <p:nvSpPr>
          <p:cNvPr id="5" name="Textfeld 4"/>
          <p:cNvSpPr txBox="1"/>
          <p:nvPr/>
        </p:nvSpPr>
        <p:spPr>
          <a:xfrm>
            <a:off x="1117600" y="8305800"/>
            <a:ext cx="6781800" cy="369332"/>
          </a:xfrm>
          <a:prstGeom prst="rect">
            <a:avLst/>
          </a:prstGeom>
          <a:noFill/>
        </p:spPr>
        <p:txBody>
          <a:bodyPr wrap="square" rtlCol="0">
            <a:spAutoFit/>
          </a:bodyPr>
          <a:lstStyle/>
          <a:p>
            <a:r>
              <a:rPr lang="de-DE" sz="1800" dirty="0">
                <a:latin typeface="+mj-lt"/>
              </a:rPr>
              <a:t>© Dr. Marcus </a:t>
            </a:r>
            <a:r>
              <a:rPr lang="de-DE" sz="1800" dirty="0" err="1">
                <a:latin typeface="+mj-lt"/>
              </a:rPr>
              <a:t>Gossler</a:t>
            </a:r>
            <a:r>
              <a:rPr lang="de-DE" sz="1800" dirty="0">
                <a:latin typeface="+mj-lt"/>
              </a:rPr>
              <a:t>, commons.wikimedia.org, </a:t>
            </a:r>
            <a:r>
              <a:rPr lang="de-DE" sz="1800" dirty="0" err="1">
                <a:latin typeface="+mj-lt"/>
              </a:rPr>
              <a:t>by</a:t>
            </a:r>
            <a:r>
              <a:rPr lang="de-DE" sz="1800" dirty="0">
                <a:latin typeface="+mj-lt"/>
              </a:rPr>
              <a:t> GNU FDL</a:t>
            </a:r>
          </a:p>
        </p:txBody>
      </p:sp>
    </p:spTree>
    <p:extLst>
      <p:ext uri="{BB962C8B-B14F-4D97-AF65-F5344CB8AC3E}">
        <p14:creationId xmlns:p14="http://schemas.microsoft.com/office/powerpoint/2010/main" val="434969389"/>
      </p:ext>
    </p:extLst>
  </p:cSld>
  <p:clrMapOvr>
    <a:masterClrMapping/>
  </p:clrMapOvr>
  <p:transition spd="med">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498600" y="2474270"/>
            <a:ext cx="6172200" cy="5562600"/>
          </a:xfrm>
        </p:spPr>
        <p:txBody>
          <a:bodyPr/>
          <a:lstStyle/>
          <a:p>
            <a:pPr marL="685800" indent="-685800">
              <a:buFont typeface="Arial" panose="020B0604020202020204" pitchFamily="34" charset="0"/>
              <a:buChar char="•"/>
            </a:pPr>
            <a:r>
              <a:rPr lang="de-DE" b="0" dirty="0" smtClean="0"/>
              <a:t>OPAC</a:t>
            </a:r>
            <a:br>
              <a:rPr lang="de-DE" b="0" dirty="0" smtClean="0"/>
            </a:br>
            <a:r>
              <a:rPr lang="de-DE" b="0" dirty="0" smtClean="0"/>
              <a:t>= Online Public Access Catalogue</a:t>
            </a:r>
          </a:p>
          <a:p>
            <a:pPr marL="685800" indent="-685800">
              <a:buFont typeface="Arial" panose="020B0604020202020204" pitchFamily="34" charset="0"/>
              <a:buChar char="•"/>
            </a:pPr>
            <a:r>
              <a:rPr lang="de-DE" b="0" dirty="0" smtClean="0"/>
              <a:t>Kreuzkatalog</a:t>
            </a:r>
          </a:p>
        </p:txBody>
      </p:sp>
      <p:sp>
        <p:nvSpPr>
          <p:cNvPr id="4" name="Titel 3"/>
          <p:cNvSpPr>
            <a:spLocks noGrp="1"/>
          </p:cNvSpPr>
          <p:nvPr>
            <p:ph type="title"/>
          </p:nvPr>
        </p:nvSpPr>
        <p:spPr/>
        <p:txBody>
          <a:bodyPr/>
          <a:lstStyle/>
          <a:p>
            <a:r>
              <a:rPr lang="de-DE" dirty="0" smtClean="0"/>
              <a:t>Online-Suche</a:t>
            </a:r>
            <a:endParaRPr lang="de-DE" dirty="0"/>
          </a:p>
        </p:txBody>
      </p:sp>
      <p:pic>
        <p:nvPicPr>
          <p:cNvPr id="7" name="Inhaltsplatzhalter 2"/>
          <p:cNvPicPr>
            <a:picLocks noGrp="1" noChangeAspect="1"/>
          </p:cNvPicPr>
          <p:nvPr>
            <p:ph idx="10"/>
          </p:nvPr>
        </p:nvPicPr>
        <p:blipFill rotWithShape="1">
          <a:blip r:embed="rId3" cstate="print">
            <a:extLst>
              <a:ext uri="{28A0092B-C50C-407E-A947-70E740481C1C}">
                <a14:useLocalDpi xmlns:a14="http://schemas.microsoft.com/office/drawing/2010/main"/>
              </a:ext>
            </a:extLst>
          </a:blip>
          <a:srcRect t="8111" r="40230" b="4023"/>
          <a:stretch/>
        </p:blipFill>
        <p:spPr>
          <a:xfrm>
            <a:off x="8356600" y="2554929"/>
            <a:ext cx="6629400" cy="5481941"/>
          </a:xfrm>
          <a:prstGeom prst="rect">
            <a:avLst/>
          </a:prstGeom>
        </p:spPr>
      </p:pic>
    </p:spTree>
    <p:extLst>
      <p:ext uri="{BB962C8B-B14F-4D97-AF65-F5344CB8AC3E}">
        <p14:creationId xmlns:p14="http://schemas.microsoft.com/office/powerpoint/2010/main" val="1878891179"/>
      </p:ext>
    </p:extLst>
  </p:cSld>
  <p:clrMapOvr>
    <a:masterClrMapping/>
  </p:clrMapOvr>
  <p:transition spd="med">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403200"/>
            <a:r>
              <a:rPr lang="de-DE" b="0" dirty="0" smtClean="0"/>
              <a:t>Erweiterte OPAC-Maske erlaubt Kombination von Suchkriterien</a:t>
            </a:r>
          </a:p>
          <a:p>
            <a:r>
              <a:rPr lang="de-DE" b="0" dirty="0" smtClean="0"/>
              <a:t>Zusätzliche Optionen durch:</a:t>
            </a:r>
          </a:p>
          <a:p>
            <a:pPr lvl="1"/>
            <a:r>
              <a:rPr lang="de-DE" dirty="0" err="1" smtClean="0"/>
              <a:t>Trunkierung</a:t>
            </a:r>
            <a:r>
              <a:rPr lang="de-DE" dirty="0" smtClean="0"/>
              <a:t> (*, </a:t>
            </a:r>
            <a:r>
              <a:rPr lang="de-DE" i="1" dirty="0" smtClean="0"/>
              <a:t>?</a:t>
            </a:r>
            <a:r>
              <a:rPr lang="de-DE" dirty="0" smtClean="0"/>
              <a:t>)</a:t>
            </a:r>
          </a:p>
          <a:p>
            <a:pPr lvl="1"/>
            <a:r>
              <a:rPr lang="de-DE" dirty="0" smtClean="0"/>
              <a:t>Operatoren (</a:t>
            </a:r>
            <a:r>
              <a:rPr lang="de-DE" i="1" dirty="0" smtClean="0"/>
              <a:t>AND, OR, NOT, „…“</a:t>
            </a:r>
            <a:r>
              <a:rPr lang="de-DE" dirty="0" smtClean="0"/>
              <a:t>)</a:t>
            </a:r>
            <a:endParaRPr lang="de-DE" dirty="0"/>
          </a:p>
        </p:txBody>
      </p:sp>
      <p:sp>
        <p:nvSpPr>
          <p:cNvPr id="5" name="Titel 4"/>
          <p:cNvSpPr>
            <a:spLocks noGrp="1"/>
          </p:cNvSpPr>
          <p:nvPr>
            <p:ph type="title"/>
          </p:nvPr>
        </p:nvSpPr>
        <p:spPr/>
        <p:txBody>
          <a:bodyPr/>
          <a:lstStyle/>
          <a:p>
            <a:r>
              <a:rPr lang="de-DE" dirty="0" smtClean="0"/>
              <a:t>Suche eingrenzen</a:t>
            </a:r>
            <a:endParaRPr lang="de-DE" dirty="0"/>
          </a:p>
        </p:txBody>
      </p:sp>
    </p:spTree>
    <p:extLst>
      <p:ext uri="{BB962C8B-B14F-4D97-AF65-F5344CB8AC3E}">
        <p14:creationId xmlns:p14="http://schemas.microsoft.com/office/powerpoint/2010/main" val="2450189503"/>
      </p:ext>
    </p:extLst>
  </p:cSld>
  <p:clrMapOvr>
    <a:masterClrMapping/>
  </p:clrMapOvr>
  <p:transition spd="med">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Präsenzbibliothek: direkte Recherche im Bestand</a:t>
            </a:r>
          </a:p>
          <a:p>
            <a:r>
              <a:rPr lang="de-DE" dirty="0" smtClean="0"/>
              <a:t>Vollständigkeit und </a:t>
            </a:r>
            <a:r>
              <a:rPr lang="de-DE" dirty="0"/>
              <a:t>Aktualität </a:t>
            </a:r>
            <a:r>
              <a:rPr lang="de-DE" dirty="0" smtClean="0"/>
              <a:t>nicht gegeben</a:t>
            </a:r>
            <a:endParaRPr lang="de-DE" dirty="0"/>
          </a:p>
          <a:p>
            <a:r>
              <a:rPr lang="de-DE" dirty="0" smtClean="0"/>
              <a:t>Nur Monographien und Herausgeberbände</a:t>
            </a:r>
          </a:p>
          <a:p>
            <a:r>
              <a:rPr lang="de-DE" dirty="0"/>
              <a:t>K</a:t>
            </a:r>
            <a:r>
              <a:rPr lang="de-DE" dirty="0" smtClean="0"/>
              <a:t>eine verstreuten Informationen, z.B. Aufsätze, Beiträge in Sammelbänden</a:t>
            </a:r>
            <a:endParaRPr lang="de-DE" dirty="0"/>
          </a:p>
        </p:txBody>
      </p:sp>
      <p:sp>
        <p:nvSpPr>
          <p:cNvPr id="3" name="Titel 2"/>
          <p:cNvSpPr>
            <a:spLocks noGrp="1"/>
          </p:cNvSpPr>
          <p:nvPr>
            <p:ph type="title"/>
          </p:nvPr>
        </p:nvSpPr>
        <p:spPr/>
        <p:txBody>
          <a:bodyPr/>
          <a:lstStyle/>
          <a:p>
            <a:r>
              <a:rPr lang="de-DE" dirty="0" smtClean="0"/>
              <a:t>Suche im Bibliotheksbestand</a:t>
            </a:r>
            <a:endParaRPr lang="de-DE" dirty="0"/>
          </a:p>
        </p:txBody>
      </p:sp>
    </p:spTree>
    <p:extLst>
      <p:ext uri="{BB962C8B-B14F-4D97-AF65-F5344CB8AC3E}">
        <p14:creationId xmlns:p14="http://schemas.microsoft.com/office/powerpoint/2010/main" val="914910103"/>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2</a:t>
            </a:r>
            <a:br>
              <a:rPr lang="de-DE" dirty="0" smtClean="0"/>
            </a:br>
            <a:r>
              <a:rPr lang="de-DE" dirty="0" smtClean="0"/>
              <a:t> Formales</a:t>
            </a:r>
            <a:endParaRPr lang="de-DE" dirty="0"/>
          </a:p>
        </p:txBody>
      </p:sp>
    </p:spTree>
    <p:extLst>
      <p:ext uri="{BB962C8B-B14F-4D97-AF65-F5344CB8AC3E}">
        <p14:creationId xmlns:p14="http://schemas.microsoft.com/office/powerpoint/2010/main" val="2831434035"/>
      </p:ext>
    </p:extLst>
  </p:cSld>
  <p:clrMapOvr>
    <a:masterClrMapping/>
  </p:clrMapOvr>
  <p:transition spd="med">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Kauf oder Ausleihe?</a:t>
            </a:r>
          </a:p>
          <a:p>
            <a:r>
              <a:rPr lang="de-DE" dirty="0" smtClean="0"/>
              <a:t>Titel auch digitalisiert verfügbar?</a:t>
            </a:r>
          </a:p>
          <a:p>
            <a:r>
              <a:rPr lang="de-DE" dirty="0" smtClean="0"/>
              <a:t>Lektüre in Präsenzbibliothek</a:t>
            </a:r>
          </a:p>
          <a:p>
            <a:r>
              <a:rPr lang="de-DE" dirty="0" smtClean="0"/>
              <a:t>Alternative: Dokumentenlieferdienste</a:t>
            </a:r>
            <a:endParaRPr lang="de-DE" dirty="0"/>
          </a:p>
        </p:txBody>
      </p:sp>
      <p:sp>
        <p:nvSpPr>
          <p:cNvPr id="3" name="Titel 2"/>
          <p:cNvSpPr>
            <a:spLocks noGrp="1"/>
          </p:cNvSpPr>
          <p:nvPr>
            <p:ph type="title"/>
          </p:nvPr>
        </p:nvSpPr>
        <p:spPr/>
        <p:txBody>
          <a:bodyPr/>
          <a:lstStyle/>
          <a:p>
            <a:r>
              <a:rPr lang="de-DE" dirty="0" smtClean="0"/>
              <a:t>Beschaffung von Literatur</a:t>
            </a:r>
            <a:endParaRPr lang="de-DE" dirty="0"/>
          </a:p>
        </p:txBody>
      </p:sp>
    </p:spTree>
    <p:extLst>
      <p:ext uri="{BB962C8B-B14F-4D97-AF65-F5344CB8AC3E}">
        <p14:creationId xmlns:p14="http://schemas.microsoft.com/office/powerpoint/2010/main" val="1971141011"/>
      </p:ext>
    </p:extLst>
  </p:cSld>
  <p:clrMapOvr>
    <a:masterClrMapping/>
  </p:clrMapOvr>
  <p:transition spd="med">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Veröffentlichungen lückenlos erfassen</a:t>
            </a:r>
            <a:endParaRPr lang="de-DE" dirty="0"/>
          </a:p>
        </p:txBody>
      </p:sp>
      <p:sp>
        <p:nvSpPr>
          <p:cNvPr id="3" name="Titel 2"/>
          <p:cNvSpPr>
            <a:spLocks noGrp="1"/>
          </p:cNvSpPr>
          <p:nvPr>
            <p:ph type="title"/>
          </p:nvPr>
        </p:nvSpPr>
        <p:spPr/>
        <p:txBody>
          <a:bodyPr/>
          <a:lstStyle/>
          <a:p>
            <a:r>
              <a:rPr lang="de-DE" dirty="0" smtClean="0"/>
              <a:t>Systematische Recherche</a:t>
            </a:r>
            <a:endParaRPr lang="de-DE" dirty="0"/>
          </a:p>
        </p:txBody>
      </p:sp>
    </p:spTree>
    <p:extLst>
      <p:ext uri="{BB962C8B-B14F-4D97-AF65-F5344CB8AC3E}">
        <p14:creationId xmlns:p14="http://schemas.microsoft.com/office/powerpoint/2010/main" val="3155821682"/>
      </p:ext>
    </p:extLst>
  </p:cSld>
  <p:clrMapOvr>
    <a:masterClrMapping/>
  </p:clrMapOvr>
  <p:transition spd="med">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Suche erfolgt nur in wissenschaftlichen Quellen und Portalen</a:t>
            </a:r>
          </a:p>
          <a:p>
            <a:r>
              <a:rPr lang="de-DE" dirty="0" smtClean="0"/>
              <a:t>Suchmaschinen mit je unterschiedlichen Schwerpunkten und Reichweiten</a:t>
            </a:r>
          </a:p>
          <a:p>
            <a:r>
              <a:rPr lang="de-DE" dirty="0" smtClean="0"/>
              <a:t>BASE, </a:t>
            </a:r>
            <a:r>
              <a:rPr lang="de-DE" dirty="0" err="1" smtClean="0"/>
              <a:t>Forschungsportal.Net</a:t>
            </a:r>
            <a:r>
              <a:rPr lang="de-DE" dirty="0" smtClean="0"/>
              <a:t>, Google Scholar, </a:t>
            </a:r>
            <a:r>
              <a:rPr lang="de-DE" dirty="0" err="1"/>
              <a:t>MetaGer</a:t>
            </a:r>
            <a:r>
              <a:rPr lang="de-DE" dirty="0"/>
              <a:t>, </a:t>
            </a:r>
            <a:r>
              <a:rPr lang="de-DE" dirty="0" err="1" smtClean="0"/>
              <a:t>Oaister</a:t>
            </a:r>
            <a:endParaRPr lang="de-DE" dirty="0" smtClean="0"/>
          </a:p>
        </p:txBody>
      </p:sp>
      <p:sp>
        <p:nvSpPr>
          <p:cNvPr id="3" name="Titel 2"/>
          <p:cNvSpPr>
            <a:spLocks noGrp="1"/>
          </p:cNvSpPr>
          <p:nvPr>
            <p:ph type="title"/>
          </p:nvPr>
        </p:nvSpPr>
        <p:spPr/>
        <p:txBody>
          <a:bodyPr/>
          <a:lstStyle/>
          <a:p>
            <a:r>
              <a:rPr lang="de-DE" dirty="0" smtClean="0"/>
              <a:t>Wissenschaftliche Suchmaschinen</a:t>
            </a:r>
            <a:endParaRPr lang="de-DE" dirty="0"/>
          </a:p>
        </p:txBody>
      </p:sp>
    </p:spTree>
    <p:extLst>
      <p:ext uri="{BB962C8B-B14F-4D97-AF65-F5344CB8AC3E}">
        <p14:creationId xmlns:p14="http://schemas.microsoft.com/office/powerpoint/2010/main" val="705438741"/>
      </p:ext>
    </p:extLst>
  </p:cSld>
  <p:clrMapOvr>
    <a:masterClrMapping/>
  </p:clrMapOvr>
  <p:transition spd="med">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Bielefeld Academic Search </a:t>
            </a:r>
            <a:r>
              <a:rPr lang="de-DE" dirty="0" smtClean="0"/>
              <a:t>Engine </a:t>
            </a:r>
            <a:endParaRPr lang="de-DE" dirty="0"/>
          </a:p>
        </p:txBody>
      </p:sp>
      <p:pic>
        <p:nvPicPr>
          <p:cNvPr id="12" name="Grafik 1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8000" y="2743200"/>
            <a:ext cx="15240000" cy="4876800"/>
          </a:xfrm>
          <a:prstGeom prst="rect">
            <a:avLst/>
          </a:prstGeom>
        </p:spPr>
      </p:pic>
    </p:spTree>
    <p:extLst>
      <p:ext uri="{BB962C8B-B14F-4D97-AF65-F5344CB8AC3E}">
        <p14:creationId xmlns:p14="http://schemas.microsoft.com/office/powerpoint/2010/main" val="3619795923"/>
      </p:ext>
    </p:extLst>
  </p:cSld>
  <p:clrMapOvr>
    <a:masterClrMapping/>
  </p:clrMapOvr>
  <p:transition spd="med">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Ergebnisse bei Google Scholar</a:t>
            </a:r>
            <a:endParaRPr lang="de-DE" dirty="0"/>
          </a:p>
        </p:txBody>
      </p:sp>
      <p:pic>
        <p:nvPicPr>
          <p:cNvPr id="4" name="Grafik 3"/>
          <p:cNvPicPr/>
          <p:nvPr/>
        </p:nvPicPr>
        <p:blipFill rotWithShape="1">
          <a:blip r:embed="rId3" cstate="print">
            <a:extLst>
              <a:ext uri="{28A0092B-C50C-407E-A947-70E740481C1C}">
                <a14:useLocalDpi xmlns:a14="http://schemas.microsoft.com/office/drawing/2010/main"/>
              </a:ext>
            </a:extLst>
          </a:blip>
          <a:srcRect t="7450" b="4267"/>
          <a:stretch/>
        </p:blipFill>
        <p:spPr bwMode="auto">
          <a:xfrm>
            <a:off x="1263650" y="2133600"/>
            <a:ext cx="10902950" cy="615442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93126612"/>
      </p:ext>
    </p:extLst>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Unverzichtbar für lückenlose wissenschaftliche Recherche</a:t>
            </a:r>
            <a:endParaRPr lang="de-DE" dirty="0"/>
          </a:p>
          <a:p>
            <a:r>
              <a:rPr lang="de-DE" dirty="0" smtClean="0"/>
              <a:t>Allgemeinbibliographie – Fachbibliographie</a:t>
            </a:r>
          </a:p>
          <a:p>
            <a:r>
              <a:rPr lang="de-DE" dirty="0" smtClean="0"/>
              <a:t>Deutsche Nationalbibliographie, Österreichische Nationalbibliographie, Schweizer Buch</a:t>
            </a:r>
          </a:p>
          <a:p>
            <a:r>
              <a:rPr lang="de-DE" dirty="0" smtClean="0"/>
              <a:t>Spezielle Bibliographien für Zeitschriften: JADE</a:t>
            </a:r>
          </a:p>
        </p:txBody>
      </p:sp>
      <p:sp>
        <p:nvSpPr>
          <p:cNvPr id="3" name="Titel 2"/>
          <p:cNvSpPr>
            <a:spLocks noGrp="1"/>
          </p:cNvSpPr>
          <p:nvPr>
            <p:ph type="title"/>
          </p:nvPr>
        </p:nvSpPr>
        <p:spPr/>
        <p:txBody>
          <a:bodyPr/>
          <a:lstStyle/>
          <a:p>
            <a:r>
              <a:rPr lang="de-DE" dirty="0" smtClean="0"/>
              <a:t> Bibliographien</a:t>
            </a:r>
            <a:endParaRPr lang="de-DE" dirty="0"/>
          </a:p>
        </p:txBody>
      </p:sp>
    </p:spTree>
    <p:extLst>
      <p:ext uri="{BB962C8B-B14F-4D97-AF65-F5344CB8AC3E}">
        <p14:creationId xmlns:p14="http://schemas.microsoft.com/office/powerpoint/2010/main" val="4095896661"/>
      </p:ext>
    </p:extLst>
  </p:cSld>
  <p:clrMapOvr>
    <a:masterClrMapping/>
  </p:clrMapOvr>
  <p:transition spd="med">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Zeitschriften in der DNB</a:t>
            </a:r>
            <a:endParaRPr lang="de-DE" dirty="0"/>
          </a:p>
        </p:txBody>
      </p:sp>
      <p:pic>
        <p:nvPicPr>
          <p:cNvPr id="4" name="Grafik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08000" y="2971800"/>
            <a:ext cx="15240000" cy="4419600"/>
          </a:xfrm>
          <a:prstGeom prst="rect">
            <a:avLst/>
          </a:prstGeom>
        </p:spPr>
      </p:pic>
    </p:spTree>
    <p:extLst>
      <p:ext uri="{BB962C8B-B14F-4D97-AF65-F5344CB8AC3E}">
        <p14:creationId xmlns:p14="http://schemas.microsoft.com/office/powerpoint/2010/main" val="3389643462"/>
      </p:ext>
    </p:extLst>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Quellen und Zitate immer im Griff</a:t>
            </a:r>
            <a:endParaRPr lang="de-DE" dirty="0"/>
          </a:p>
        </p:txBody>
      </p:sp>
      <p:sp>
        <p:nvSpPr>
          <p:cNvPr id="3" name="Titel 2"/>
          <p:cNvSpPr>
            <a:spLocks noGrp="1"/>
          </p:cNvSpPr>
          <p:nvPr>
            <p:ph type="title"/>
          </p:nvPr>
        </p:nvSpPr>
        <p:spPr/>
        <p:txBody>
          <a:bodyPr/>
          <a:lstStyle/>
          <a:p>
            <a:r>
              <a:rPr lang="de-DE" dirty="0" smtClean="0"/>
              <a:t>Tipp: Literaturverwaltungstools</a:t>
            </a:r>
            <a:endParaRPr lang="de-DE" dirty="0"/>
          </a:p>
        </p:txBody>
      </p:sp>
    </p:spTree>
    <p:extLst>
      <p:ext uri="{BB962C8B-B14F-4D97-AF65-F5344CB8AC3E}">
        <p14:creationId xmlns:p14="http://schemas.microsoft.com/office/powerpoint/2010/main" val="3450606802"/>
      </p:ext>
    </p:extLst>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Systematische Erfassung der Titel unabdingbar – auch für das Literaturverzeichnis</a:t>
            </a:r>
          </a:p>
          <a:p>
            <a:r>
              <a:rPr lang="de-DE" dirty="0"/>
              <a:t>Erfassen aller Titelinformationen, auch als Import aus Datenbanken und Online-Katalogen</a:t>
            </a:r>
          </a:p>
          <a:p>
            <a:r>
              <a:rPr lang="de-DE" dirty="0"/>
              <a:t>Ausgabe von verschiedenen Zitationsstilen</a:t>
            </a:r>
          </a:p>
          <a:p>
            <a:r>
              <a:rPr lang="de-DE" dirty="0"/>
              <a:t>Datenexport in das </a:t>
            </a:r>
            <a:r>
              <a:rPr lang="de-DE" dirty="0" smtClean="0"/>
              <a:t>Textverarbeitungsprogramm</a:t>
            </a:r>
            <a:endParaRPr lang="de-DE" dirty="0"/>
          </a:p>
        </p:txBody>
      </p:sp>
      <p:sp>
        <p:nvSpPr>
          <p:cNvPr id="3" name="Titel 2"/>
          <p:cNvSpPr>
            <a:spLocks noGrp="1"/>
          </p:cNvSpPr>
          <p:nvPr>
            <p:ph type="title"/>
          </p:nvPr>
        </p:nvSpPr>
        <p:spPr/>
        <p:txBody>
          <a:bodyPr/>
          <a:lstStyle/>
          <a:p>
            <a:r>
              <a:rPr lang="de-DE" dirty="0" smtClean="0"/>
              <a:t>Hilfe beim Erfassen der Literatur</a:t>
            </a:r>
            <a:endParaRPr lang="de-DE" dirty="0"/>
          </a:p>
        </p:txBody>
      </p:sp>
    </p:spTree>
    <p:extLst>
      <p:ext uri="{BB962C8B-B14F-4D97-AF65-F5344CB8AC3E}">
        <p14:creationId xmlns:p14="http://schemas.microsoft.com/office/powerpoint/2010/main" val="839784275"/>
      </p:ext>
    </p:extLst>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Kommerzielle Angebote, aber auch Freeware; Campuslizenzen</a:t>
            </a:r>
          </a:p>
          <a:p>
            <a:r>
              <a:rPr lang="de-DE" dirty="0" err="1" smtClean="0"/>
              <a:t>Citavi</a:t>
            </a:r>
            <a:r>
              <a:rPr lang="de-DE" dirty="0" smtClean="0"/>
              <a:t>, </a:t>
            </a:r>
            <a:r>
              <a:rPr lang="de-DE" dirty="0" err="1" smtClean="0"/>
              <a:t>Colwiz</a:t>
            </a:r>
            <a:r>
              <a:rPr lang="de-DE" dirty="0" smtClean="0"/>
              <a:t>, </a:t>
            </a:r>
            <a:r>
              <a:rPr lang="de-DE" dirty="0" err="1" smtClean="0"/>
              <a:t>Docear</a:t>
            </a:r>
            <a:r>
              <a:rPr lang="de-DE" dirty="0" smtClean="0"/>
              <a:t>, </a:t>
            </a:r>
            <a:r>
              <a:rPr lang="de-DE" dirty="0" err="1" smtClean="0"/>
              <a:t>EndNote</a:t>
            </a:r>
            <a:r>
              <a:rPr lang="de-DE" dirty="0" smtClean="0"/>
              <a:t>, </a:t>
            </a:r>
            <a:r>
              <a:rPr lang="de-DE" dirty="0" err="1" smtClean="0"/>
              <a:t>JabRef</a:t>
            </a:r>
            <a:r>
              <a:rPr lang="de-DE" dirty="0" smtClean="0"/>
              <a:t>, </a:t>
            </a:r>
            <a:r>
              <a:rPr lang="de-DE" dirty="0" err="1" smtClean="0"/>
              <a:t>Medeley</a:t>
            </a:r>
            <a:r>
              <a:rPr lang="de-DE" dirty="0" smtClean="0"/>
              <a:t>, </a:t>
            </a:r>
            <a:r>
              <a:rPr lang="de-DE" dirty="0" err="1" smtClean="0"/>
              <a:t>RefWorks</a:t>
            </a:r>
            <a:r>
              <a:rPr lang="de-DE" dirty="0" smtClean="0"/>
              <a:t>, </a:t>
            </a:r>
            <a:r>
              <a:rPr lang="de-DE" dirty="0" err="1" smtClean="0"/>
              <a:t>Zotero</a:t>
            </a:r>
            <a:endParaRPr lang="de-DE" dirty="0" smtClean="0"/>
          </a:p>
          <a:p>
            <a:r>
              <a:rPr lang="de-DE" dirty="0" smtClean="0"/>
              <a:t>Funktionsvergleich online</a:t>
            </a:r>
          </a:p>
        </p:txBody>
      </p:sp>
      <p:sp>
        <p:nvSpPr>
          <p:cNvPr id="3" name="Titel 2"/>
          <p:cNvSpPr>
            <a:spLocks noGrp="1"/>
          </p:cNvSpPr>
          <p:nvPr>
            <p:ph type="title"/>
          </p:nvPr>
        </p:nvSpPr>
        <p:spPr/>
        <p:txBody>
          <a:bodyPr/>
          <a:lstStyle/>
          <a:p>
            <a:r>
              <a:rPr lang="de-DE" dirty="0" smtClean="0"/>
              <a:t>Programme unterschiedlich</a:t>
            </a:r>
            <a:endParaRPr lang="de-DE" dirty="0"/>
          </a:p>
        </p:txBody>
      </p:sp>
    </p:spTree>
    <p:extLst>
      <p:ext uri="{BB962C8B-B14F-4D97-AF65-F5344CB8AC3E}">
        <p14:creationId xmlns:p14="http://schemas.microsoft.com/office/powerpoint/2010/main" val="1442834984"/>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Was kennzeichnet eine wissenschaftliche Arbeit?</a:t>
            </a:r>
            <a:endParaRPr lang="de-DE" dirty="0"/>
          </a:p>
        </p:txBody>
      </p:sp>
      <p:sp>
        <p:nvSpPr>
          <p:cNvPr id="3" name="Titel 2"/>
          <p:cNvSpPr>
            <a:spLocks noGrp="1"/>
          </p:cNvSpPr>
          <p:nvPr>
            <p:ph type="title"/>
          </p:nvPr>
        </p:nvSpPr>
        <p:spPr/>
        <p:txBody>
          <a:bodyPr/>
          <a:lstStyle/>
          <a:p>
            <a:r>
              <a:rPr lang="de-DE" dirty="0" smtClean="0"/>
              <a:t>Definition</a:t>
            </a:r>
            <a:endParaRPr lang="de-DE" dirty="0"/>
          </a:p>
        </p:txBody>
      </p:sp>
    </p:spTree>
    <p:extLst>
      <p:ext uri="{BB962C8B-B14F-4D97-AF65-F5344CB8AC3E}">
        <p14:creationId xmlns:p14="http://schemas.microsoft.com/office/powerpoint/2010/main" val="1533576180"/>
      </p:ext>
    </p:extLst>
  </p:cSld>
  <p:clrMapOvr>
    <a:masterClrMapping/>
  </p:clrMapOvr>
  <p:transition spd="med">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a:t>
            </a:r>
            <a:r>
              <a:rPr lang="de-DE" dirty="0" err="1" smtClean="0"/>
              <a:t>Citavi</a:t>
            </a:r>
            <a:endParaRPr lang="de-DE" dirty="0"/>
          </a:p>
        </p:txBody>
      </p:sp>
      <p:sp>
        <p:nvSpPr>
          <p:cNvPr id="5" name="Bildplatzhalter 4"/>
          <p:cNvSpPr>
            <a:spLocks noGrp="1"/>
          </p:cNvSpPr>
          <p:nvPr>
            <p:ph type="pic" sz="quarter" idx="10"/>
          </p:nvPr>
        </p:nvSpPr>
        <p:spPr/>
      </p:sp>
      <p:pic>
        <p:nvPicPr>
          <p:cNvPr id="6" name="Grafik 5"/>
          <p:cNvPicPr>
            <a:picLocks noChangeAspect="1"/>
          </p:cNvPicPr>
          <p:nvPr/>
        </p:nvPicPr>
        <p:blipFill rotWithShape="1">
          <a:blip r:embed="rId3"/>
          <a:srcRect t="-251" b="4667"/>
          <a:stretch/>
        </p:blipFill>
        <p:spPr>
          <a:xfrm>
            <a:off x="1270000" y="2133600"/>
            <a:ext cx="11382517" cy="6120000"/>
          </a:xfrm>
          <a:prstGeom prst="rect">
            <a:avLst/>
          </a:prstGeom>
        </p:spPr>
      </p:pic>
    </p:spTree>
    <p:extLst>
      <p:ext uri="{BB962C8B-B14F-4D97-AF65-F5344CB8AC3E}">
        <p14:creationId xmlns:p14="http://schemas.microsoft.com/office/powerpoint/2010/main" val="3760441556"/>
      </p:ext>
    </p:extLst>
  </p:cSld>
  <p:clrMapOvr>
    <a:masterClrMapping/>
  </p:clrMapOvr>
  <p:transition spd="med">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5</a:t>
            </a:r>
            <a:r>
              <a:rPr lang="de-DE" dirty="0"/>
              <a:t/>
            </a:r>
            <a:br>
              <a:rPr lang="de-DE" dirty="0"/>
            </a:br>
            <a:r>
              <a:rPr lang="de-DE" dirty="0" smtClean="0"/>
              <a:t>Der Schreibprozess</a:t>
            </a:r>
            <a:endParaRPr lang="de-DE" dirty="0"/>
          </a:p>
        </p:txBody>
      </p:sp>
    </p:spTree>
    <p:extLst>
      <p:ext uri="{BB962C8B-B14F-4D97-AF65-F5344CB8AC3E}">
        <p14:creationId xmlns:p14="http://schemas.microsoft.com/office/powerpoint/2010/main" val="3463845766"/>
      </p:ext>
    </p:extLst>
  </p:cSld>
  <p:clrMapOvr>
    <a:masterClrMapping/>
  </p:clrMapOvr>
  <p:transition spd="med">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Wichtige Literatur exzerpieren</a:t>
            </a:r>
            <a:endParaRPr lang="de-DE" dirty="0"/>
          </a:p>
        </p:txBody>
      </p:sp>
      <p:sp>
        <p:nvSpPr>
          <p:cNvPr id="3" name="Titel 2"/>
          <p:cNvSpPr>
            <a:spLocks noGrp="1"/>
          </p:cNvSpPr>
          <p:nvPr>
            <p:ph type="title"/>
          </p:nvPr>
        </p:nvSpPr>
        <p:spPr/>
        <p:txBody>
          <a:bodyPr/>
          <a:lstStyle/>
          <a:p>
            <a:r>
              <a:rPr lang="de-DE" dirty="0" smtClean="0"/>
              <a:t>Stoffsammlung auswerten</a:t>
            </a:r>
            <a:endParaRPr lang="de-DE" dirty="0"/>
          </a:p>
        </p:txBody>
      </p:sp>
    </p:spTree>
    <p:extLst>
      <p:ext uri="{BB962C8B-B14F-4D97-AF65-F5344CB8AC3E}">
        <p14:creationId xmlns:p14="http://schemas.microsoft.com/office/powerpoint/2010/main" val="2340155389"/>
      </p:ext>
    </p:extLst>
  </p:cSld>
  <p:clrMapOvr>
    <a:masterClrMapping/>
  </p:clrMapOvr>
  <p:transition spd="med">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a:r>
              <a:rPr lang="de-DE" dirty="0" smtClean="0"/>
              <a:t>Bücher </a:t>
            </a:r>
            <a:r>
              <a:rPr lang="de-DE" dirty="0"/>
              <a:t>nach bestimmten Stichwörtern </a:t>
            </a:r>
            <a:r>
              <a:rPr lang="de-DE" dirty="0" smtClean="0"/>
              <a:t>durchsuchen oder „querlesen“</a:t>
            </a:r>
            <a:endParaRPr lang="de-DE" dirty="0"/>
          </a:p>
          <a:p>
            <a:r>
              <a:rPr lang="de-DE" dirty="0" smtClean="0"/>
              <a:t>Kriterien</a:t>
            </a:r>
          </a:p>
          <a:p>
            <a:pPr lvl="1">
              <a:spcBef>
                <a:spcPts val="600"/>
              </a:spcBef>
            </a:pPr>
            <a:r>
              <a:rPr lang="de-DE" dirty="0" smtClean="0"/>
              <a:t>Autor, Titel, Reihe, Verlag, Jahr</a:t>
            </a:r>
          </a:p>
          <a:p>
            <a:pPr lvl="1">
              <a:spcBef>
                <a:spcPts val="600"/>
              </a:spcBef>
            </a:pPr>
            <a:r>
              <a:rPr lang="de-DE" dirty="0" smtClean="0"/>
              <a:t>Inhaltsverzeichnis, Klappentexte</a:t>
            </a:r>
          </a:p>
          <a:p>
            <a:pPr lvl="1">
              <a:spcBef>
                <a:spcPts val="600"/>
              </a:spcBef>
            </a:pPr>
            <a:r>
              <a:rPr lang="de-DE" dirty="0" smtClean="0"/>
              <a:t>Einleitung, Abstract</a:t>
            </a:r>
          </a:p>
          <a:p>
            <a:pPr lvl="1">
              <a:spcBef>
                <a:spcPts val="600"/>
              </a:spcBef>
            </a:pPr>
            <a:r>
              <a:rPr lang="de-DE" dirty="0" smtClean="0"/>
              <a:t>Personen- oder Sachregister</a:t>
            </a:r>
          </a:p>
          <a:p>
            <a:pPr lvl="1">
              <a:spcBef>
                <a:spcPts val="600"/>
              </a:spcBef>
            </a:pPr>
            <a:r>
              <a:rPr lang="de-DE" dirty="0" smtClean="0"/>
              <a:t>Rezensionen</a:t>
            </a:r>
            <a:endParaRPr lang="de-DE" dirty="0"/>
          </a:p>
        </p:txBody>
      </p:sp>
      <p:sp>
        <p:nvSpPr>
          <p:cNvPr id="3" name="Titel 2"/>
          <p:cNvSpPr>
            <a:spLocks noGrp="1"/>
          </p:cNvSpPr>
          <p:nvPr>
            <p:ph type="title"/>
          </p:nvPr>
        </p:nvSpPr>
        <p:spPr/>
        <p:txBody>
          <a:bodyPr/>
          <a:lstStyle/>
          <a:p>
            <a:r>
              <a:rPr lang="de-DE" dirty="0" smtClean="0"/>
              <a:t>Auswahl aus Literaturliste treffen</a:t>
            </a:r>
            <a:endParaRPr lang="de-DE" dirty="0"/>
          </a:p>
        </p:txBody>
      </p:sp>
    </p:spTree>
    <p:extLst>
      <p:ext uri="{BB962C8B-B14F-4D97-AF65-F5344CB8AC3E}">
        <p14:creationId xmlns:p14="http://schemas.microsoft.com/office/powerpoint/2010/main" val="2103066579"/>
      </p:ext>
    </p:extLst>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dirty="0" smtClean="0"/>
              <a:t>Ausgewählte Literatur erfassen und aneignen</a:t>
            </a:r>
          </a:p>
          <a:p>
            <a:r>
              <a:rPr lang="de-DE" dirty="0" smtClean="0"/>
              <a:t>Exzerpieren: zentrale Stellen oder Herleitungen notieren</a:t>
            </a:r>
          </a:p>
          <a:p>
            <a:r>
              <a:rPr lang="de-DE" dirty="0" smtClean="0"/>
              <a:t>Eigene Gedanken schriftlich festhalten</a:t>
            </a:r>
          </a:p>
          <a:p>
            <a:r>
              <a:rPr lang="de-DE" dirty="0" smtClean="0"/>
              <a:t>Methoden: Karteikarten, Textverarbeitungsprogramm, Literaturverwaltungsprogramm</a:t>
            </a:r>
          </a:p>
          <a:p>
            <a:r>
              <a:rPr lang="de-DE" dirty="0" smtClean="0"/>
              <a:t>Genaue Fundstelle und Quelle </a:t>
            </a:r>
            <a:r>
              <a:rPr lang="de-DE" i="1" dirty="0" smtClean="0"/>
              <a:t>immer</a:t>
            </a:r>
            <a:r>
              <a:rPr lang="de-DE" dirty="0" smtClean="0"/>
              <a:t> festhalten!</a:t>
            </a:r>
            <a:endParaRPr lang="de-DE" dirty="0"/>
          </a:p>
        </p:txBody>
      </p:sp>
      <p:sp>
        <p:nvSpPr>
          <p:cNvPr id="4" name="Titel 3"/>
          <p:cNvSpPr>
            <a:spLocks noGrp="1"/>
          </p:cNvSpPr>
          <p:nvPr>
            <p:ph type="title"/>
          </p:nvPr>
        </p:nvSpPr>
        <p:spPr/>
        <p:txBody>
          <a:bodyPr/>
          <a:lstStyle/>
          <a:p>
            <a:r>
              <a:rPr lang="de-DE" dirty="0" smtClean="0"/>
              <a:t>„Lesen“ und Exzerpieren</a:t>
            </a:r>
            <a:endParaRPr lang="de-DE" dirty="0"/>
          </a:p>
        </p:txBody>
      </p:sp>
    </p:spTree>
    <p:extLst>
      <p:ext uri="{BB962C8B-B14F-4D97-AF65-F5344CB8AC3E}">
        <p14:creationId xmlns:p14="http://schemas.microsoft.com/office/powerpoint/2010/main" val="1985967444"/>
      </p:ext>
    </p:extLst>
  </p:cSld>
  <p:clrMapOvr>
    <a:masterClrMapping/>
  </p:clrMapOvr>
  <p:transition spd="med">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smtClean="0"/>
              <a:t>Eine nachvollziehbare Struktur anlegen</a:t>
            </a:r>
            <a:endParaRPr lang="de-DE" dirty="0"/>
          </a:p>
        </p:txBody>
      </p:sp>
      <p:sp>
        <p:nvSpPr>
          <p:cNvPr id="3" name="Titel 2"/>
          <p:cNvSpPr>
            <a:spLocks noGrp="1"/>
          </p:cNvSpPr>
          <p:nvPr>
            <p:ph type="title"/>
          </p:nvPr>
        </p:nvSpPr>
        <p:spPr/>
        <p:txBody>
          <a:bodyPr/>
          <a:lstStyle/>
          <a:p>
            <a:r>
              <a:rPr lang="de-DE" dirty="0" smtClean="0"/>
              <a:t>Gliederung erstellen</a:t>
            </a:r>
            <a:endParaRPr lang="de-DE" dirty="0"/>
          </a:p>
        </p:txBody>
      </p:sp>
    </p:spTree>
    <p:extLst>
      <p:ext uri="{BB962C8B-B14F-4D97-AF65-F5344CB8AC3E}">
        <p14:creationId xmlns:p14="http://schemas.microsoft.com/office/powerpoint/2010/main" val="2549360254"/>
      </p:ext>
    </p:extLst>
  </p:cSld>
  <p:clrMapOvr>
    <a:masterClrMapping/>
  </p:clrMapOvr>
  <p:transition spd="med">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Fortlaufende Anpassung im Zuge der </a:t>
            </a:r>
            <a:r>
              <a:rPr lang="de-DE" dirty="0"/>
              <a:t>Auseinandersetzung mit den wissenschaftlichen </a:t>
            </a:r>
            <a:r>
              <a:rPr lang="de-DE" dirty="0" smtClean="0"/>
              <a:t>Quellen</a:t>
            </a:r>
          </a:p>
          <a:p>
            <a:r>
              <a:rPr lang="de-DE" dirty="0"/>
              <a:t>Überschriften knapp und </a:t>
            </a:r>
            <a:r>
              <a:rPr lang="de-DE" dirty="0" smtClean="0"/>
              <a:t>aussagekräftig formulieren</a:t>
            </a:r>
          </a:p>
          <a:p>
            <a:r>
              <a:rPr lang="de-DE" dirty="0" smtClean="0"/>
              <a:t>Anordnung und Formulierung der </a:t>
            </a:r>
            <a:r>
              <a:rPr lang="de-DE" dirty="0"/>
              <a:t>einzelnen </a:t>
            </a:r>
            <a:r>
              <a:rPr lang="de-DE" dirty="0" smtClean="0"/>
              <a:t>Gliederungspunkte mit Blick auf die zentrale Aussage</a:t>
            </a:r>
            <a:endParaRPr lang="de-DE" dirty="0"/>
          </a:p>
          <a:p>
            <a:r>
              <a:rPr lang="de-DE" dirty="0"/>
              <a:t>Klare inhaltliche Strukturierung erleichtert </a:t>
            </a:r>
            <a:r>
              <a:rPr lang="de-DE" dirty="0" smtClean="0"/>
              <a:t>Rezeption</a:t>
            </a:r>
            <a:endParaRPr lang="de-DE" dirty="0"/>
          </a:p>
        </p:txBody>
      </p:sp>
      <p:sp>
        <p:nvSpPr>
          <p:cNvPr id="3" name="Titel 2"/>
          <p:cNvSpPr>
            <a:spLocks noGrp="1"/>
          </p:cNvSpPr>
          <p:nvPr>
            <p:ph type="title"/>
          </p:nvPr>
        </p:nvSpPr>
        <p:spPr/>
        <p:txBody>
          <a:bodyPr/>
          <a:lstStyle/>
          <a:p>
            <a:r>
              <a:rPr lang="de-DE" dirty="0" smtClean="0"/>
              <a:t>Gliederung als Prozess</a:t>
            </a:r>
            <a:endParaRPr lang="de-DE" dirty="0"/>
          </a:p>
        </p:txBody>
      </p:sp>
    </p:spTree>
    <p:extLst>
      <p:ext uri="{BB962C8B-B14F-4D97-AF65-F5344CB8AC3E}">
        <p14:creationId xmlns:p14="http://schemas.microsoft.com/office/powerpoint/2010/main" val="4227328035"/>
      </p:ext>
    </p:extLst>
  </p:cSld>
  <p:clrMapOvr>
    <a:masterClrMapping/>
  </p:clrMapOvr>
  <p:transition spd="med">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03200"/>
            <a:r>
              <a:rPr lang="de-DE" dirty="0"/>
              <a:t>Grobgliederung </a:t>
            </a:r>
            <a:r>
              <a:rPr lang="de-DE" dirty="0" smtClean="0"/>
              <a:t>abhängig von der Richtung der Argumentation</a:t>
            </a:r>
          </a:p>
          <a:p>
            <a:r>
              <a:rPr lang="de-DE" dirty="0" smtClean="0"/>
              <a:t>Modelle:</a:t>
            </a:r>
          </a:p>
          <a:p>
            <a:pPr lvl="1">
              <a:spcBef>
                <a:spcPts val="0"/>
              </a:spcBef>
            </a:pPr>
            <a:r>
              <a:rPr lang="de-DE" dirty="0" smtClean="0"/>
              <a:t>Begründung einer Hypothese</a:t>
            </a:r>
          </a:p>
          <a:p>
            <a:pPr lvl="1">
              <a:spcBef>
                <a:spcPts val="0"/>
              </a:spcBef>
            </a:pPr>
            <a:r>
              <a:rPr lang="de-DE" b="0" dirty="0" smtClean="0"/>
              <a:t>Vom Ganzen zum Einzelnen (und umgekehrt)</a:t>
            </a:r>
          </a:p>
          <a:p>
            <a:pPr lvl="1">
              <a:spcBef>
                <a:spcPts val="0"/>
              </a:spcBef>
            </a:pPr>
            <a:r>
              <a:rPr lang="de-DE" dirty="0" smtClean="0"/>
              <a:t>Argumente bauen aufeinander auf</a:t>
            </a:r>
          </a:p>
          <a:p>
            <a:pPr lvl="1">
              <a:spcBef>
                <a:spcPts val="0"/>
              </a:spcBef>
            </a:pPr>
            <a:r>
              <a:rPr lang="de-DE" b="0" dirty="0" smtClean="0"/>
              <a:t>Erläuterung einer Entwicklung</a:t>
            </a:r>
          </a:p>
          <a:p>
            <a:pPr lvl="1">
              <a:spcBef>
                <a:spcPts val="0"/>
              </a:spcBef>
            </a:pPr>
            <a:r>
              <a:rPr lang="de-DE" dirty="0" smtClean="0"/>
              <a:t>Erläuterung eines Gegensatzes</a:t>
            </a:r>
            <a:endParaRPr lang="de-DE" b="0" dirty="0" smtClean="0"/>
          </a:p>
        </p:txBody>
      </p:sp>
      <p:sp>
        <p:nvSpPr>
          <p:cNvPr id="3" name="Titel 2"/>
          <p:cNvSpPr>
            <a:spLocks noGrp="1"/>
          </p:cNvSpPr>
          <p:nvPr>
            <p:ph type="title"/>
          </p:nvPr>
        </p:nvSpPr>
        <p:spPr/>
        <p:txBody>
          <a:bodyPr/>
          <a:lstStyle/>
          <a:p>
            <a:r>
              <a:rPr lang="de-DE" dirty="0" smtClean="0"/>
              <a:t>Inhaltliche Gliederungsmodelle</a:t>
            </a:r>
            <a:endParaRPr lang="de-DE" dirty="0"/>
          </a:p>
        </p:txBody>
      </p:sp>
    </p:spTree>
    <p:extLst>
      <p:ext uri="{BB962C8B-B14F-4D97-AF65-F5344CB8AC3E}">
        <p14:creationId xmlns:p14="http://schemas.microsoft.com/office/powerpoint/2010/main" val="710824112"/>
      </p:ext>
    </p:extLst>
  </p:cSld>
  <p:clrMapOvr>
    <a:masterClrMapping/>
  </p:clrMapOvr>
  <p:transition spd="med">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idx="1"/>
          </p:nvPr>
        </p:nvSpPr>
        <p:spPr/>
        <p:txBody>
          <a:bodyPr/>
          <a:lstStyle/>
          <a:p>
            <a:r>
              <a:rPr lang="de-DE" dirty="0" smtClean="0"/>
              <a:t>Zwei Optionen:</a:t>
            </a:r>
          </a:p>
          <a:p>
            <a:pPr lvl="1">
              <a:spcBef>
                <a:spcPts val="0"/>
              </a:spcBef>
            </a:pPr>
            <a:r>
              <a:rPr lang="de-DE" dirty="0" smtClean="0"/>
              <a:t>Numerisches Prinzip</a:t>
            </a:r>
          </a:p>
          <a:p>
            <a:pPr lvl="1">
              <a:spcBef>
                <a:spcPts val="0"/>
              </a:spcBef>
            </a:pPr>
            <a:r>
              <a:rPr lang="de-DE" dirty="0" smtClean="0"/>
              <a:t>Alphanumerisches Modell</a:t>
            </a:r>
          </a:p>
          <a:p>
            <a:r>
              <a:rPr lang="de-DE" dirty="0"/>
              <a:t>Numerische Gliederung heute sehr </a:t>
            </a:r>
            <a:r>
              <a:rPr lang="de-DE" dirty="0" smtClean="0"/>
              <a:t>verbreitet</a:t>
            </a:r>
          </a:p>
          <a:p>
            <a:r>
              <a:rPr lang="de-DE" dirty="0" smtClean="0"/>
              <a:t>Gliederungsmodelle oft vorgeschrieben</a:t>
            </a:r>
          </a:p>
        </p:txBody>
      </p:sp>
      <p:sp>
        <p:nvSpPr>
          <p:cNvPr id="3" name="Titel 2"/>
          <p:cNvSpPr>
            <a:spLocks noGrp="1"/>
          </p:cNvSpPr>
          <p:nvPr>
            <p:ph type="title"/>
          </p:nvPr>
        </p:nvSpPr>
        <p:spPr/>
        <p:txBody>
          <a:bodyPr/>
          <a:lstStyle/>
          <a:p>
            <a:r>
              <a:rPr lang="de-DE" dirty="0" smtClean="0"/>
              <a:t>Formale Gliederungsmöglichkeiten</a:t>
            </a:r>
            <a:endParaRPr lang="de-DE" dirty="0"/>
          </a:p>
        </p:txBody>
      </p:sp>
    </p:spTree>
    <p:extLst>
      <p:ext uri="{BB962C8B-B14F-4D97-AF65-F5344CB8AC3E}">
        <p14:creationId xmlns:p14="http://schemas.microsoft.com/office/powerpoint/2010/main" val="1882852511"/>
      </p:ext>
    </p:extLst>
  </p:cSld>
  <p:clrMapOvr>
    <a:masterClrMapping/>
  </p:clrMapOvr>
  <p:transition spd="med">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Numerische Gliederung</a:t>
            </a:r>
            <a:endParaRPr lang="de-DE" dirty="0"/>
          </a:p>
        </p:txBody>
      </p:sp>
      <p:sp>
        <p:nvSpPr>
          <p:cNvPr id="5" name="Bildplatzhalter 4"/>
          <p:cNvSpPr>
            <a:spLocks noGrp="1"/>
          </p:cNvSpPr>
          <p:nvPr>
            <p:ph type="pic" sz="quarter" idx="10"/>
          </p:nvPr>
        </p:nvSpPr>
        <p:spPr/>
      </p:sp>
      <p:pic>
        <p:nvPicPr>
          <p:cNvPr id="6" name="Grafik 5"/>
          <p:cNvPicPr>
            <a:picLocks noChangeAspect="1"/>
          </p:cNvPicPr>
          <p:nvPr/>
        </p:nvPicPr>
        <p:blipFill rotWithShape="1">
          <a:blip r:embed="rId3"/>
          <a:srcRect t="-666" b="14445"/>
          <a:stretch/>
        </p:blipFill>
        <p:spPr>
          <a:xfrm>
            <a:off x="1282700" y="2133600"/>
            <a:ext cx="13716000" cy="6652260"/>
          </a:xfrm>
          <a:prstGeom prst="rect">
            <a:avLst/>
          </a:prstGeom>
        </p:spPr>
      </p:pic>
    </p:spTree>
    <p:extLst>
      <p:ext uri="{BB962C8B-B14F-4D97-AF65-F5344CB8AC3E}">
        <p14:creationId xmlns:p14="http://schemas.microsoft.com/office/powerpoint/2010/main" val="1711680246"/>
      </p:ext>
    </p:extLst>
  </p:cSld>
  <p:clrMapOvr>
    <a:masterClrMapping/>
  </p:clrMapOvr>
  <p:transition spd="med">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Slide">
  <a:themeElements>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themeOverride>
</file>

<file path=ppt/theme/themeOverride2.xml><?xml version="1.0" encoding="utf-8"?>
<a:themeOverride xmlns:a="http://schemas.openxmlformats.org/drawingml/2006/main">
  <a:clrScheme name="Lynda v2b">
    <a:dk1>
      <a:sysClr val="windowText" lastClr="000000"/>
    </a:dk1>
    <a:lt1>
      <a:sysClr val="window" lastClr="FFFFFF"/>
    </a:lt1>
    <a:dk2>
      <a:srgbClr val="666666"/>
    </a:dk2>
    <a:lt2>
      <a:srgbClr val="CCCCCC"/>
    </a:lt2>
    <a:accent1>
      <a:srgbClr val="07557C"/>
    </a:accent1>
    <a:accent2>
      <a:srgbClr val="FFCC00"/>
    </a:accent2>
    <a:accent3>
      <a:srgbClr val="000000"/>
    </a:accent3>
    <a:accent4>
      <a:srgbClr val="666666"/>
    </a:accent4>
    <a:accent5>
      <a:srgbClr val="A0A0A0"/>
    </a:accent5>
    <a:accent6>
      <a:srgbClr val="FFFFFF"/>
    </a:accent6>
    <a:hlink>
      <a:srgbClr val="C00000"/>
    </a:hlink>
    <a:folHlink>
      <a:srgbClr val="C00000"/>
    </a:folHlink>
  </a:clrScheme>
</a:themeOverride>
</file>

<file path=docProps/app.xml><?xml version="1.0" encoding="utf-8"?>
<Properties xmlns="http://schemas.openxmlformats.org/officeDocument/2006/extended-properties" xmlns:vt="http://schemas.openxmlformats.org/officeDocument/2006/docPropsVTypes">
  <Template/>
  <TotalTime>0</TotalTime>
  <Pages>0</Pages>
  <Words>10077</Words>
  <Characters>0</Characters>
  <Application>Microsoft Office PowerPoint</Application>
  <PresentationFormat>Benutzerdefiniert</PresentationFormat>
  <Lines>0</Lines>
  <Paragraphs>1165</Paragraphs>
  <Slides>147</Slides>
  <Notes>140</Notes>
  <HiddenSlides>0</HiddenSlides>
  <MMClips>0</MMClips>
  <ScaleCrop>false</ScaleCrop>
  <HeadingPairs>
    <vt:vector size="8" baseType="variant">
      <vt:variant>
        <vt:lpstr>Verwendete Schriftarten</vt:lpstr>
      </vt:variant>
      <vt:variant>
        <vt:i4>16</vt:i4>
      </vt:variant>
      <vt:variant>
        <vt:lpstr>Design</vt:lpstr>
      </vt:variant>
      <vt:variant>
        <vt:i4>1</vt:i4>
      </vt:variant>
      <vt:variant>
        <vt:lpstr>Eingebettete OLE-Server</vt:lpstr>
      </vt:variant>
      <vt:variant>
        <vt:i4>1</vt:i4>
      </vt:variant>
      <vt:variant>
        <vt:lpstr>Folientitel</vt:lpstr>
      </vt:variant>
      <vt:variant>
        <vt:i4>147</vt:i4>
      </vt:variant>
    </vt:vector>
  </HeadingPairs>
  <TitlesOfParts>
    <vt:vector size="165" baseType="lpstr">
      <vt:lpstr>Andale Mono</vt:lpstr>
      <vt:lpstr>Bk Avenir Book</vt:lpstr>
      <vt:lpstr>Bl Avenir Black</vt:lpstr>
      <vt:lpstr>Gill Sans</vt:lpstr>
      <vt:lpstr>H Avenir Heavy</vt:lpstr>
      <vt:lpstr>Helvetica Light</vt:lpstr>
      <vt:lpstr>M Avenir Medium</vt:lpstr>
      <vt:lpstr>MS PGothic</vt:lpstr>
      <vt:lpstr>MS PGothic</vt:lpstr>
      <vt:lpstr>ヒラギノ角ゴ ProN W3</vt:lpstr>
      <vt:lpstr>ヒラギノ角ゴ ProN W6</vt:lpstr>
      <vt:lpstr>Arial</vt:lpstr>
      <vt:lpstr>Calibri</vt:lpstr>
      <vt:lpstr>Harlow Solid Italic</vt:lpstr>
      <vt:lpstr>Helvetica</vt:lpstr>
      <vt:lpstr>Times New Roman</vt:lpstr>
      <vt:lpstr>Title Slide</vt:lpstr>
      <vt:lpstr>Equation</vt:lpstr>
      <vt:lpstr>Wissenschaftliche Arbeiten schreiben</vt:lpstr>
      <vt:lpstr>1 Schnelleinstieg</vt:lpstr>
      <vt:lpstr>Einleitung</vt:lpstr>
      <vt:lpstr>Lesen und Schreiben</vt:lpstr>
      <vt:lpstr>Wissenschaftliche Arbeiten </vt:lpstr>
      <vt:lpstr>Sie lernen in diesem Videotraining …</vt:lpstr>
      <vt:lpstr>Sie lernen in diesem Videotraining …</vt:lpstr>
      <vt:lpstr>2  Formales</vt:lpstr>
      <vt:lpstr>Definition</vt:lpstr>
      <vt:lpstr>Was ist „wissenschaftlich“?</vt:lpstr>
      <vt:lpstr>Wissenschaftlicher Dialog</vt:lpstr>
      <vt:lpstr>Am Anfang steht die Prüfung …</vt:lpstr>
      <vt:lpstr>Formen wissenschaftlicher Arbeiten</vt:lpstr>
      <vt:lpstr>Seminar- und Hausarbeit</vt:lpstr>
      <vt:lpstr>Bachelor- und Masterarbeit</vt:lpstr>
      <vt:lpstr>Dissertation</vt:lpstr>
      <vt:lpstr>Habilitationsschrift</vt:lpstr>
      <vt:lpstr>Wissenschaftliche Publikationen</vt:lpstr>
      <vt:lpstr>Formaler Aufbau</vt:lpstr>
      <vt:lpstr>Normierter Aufbau</vt:lpstr>
      <vt:lpstr>Formvorschriften online</vt:lpstr>
      <vt:lpstr>Deckblatt</vt:lpstr>
      <vt:lpstr>Inhaltsverzeichnis</vt:lpstr>
      <vt:lpstr>Verzeichnisse: Bilder, Tabellen und Formeln</vt:lpstr>
      <vt:lpstr>Verzeichnisse: Abkürzungen und Anlagen</vt:lpstr>
      <vt:lpstr>Vorwort</vt:lpstr>
      <vt:lpstr>Textteil</vt:lpstr>
      <vt:lpstr>Literaturangaben</vt:lpstr>
      <vt:lpstr>Anhang</vt:lpstr>
      <vt:lpstr>Erklärung</vt:lpstr>
      <vt:lpstr>Paginierung</vt:lpstr>
      <vt:lpstr>Textteil</vt:lpstr>
      <vt:lpstr>Textteil</vt:lpstr>
      <vt:lpstr>Einleitung</vt:lpstr>
      <vt:lpstr>Hauptteil</vt:lpstr>
      <vt:lpstr>Schluss</vt:lpstr>
      <vt:lpstr>3 Vorbereitungen</vt:lpstr>
      <vt:lpstr>Zeitplan erstellen</vt:lpstr>
      <vt:lpstr>Bearbeitungszeit einteilen</vt:lpstr>
      <vt:lpstr>Drei Arbeitsphasen</vt:lpstr>
      <vt:lpstr>Vorarbeiten</vt:lpstr>
      <vt:lpstr>Vorbereitungen für das Schreiben</vt:lpstr>
      <vt:lpstr>Ausarbeitung und Endkorrektur</vt:lpstr>
      <vt:lpstr>Konzept erarbeiten</vt:lpstr>
      <vt:lpstr>Erste Informationen: Google ...</vt:lpstr>
      <vt:lpstr>… oder Wikipedia</vt:lpstr>
      <vt:lpstr>Wissenschaftliche Quellen</vt:lpstr>
      <vt:lpstr>Erst mal alles aufschreiben!</vt:lpstr>
      <vt:lpstr>Mind Maps</vt:lpstr>
      <vt:lpstr>Gedankenschnipsel ordnen</vt:lpstr>
      <vt:lpstr>Gliederung durch Drag &amp; Drop</vt:lpstr>
      <vt:lpstr>Mind Mapping-Programme</vt:lpstr>
      <vt:lpstr>4 Recherchieren</vt:lpstr>
      <vt:lpstr>Wissenschaftliche Literatur</vt:lpstr>
      <vt:lpstr>„Wissenschaftlichkeit“ prüfen</vt:lpstr>
      <vt:lpstr>Nicht zitierwürdig sind …</vt:lpstr>
      <vt:lpstr>Wissenschaft online</vt:lpstr>
      <vt:lpstr>Literaturarten</vt:lpstr>
      <vt:lpstr>Selbstständige Publikationen</vt:lpstr>
      <vt:lpstr>Unselbstständige Publikationen</vt:lpstr>
      <vt:lpstr>… Aufsätze online</vt:lpstr>
      <vt:lpstr>Graue Literatur</vt:lpstr>
      <vt:lpstr>Preprints</vt:lpstr>
      <vt:lpstr>Primär-/Sekundärliteratur?</vt:lpstr>
      <vt:lpstr>Wo finde ich Literatur?</vt:lpstr>
      <vt:lpstr>Suche in Literaturverzeichnissen</vt:lpstr>
      <vt:lpstr>Wissenschaftliche Bibliotheken</vt:lpstr>
      <vt:lpstr>Bibliotheksverbünde</vt:lpstr>
      <vt:lpstr>Karlsruher Virtueller Katalog</vt:lpstr>
      <vt:lpstr>Deutsche Digitale Bibliothek</vt:lpstr>
      <vt:lpstr>Fachportale oder …</vt:lpstr>
      <vt:lpstr>… Statistisches Bundesamt</vt:lpstr>
      <vt:lpstr>Informationsdienste</vt:lpstr>
      <vt:lpstr>Wie suche ich nach Literatur?</vt:lpstr>
      <vt:lpstr>„Treffende“ Suchbegriffe finden</vt:lpstr>
      <vt:lpstr>Bibliothekskataloge einsetzen</vt:lpstr>
      <vt:lpstr>Online-Suche</vt:lpstr>
      <vt:lpstr>Suche eingrenzen</vt:lpstr>
      <vt:lpstr>Suche im Bibliotheksbestand</vt:lpstr>
      <vt:lpstr>Beschaffung von Literatur</vt:lpstr>
      <vt:lpstr>Systematische Recherche</vt:lpstr>
      <vt:lpstr>Wissenschaftliche Suchmaschinen</vt:lpstr>
      <vt:lpstr>Bielefeld Academic Search Engine </vt:lpstr>
      <vt:lpstr>Ergebnisse bei Google Scholar</vt:lpstr>
      <vt:lpstr> Bibliographien</vt:lpstr>
      <vt:lpstr>Zeitschriften in der DNB</vt:lpstr>
      <vt:lpstr>Tipp: Literaturverwaltungstools</vt:lpstr>
      <vt:lpstr>Hilfe beim Erfassen der Literatur</vt:lpstr>
      <vt:lpstr>Programme unterschiedlich</vt:lpstr>
      <vt:lpstr>Beispiel Citavi</vt:lpstr>
      <vt:lpstr>5 Der Schreibprozess</vt:lpstr>
      <vt:lpstr>Stoffsammlung auswerten</vt:lpstr>
      <vt:lpstr>Auswahl aus Literaturliste treffen</vt:lpstr>
      <vt:lpstr>„Lesen“ und Exzerpieren</vt:lpstr>
      <vt:lpstr>Gliederung erstellen</vt:lpstr>
      <vt:lpstr>Gliederung als Prozess</vt:lpstr>
      <vt:lpstr>Inhaltliche Gliederungsmodelle</vt:lpstr>
      <vt:lpstr>Formale Gliederungsmöglichkeiten</vt:lpstr>
      <vt:lpstr>Numerische Gliederung</vt:lpstr>
      <vt:lpstr>Alphanumerische Gliederung</vt:lpstr>
      <vt:lpstr>Gliederungsebenen</vt:lpstr>
      <vt:lpstr>Arbeit formulieren</vt:lpstr>
      <vt:lpstr>Wissenschaftliches Schreiben</vt:lpstr>
      <vt:lpstr>Verständlichkeit ist geboten</vt:lpstr>
      <vt:lpstr>Fachvokabular verwenden</vt:lpstr>
      <vt:lpstr>6 Richtig zitieren</vt:lpstr>
      <vt:lpstr>Was ist ein Zitat?</vt:lpstr>
      <vt:lpstr>Wann ist ein Zitat sinnvoll?</vt:lpstr>
      <vt:lpstr>Zitatformen</vt:lpstr>
      <vt:lpstr>Direkte Zitate</vt:lpstr>
      <vt:lpstr>Richtiges Zitieren</vt:lpstr>
      <vt:lpstr>Zitate wiedergeben (1)</vt:lpstr>
      <vt:lpstr>Zitate wiedergeben (2)</vt:lpstr>
      <vt:lpstr>Zitatnachweis im Fließtext</vt:lpstr>
      <vt:lpstr>Zitatnachweis in Fußnoten</vt:lpstr>
      <vt:lpstr>Anmerkungen</vt:lpstr>
      <vt:lpstr>Zitationsstile</vt:lpstr>
      <vt:lpstr>Was ist ein Zitationsstil?</vt:lpstr>
      <vt:lpstr>Zitationsstile: Beispiele</vt:lpstr>
      <vt:lpstr>Wichtige Zitierrichtlinien</vt:lpstr>
      <vt:lpstr>Literaturangaben</vt:lpstr>
      <vt:lpstr>Bibliographische Angaben</vt:lpstr>
      <vt:lpstr>Konventionen </vt:lpstr>
      <vt:lpstr>Angabe von Online-Quellen</vt:lpstr>
      <vt:lpstr>Literaturverzeichnis</vt:lpstr>
      <vt:lpstr>7 Abbildungen und Tabellen</vt:lpstr>
      <vt:lpstr>Wozu Abbildungen?</vt:lpstr>
      <vt:lpstr>Aussagen illustrieren</vt:lpstr>
      <vt:lpstr>Infografiken erstellen</vt:lpstr>
      <vt:lpstr>Fotos als „Beweismittel“</vt:lpstr>
      <vt:lpstr>Bildunterschriften</vt:lpstr>
      <vt:lpstr>Bildrechte respektieren</vt:lpstr>
      <vt:lpstr>Tabellen und Diagramme</vt:lpstr>
      <vt:lpstr>Zahlen im Zusammenhang sehen</vt:lpstr>
      <vt:lpstr>Aussagekraft von Tabellen</vt:lpstr>
      <vt:lpstr>Aussagekraft von Tabellen</vt:lpstr>
      <vt:lpstr>Diagramme zeigen Entwicklung</vt:lpstr>
      <vt:lpstr>Tabellenüberschriften</vt:lpstr>
      <vt:lpstr>Spezielle Zahlen: Formeln</vt:lpstr>
      <vt:lpstr>Formeleditor – Beispiel</vt:lpstr>
      <vt:lpstr>8 Tipps</vt:lpstr>
      <vt:lpstr>Schreiben mit „System“</vt:lpstr>
      <vt:lpstr>Technische Ausstattung prüfen</vt:lpstr>
      <vt:lpstr>Vorlage für das Dokument</vt:lpstr>
      <vt:lpstr>Hilfe! Schreibblockaden meistern</vt:lpstr>
      <vt:lpstr>Korrekturleser gesucht!</vt:lpstr>
      <vt:lpstr>Viel Erfolg!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Movie Title Here</dc:title>
  <dc:creator>Gregor Moretti</dc:creator>
  <cp:lastModifiedBy>Susanne Franz</cp:lastModifiedBy>
  <cp:revision>361</cp:revision>
  <dcterms:modified xsi:type="dcterms:W3CDTF">2015-12-05T14:51:11Z</dcterms:modified>
</cp:coreProperties>
</file>