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  <p:sldMasterId id="2147483757" r:id="rId2"/>
    <p:sldMasterId id="2147483865" r:id="rId3"/>
  </p:sldMasterIdLst>
  <p:sldIdLst>
    <p:sldId id="256" r:id="rId4"/>
    <p:sldId id="257" r:id="rId5"/>
    <p:sldId id="258" r:id="rId6"/>
    <p:sldId id="260" r:id="rId7"/>
    <p:sldId id="261" r:id="rId8"/>
    <p:sldId id="271" r:id="rId9"/>
    <p:sldId id="266" r:id="rId10"/>
    <p:sldId id="269" r:id="rId11"/>
    <p:sldId id="270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778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083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07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144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370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0113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307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8270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9977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5969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492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56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0550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5676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6767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8ABE3C1-DBE1-495D-B57B-2849774B866A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03210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958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4492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7672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8934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9850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319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6424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0352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657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0618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771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948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105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720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560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348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982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82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46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918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Sansibar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Natur &amp; Kultur im Indischen Ozean</a:t>
            </a:r>
            <a:endParaRPr lang="de-DE" dirty="0"/>
          </a:p>
        </p:txBody>
      </p:sp>
      <p:pic>
        <p:nvPicPr>
          <p:cNvPr id="5" name="Picture 2" descr="Flagge von Sansibar (Zanzibar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3340" y="4607777"/>
            <a:ext cx="2133600" cy="142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016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 &amp; Fakten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Ostafrikanisches Insel-Archipel, gelegen vor der Küste Tansanias</a:t>
            </a:r>
          </a:p>
          <a:p>
            <a:r>
              <a:rPr lang="de-DE" dirty="0"/>
              <a:t>Fläche: </a:t>
            </a:r>
            <a:r>
              <a:rPr lang="de-DE" dirty="0" smtClean="0"/>
              <a:t>ca. 3.000</a:t>
            </a:r>
            <a:r>
              <a:rPr lang="de-DE" dirty="0"/>
              <a:t> km²</a:t>
            </a:r>
          </a:p>
          <a:p>
            <a:r>
              <a:rPr lang="de-DE" dirty="0" smtClean="0"/>
              <a:t>Hauptinseln </a:t>
            </a:r>
            <a:r>
              <a:rPr lang="de-DE" dirty="0" err="1"/>
              <a:t>Unguja</a:t>
            </a:r>
            <a:r>
              <a:rPr lang="de-DE" dirty="0"/>
              <a:t> (</a:t>
            </a:r>
            <a:r>
              <a:rPr lang="de-DE" dirty="0" err="1"/>
              <a:t>Zanzibar</a:t>
            </a:r>
            <a:r>
              <a:rPr lang="de-DE" dirty="0"/>
              <a:t> Island) und </a:t>
            </a:r>
            <a:r>
              <a:rPr lang="de-DE" dirty="0" err="1"/>
              <a:t>Pemba</a:t>
            </a:r>
            <a:r>
              <a:rPr lang="de-DE" dirty="0"/>
              <a:t>, darüber hinaus eine Reihe kleinerer Inseln  </a:t>
            </a:r>
          </a:p>
          <a:p>
            <a:r>
              <a:rPr lang="de-DE" dirty="0" smtClean="0"/>
              <a:t>Halbautonomer </a:t>
            </a:r>
            <a:r>
              <a:rPr lang="de-DE" dirty="0"/>
              <a:t>Teilstaat </a:t>
            </a:r>
            <a:r>
              <a:rPr lang="de-DE" dirty="0" smtClean="0"/>
              <a:t>von Tansania mit eigener Regierung und eigenem Parlament</a:t>
            </a:r>
            <a:endParaRPr lang="de-DE" dirty="0"/>
          </a:p>
          <a:p>
            <a:r>
              <a:rPr lang="de-DE" dirty="0" smtClean="0"/>
              <a:t>Hauptstadt Sansibar-Stadt (</a:t>
            </a:r>
            <a:r>
              <a:rPr lang="de-DE" dirty="0" err="1" smtClean="0"/>
              <a:t>Unguja</a:t>
            </a:r>
            <a:r>
              <a:rPr lang="de-DE" dirty="0" smtClean="0"/>
              <a:t>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160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Bevölkerung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Einwohnerzahl: 1,2 Mio.</a:t>
            </a:r>
            <a:endParaRPr lang="de-DE" dirty="0"/>
          </a:p>
          <a:p>
            <a:r>
              <a:rPr lang="de-DE" dirty="0" smtClean="0"/>
              <a:t>Landessprachen</a:t>
            </a:r>
            <a:r>
              <a:rPr lang="de-DE" dirty="0"/>
              <a:t>: gesprochene Sprache ist Swahili, weitere Amtssprache ist Englisch; verbreitet ist auch die arabische Sprache</a:t>
            </a:r>
          </a:p>
          <a:p>
            <a:r>
              <a:rPr lang="de-DE" dirty="0"/>
              <a:t>Bevölkerung zu ca. </a:t>
            </a:r>
            <a:r>
              <a:rPr lang="de-DE" dirty="0" smtClean="0"/>
              <a:t>97 </a:t>
            </a:r>
            <a:r>
              <a:rPr lang="de-DE" dirty="0"/>
              <a:t>% muslimisch</a:t>
            </a:r>
          </a:p>
          <a:p>
            <a:r>
              <a:rPr lang="de-DE" dirty="0" smtClean="0"/>
              <a:t>Durchschnittliches </a:t>
            </a:r>
            <a:r>
              <a:rPr lang="de-DE" dirty="0"/>
              <a:t>Jahreseinkommen </a:t>
            </a:r>
            <a:r>
              <a:rPr lang="de-DE" dirty="0" smtClean="0"/>
              <a:t>ca. 250 US-Dollar</a:t>
            </a:r>
          </a:p>
          <a:p>
            <a:r>
              <a:rPr lang="de-DE" dirty="0" smtClean="0"/>
              <a:t>Über </a:t>
            </a:r>
            <a:r>
              <a:rPr lang="de-DE" dirty="0"/>
              <a:t>die Hälfte der Bevölkerung lebt unterhalb der </a:t>
            </a:r>
            <a:r>
              <a:rPr lang="de-DE" dirty="0" smtClean="0"/>
              <a:t>Armutsgrenze</a:t>
            </a:r>
          </a:p>
        </p:txBody>
      </p:sp>
    </p:spTree>
    <p:extLst>
      <p:ext uri="{BB962C8B-B14F-4D97-AF65-F5344CB8AC3E}">
        <p14:creationId xmlns:p14="http://schemas.microsoft.com/office/powerpoint/2010/main" val="298377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Wirtschaft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Metropole für Handel , insbesondere für Sklavenhandel, Elfenbein und Gewürze</a:t>
            </a:r>
          </a:p>
          <a:p>
            <a:r>
              <a:rPr lang="de-DE" dirty="0" smtClean="0"/>
              <a:t>Tourismus heute herausragende Rolle, neben Landwirtschaft (Gewürze, Kokospalmen)</a:t>
            </a:r>
          </a:p>
          <a:p>
            <a:r>
              <a:rPr lang="de-DE" dirty="0" smtClean="0"/>
              <a:t>Infrastruktur </a:t>
            </a:r>
          </a:p>
        </p:txBody>
      </p:sp>
    </p:spTree>
    <p:extLst>
      <p:ext uri="{BB962C8B-B14F-4D97-AF65-F5344CB8AC3E}">
        <p14:creationId xmlns:p14="http://schemas.microsoft.com/office/powerpoint/2010/main" val="50270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Sehenswürdigkeiten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Natur:</a:t>
            </a:r>
          </a:p>
          <a:p>
            <a:pPr lvl="1"/>
            <a:r>
              <a:rPr lang="de-DE" dirty="0" smtClean="0"/>
              <a:t>Korallenriffe säumen die gesamte Inselgruppe</a:t>
            </a:r>
          </a:p>
          <a:p>
            <a:pPr lvl="1"/>
            <a:r>
              <a:rPr lang="de-DE" dirty="0" smtClean="0"/>
              <a:t>Wale</a:t>
            </a:r>
            <a:r>
              <a:rPr lang="de-DE" dirty="0"/>
              <a:t>, Delfine und </a:t>
            </a:r>
            <a:r>
              <a:rPr lang="de-DE" dirty="0" err="1"/>
              <a:t>Walhaie</a:t>
            </a:r>
            <a:r>
              <a:rPr lang="de-DE" dirty="0"/>
              <a:t> </a:t>
            </a:r>
            <a:r>
              <a:rPr lang="de-DE" dirty="0" smtClean="0"/>
              <a:t>(</a:t>
            </a:r>
            <a:r>
              <a:rPr lang="de-DE" dirty="0" err="1" smtClean="0"/>
              <a:t>Pemba</a:t>
            </a:r>
            <a:r>
              <a:rPr lang="de-DE" dirty="0" smtClean="0"/>
              <a:t>), Buckelwale (</a:t>
            </a:r>
            <a:r>
              <a:rPr lang="de-DE" dirty="0" err="1"/>
              <a:t>Fanjove</a:t>
            </a:r>
            <a:r>
              <a:rPr lang="de-DE" dirty="0"/>
              <a:t> Island</a:t>
            </a:r>
            <a:r>
              <a:rPr lang="de-DE" b="1" dirty="0" smtClean="0"/>
              <a:t>)</a:t>
            </a:r>
            <a:endParaRPr lang="de-DE" dirty="0"/>
          </a:p>
          <a:p>
            <a:pPr lvl="1"/>
            <a:r>
              <a:rPr lang="de-DE" dirty="0" smtClean="0"/>
              <a:t>Ausgedehnte Mangrovenwälder, v.a. an der Ostküste Sansibars und auf Mafia-Island</a:t>
            </a:r>
          </a:p>
          <a:p>
            <a:pPr lvl="1"/>
            <a:r>
              <a:rPr lang="de-DE" dirty="0" smtClean="0"/>
              <a:t>Seltene Tierarten, z.B. das Sansibar Stummeläffchen im </a:t>
            </a:r>
            <a:r>
              <a:rPr lang="de-DE" dirty="0" err="1" smtClean="0"/>
              <a:t>Jozani</a:t>
            </a:r>
            <a:r>
              <a:rPr lang="de-DE" dirty="0" smtClean="0"/>
              <a:t> </a:t>
            </a:r>
            <a:r>
              <a:rPr lang="de-DE" dirty="0" err="1" smtClean="0"/>
              <a:t>Forest</a:t>
            </a:r>
            <a:endParaRPr lang="de-DE" dirty="0" smtClean="0"/>
          </a:p>
          <a:p>
            <a:r>
              <a:rPr lang="de-DE" dirty="0" smtClean="0"/>
              <a:t>Kultur:</a:t>
            </a:r>
          </a:p>
          <a:p>
            <a:pPr lvl="1"/>
            <a:r>
              <a:rPr lang="de-DE" dirty="0" err="1"/>
              <a:t>Stonetown</a:t>
            </a:r>
            <a:r>
              <a:rPr lang="de-DE" dirty="0"/>
              <a:t>: historische Stadt ist </a:t>
            </a:r>
            <a:r>
              <a:rPr lang="de-DE" dirty="0" err="1"/>
              <a:t>Unesco</a:t>
            </a:r>
            <a:r>
              <a:rPr lang="de-DE" dirty="0"/>
              <a:t> Weltkulturerbe</a:t>
            </a:r>
          </a:p>
          <a:p>
            <a:pPr lvl="1"/>
            <a:r>
              <a:rPr lang="de-DE" dirty="0" smtClean="0"/>
              <a:t>Ausgedehnte Gewürzplantagen</a:t>
            </a:r>
          </a:p>
          <a:p>
            <a:pPr lvl="1"/>
            <a:r>
              <a:rPr lang="de-DE" dirty="0" smtClean="0"/>
              <a:t>„</a:t>
            </a:r>
            <a:r>
              <a:rPr lang="de-DE" dirty="0" err="1" smtClean="0"/>
              <a:t>Swahlili</a:t>
            </a:r>
            <a:r>
              <a:rPr lang="de-DE" dirty="0" smtClean="0"/>
              <a:t>-Kultur“: Küche, Kunst- und Musiktradition</a:t>
            </a:r>
            <a:endParaRPr lang="de-DE" dirty="0"/>
          </a:p>
          <a:p>
            <a:pPr lvl="1"/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093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Erholung abseits des Massentourismus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„Strandurlaub“ an idyllischen Naturstränden – perfekt, um einmal die Seele baumeln zu lassen</a:t>
            </a:r>
          </a:p>
          <a:p>
            <a:r>
              <a:rPr lang="de-DE" dirty="0" smtClean="0"/>
              <a:t>Vielfältiges Ausflugsangebot bietet Gelegenheit, die Insel, die Natur und das Leben der Bewohner kennenzulernen</a:t>
            </a:r>
          </a:p>
          <a:p>
            <a:r>
              <a:rPr lang="de-DE" dirty="0"/>
              <a:t>Kleinere Hotelanlagen und Pensionen bieten individuelle </a:t>
            </a:r>
            <a:r>
              <a:rPr lang="de-DE" dirty="0" smtClean="0"/>
              <a:t>Betreuung</a:t>
            </a:r>
          </a:p>
        </p:txBody>
      </p:sp>
      <p:pic>
        <p:nvPicPr>
          <p:cNvPr id="7" name="Inhaltsplatzhalter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8752" y="1645920"/>
            <a:ext cx="3134967" cy="4702452"/>
          </a:xfrm>
        </p:spPr>
      </p:pic>
    </p:spTree>
    <p:extLst>
      <p:ext uri="{BB962C8B-B14F-4D97-AF65-F5344CB8AC3E}">
        <p14:creationId xmlns:p14="http://schemas.microsoft.com/office/powerpoint/2010/main" val="17340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Traumhafte Strände …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425"/>
          <a:stretch/>
        </p:blipFill>
        <p:spPr>
          <a:xfrm>
            <a:off x="2181868" y="1965960"/>
            <a:ext cx="8082969" cy="4083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5075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Daus – traditionelle Boote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381" y="2057400"/>
            <a:ext cx="6057900" cy="4038600"/>
          </a:xfrm>
        </p:spPr>
      </p:pic>
    </p:spTree>
    <p:extLst>
      <p:ext uri="{BB962C8B-B14F-4D97-AF65-F5344CB8AC3E}">
        <p14:creationId xmlns:p14="http://schemas.microsoft.com/office/powerpoint/2010/main" val="31981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Mode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43" b="23743"/>
          <a:stretch>
            <a:fillRect/>
          </a:stretch>
        </p:blipFill>
        <p:spPr>
          <a:xfrm>
            <a:off x="5593728" y="1320800"/>
            <a:ext cx="4733233" cy="4394200"/>
          </a:xfrm>
        </p:spPr>
      </p:pic>
      <p:sp>
        <p:nvSpPr>
          <p:cNvPr id="7" name="Textplatzhalt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 smtClean="0"/>
              <a:t>Die traditionelle Kleidung wird aus bunten Baumwollstoffen gefertigt</a:t>
            </a:r>
          </a:p>
          <a:p>
            <a:endParaRPr lang="de-DE" dirty="0" smtClean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" t="15365"/>
          <a:stretch/>
        </p:blipFill>
        <p:spPr>
          <a:xfrm>
            <a:off x="9236075" y="2409825"/>
            <a:ext cx="2955925" cy="3830638"/>
          </a:xfrm>
        </p:spPr>
      </p:pic>
    </p:spTree>
    <p:extLst>
      <p:ext uri="{BB962C8B-B14F-4D97-AF65-F5344CB8AC3E}">
        <p14:creationId xmlns:p14="http://schemas.microsoft.com/office/powerpoint/2010/main" val="326917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asis">
  <a:themeElements>
    <a:clrScheme name="bunt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F9A846"/>
      </a:accent1>
      <a:accent2>
        <a:srgbClr val="2BFCCE"/>
      </a:accent2>
      <a:accent3>
        <a:srgbClr val="C0CF3A"/>
      </a:accent3>
      <a:accent4>
        <a:srgbClr val="FFFF00"/>
      </a:accent4>
      <a:accent5>
        <a:srgbClr val="FF0066"/>
      </a:accent5>
      <a:accent6>
        <a:srgbClr val="0989B1"/>
      </a:accent6>
      <a:hlink>
        <a:srgbClr val="6B9F25"/>
      </a:hlink>
      <a:folHlink>
        <a:srgbClr val="BA6906"/>
      </a:folHlink>
    </a:clrScheme>
    <a:fontScheme name="verdanacalibri">
      <a:majorFont>
        <a:latin typeface="Verdana"/>
        <a:ea typeface=""/>
        <a:cs typeface=""/>
      </a:majorFont>
      <a:minorFont>
        <a:latin typeface="Calibri"/>
        <a:ea typeface=""/>
        <a:cs typeface="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TM02900771[[fn=Segment]]</Template>
  <TotalTime>0</TotalTime>
  <Words>215</Words>
  <Application>Microsoft Office PowerPoint</Application>
  <PresentationFormat>Breitbild</PresentationFormat>
  <Paragraphs>37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9</vt:i4>
      </vt:variant>
    </vt:vector>
  </HeadingPairs>
  <TitlesOfParts>
    <vt:vector size="17" baseType="lpstr">
      <vt:lpstr>Calibri</vt:lpstr>
      <vt:lpstr>Calibri Light</vt:lpstr>
      <vt:lpstr>Corbel</vt:lpstr>
      <vt:lpstr>Verdana</vt:lpstr>
      <vt:lpstr>Wingdings 2</vt:lpstr>
      <vt:lpstr>HDOfficeLightV0</vt:lpstr>
      <vt:lpstr>1_HDOfficeLightV0</vt:lpstr>
      <vt:lpstr>Basis</vt:lpstr>
      <vt:lpstr>  Sansibar</vt:lpstr>
      <vt:lpstr>Daten &amp; Fakten</vt:lpstr>
      <vt:lpstr>Bevölkerung</vt:lpstr>
      <vt:lpstr>Wirtschaft</vt:lpstr>
      <vt:lpstr>Sehenswürdigkeiten</vt:lpstr>
      <vt:lpstr>Erholung abseits des Massentourismus</vt:lpstr>
      <vt:lpstr>Traumhafte Strände …</vt:lpstr>
      <vt:lpstr>Daus – traditionelle Boote</vt:lpstr>
      <vt:lpstr>Mode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Sansibar</dc:title>
  <dc:creator>Susanne Franz, Lektorat und Redaktion</dc:creator>
  <cp:lastModifiedBy>Susanne Franz</cp:lastModifiedBy>
  <cp:revision>25</cp:revision>
  <dcterms:created xsi:type="dcterms:W3CDTF">2015-11-25T16:37:48Z</dcterms:created>
  <dcterms:modified xsi:type="dcterms:W3CDTF">2015-12-03T11:29:53Z</dcterms:modified>
</cp:coreProperties>
</file>