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69" r:id="rId1"/>
    <p:sldMasterId id="2147483757" r:id="rId2"/>
    <p:sldMasterId id="2147483841" r:id="rId3"/>
  </p:sldMasterIdLst>
  <p:sldIdLst>
    <p:sldId id="256" r:id="rId4"/>
    <p:sldId id="273" r:id="rId5"/>
    <p:sldId id="257" r:id="rId6"/>
    <p:sldId id="258" r:id="rId7"/>
    <p:sldId id="260" r:id="rId8"/>
    <p:sldId id="261" r:id="rId9"/>
    <p:sldId id="271" r:id="rId10"/>
    <p:sldId id="266" r:id="rId11"/>
    <p:sldId id="274" r:id="rId12"/>
    <p:sldId id="272" r:id="rId13"/>
    <p:sldId id="269" r:id="rId14"/>
    <p:sldId id="270" r:id="rId15"/>
    <p:sldId id="275" r:id="rId1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5102" autoAdjust="0"/>
    <p:restoredTop sz="94660"/>
  </p:normalViewPr>
  <p:slideViewPr>
    <p:cSldViewPr snapToGrid="0">
      <p:cViewPr varScale="1">
        <p:scale>
          <a:sx n="72" d="100"/>
          <a:sy n="72" d="100"/>
        </p:scale>
        <p:origin x="89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0" Type="http://schemas.openxmlformats.org/officeDocument/2006/relationships/slide" Target="slides/slide7.xml"/><Relationship Id="rId19" Type="http://schemas.openxmlformats.org/officeDocument/2006/relationships/theme" Target="theme/theme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4530"/>
            <a:ext cx="9144000" cy="2387600"/>
          </a:xfr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de-DE" smtClean="0"/>
              <a:t>Formatvorlage des Untertitelmasters durch Klicken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ABE3C1-DBE1-495D-B57B-2849774B866A}" type="datetimeFigureOut">
              <a:rPr lang="en-US" smtClean="0"/>
              <a:t>12/5/2015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77783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3F48C-C7C6-4055-9F49-3777875E72AE}" type="datetimeFigureOut">
              <a:rPr lang="en-US" smtClean="0"/>
              <a:t>12/5/2015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70833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0362"/>
            <a:ext cx="2628900" cy="581183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0362"/>
            <a:ext cx="7734300" cy="5811837"/>
          </a:xfr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78E61D-D431-422C-9764-11DAFE33AB63}" type="datetimeFigureOut">
              <a:rPr lang="en-US" smtClean="0"/>
              <a:t>12/5/2015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077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4530"/>
            <a:ext cx="9144000" cy="2387600"/>
          </a:xfr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de-DE" smtClean="0"/>
              <a:t>Formatvorlage des Untertitelmasters durch Klicken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ABE3C1-DBE1-495D-B57B-2849774B866A}" type="datetimeFigureOut">
              <a:rPr lang="en-US" smtClean="0"/>
              <a:t>12/5/2015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214416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E42F4-6EEF-4EF7-8ED4-2208F0F89A08}" type="datetimeFigureOut">
              <a:rPr lang="en-US" smtClean="0"/>
              <a:t>12/5/2015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737026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12423"/>
            <a:ext cx="10515600" cy="2851208"/>
          </a:xfrm>
        </p:spPr>
        <p:txBody>
          <a:bodyPr anchor="b">
            <a:normAutofit/>
          </a:bodyPr>
          <a:lstStyle>
            <a:lvl1pPr>
              <a:defRPr sz="6000" b="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52633"/>
            <a:ext cx="105156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78ACC-22D6-47C1-A373-4FD133E34F3C}" type="datetimeFigureOut">
              <a:rPr lang="en-US" smtClean="0"/>
              <a:t>12/5/2015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801137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5127" y="1828800"/>
            <a:ext cx="5181600" cy="4351337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8800"/>
            <a:ext cx="5181600" cy="4351337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A6C69-6797-4E8A-BF37-F2C3751466E9}" type="datetimeFigureOut">
              <a:rPr lang="en-US" smtClean="0"/>
              <a:t>12/5/2015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230789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681850"/>
            <a:ext cx="515620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5127" y="2507550"/>
            <a:ext cx="5156200" cy="3680525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851"/>
            <a:ext cx="51816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7550"/>
            <a:ext cx="5181601" cy="3680525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014A1-A632-4878-A0D3-F52BA7563730}" type="datetimeFigureOut">
              <a:rPr lang="en-US" smtClean="0"/>
              <a:t>12/5/2015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382703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9F462-093F-4566-844B-4C71F2739DA5}" type="datetimeFigureOut">
              <a:rPr lang="en-US" smtClean="0"/>
              <a:t>12/5/2015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299770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4A7AC-904D-4781-85BA-7D10C17ED021}" type="datetimeFigureOut">
              <a:rPr lang="en-US" smtClean="0"/>
              <a:t>12/5/2015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959692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197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399"/>
            <a:ext cx="393192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31444B-B92B-4E27-8C94-BB93EAF5CB18}" type="datetimeFigureOut">
              <a:rPr lang="en-US" smtClean="0"/>
              <a:t>12/5/2015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94928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E42F4-6EEF-4EF7-8ED4-2208F0F89A08}" type="datetimeFigureOut">
              <a:rPr lang="en-US" smtClean="0"/>
              <a:t>12/5/2015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6567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20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 smtClean="0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400"/>
            <a:ext cx="393192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3EFA5E-FA76-400D-B3DC-F0BA90E6D107}" type="datetimeFigureOut">
              <a:rPr lang="en-US" smtClean="0"/>
              <a:t>12/5/2015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105501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3F48C-C7C6-4055-9F49-3777875E72AE}" type="datetimeFigureOut">
              <a:rPr lang="en-US" smtClean="0"/>
              <a:t>12/5/2015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156761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0362"/>
            <a:ext cx="2628900" cy="581183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0362"/>
            <a:ext cx="7734300" cy="5811837"/>
          </a:xfr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78E61D-D431-422C-9764-11DAFE33AB63}" type="datetimeFigureOut">
              <a:rPr lang="en-US" smtClean="0"/>
              <a:t>12/5/2015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367675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09980" y="882376"/>
            <a:ext cx="9966960" cy="2926080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7200" b="1" cap="all" baseline="0">
                <a:solidFill>
                  <a:schemeClr val="tx1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09530" y="3869634"/>
            <a:ext cx="8767860" cy="1388165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de-DE" smtClean="0"/>
              <a:t>Formatvorlage des Untertitelmasters durch Klicken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78ABE3C1-DBE1-495D-B57B-2849774B866A}" type="datetimeFigureOut">
              <a:rPr lang="en-US" smtClean="0"/>
              <a:t>12/5/2015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1978660" y="3733800"/>
            <a:ext cx="82296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2233421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E42F4-6EEF-4EF7-8ED4-2208F0F89A08}" type="datetimeFigureOut">
              <a:rPr lang="en-US" smtClean="0"/>
              <a:t>12/5/2015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742541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6424" y="1173575"/>
            <a:ext cx="9966960" cy="2926080"/>
          </a:xfrm>
        </p:spPr>
        <p:txBody>
          <a:bodyPr anchor="b">
            <a:noAutofit/>
          </a:bodyPr>
          <a:lstStyle>
            <a:lvl1pPr algn="ctr">
              <a:lnSpc>
                <a:spcPct val="85000"/>
              </a:lnSpc>
              <a:defRPr sz="7200" b="0" cap="all" baseline="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09928" y="4154520"/>
            <a:ext cx="8769096" cy="1363806"/>
          </a:xfrm>
        </p:spPr>
        <p:txBody>
          <a:bodyPr anchor="t">
            <a:normAutofit/>
          </a:bodyPr>
          <a:lstStyle>
            <a:lvl1pPr marL="0" indent="0" algn="ctr">
              <a:buNone/>
              <a:defRPr sz="22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78ACC-22D6-47C1-A373-4FD133E34F3C}" type="datetimeFigureOut">
              <a:rPr lang="en-US" smtClean="0"/>
              <a:t>12/5/2015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1981200" y="4020408"/>
            <a:ext cx="82296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1040344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3000" y="2057399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67612" y="2057400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A6C69-6797-4E8A-BF37-F2C3751466E9}" type="datetimeFigureOut">
              <a:rPr lang="en-US" smtClean="0"/>
              <a:t>12/5/2015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435327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01511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3000" y="2721483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69173" y="1999032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69173" y="2719322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014A1-A632-4878-A0D3-F52BA7563730}" type="datetimeFigureOut">
              <a:rPr lang="en-US" smtClean="0"/>
              <a:t>12/5/2015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309296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9F462-093F-4566-844B-4C71F2739DA5}" type="datetimeFigureOut">
              <a:rPr lang="en-US" smtClean="0"/>
              <a:t>12/5/2015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466516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4A7AC-904D-4781-85BA-7D10C17ED021}" type="datetimeFigureOut">
              <a:rPr lang="en-US" smtClean="0"/>
              <a:t>12/5/2015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35861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12423"/>
            <a:ext cx="10515600" cy="2851208"/>
          </a:xfrm>
        </p:spPr>
        <p:txBody>
          <a:bodyPr anchor="b">
            <a:normAutofit/>
          </a:bodyPr>
          <a:lstStyle>
            <a:lvl1pPr>
              <a:defRPr sz="6000" b="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52633"/>
            <a:ext cx="105156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78ACC-22D6-47C1-A373-4FD133E34F3C}" type="datetimeFigureOut">
              <a:rPr lang="en-US" smtClean="0"/>
              <a:t>12/5/2015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5642477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52159" y="1097280"/>
            <a:ext cx="5212080" cy="46634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301752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31444B-B92B-4E27-8C94-BB93EAF5CB18}" type="datetimeFigureOut">
              <a:rPr lang="en-US" smtClean="0"/>
              <a:t>12/5/2015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226742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413248" y="1069847"/>
            <a:ext cx="6099048" cy="4800600"/>
          </a:xfrm>
        </p:spPr>
        <p:txBody>
          <a:bodyPr lIns="274320" tIns="182880" anchor="t">
            <a:normAutofit/>
          </a:bodyPr>
          <a:lstStyle>
            <a:lvl1pPr marL="0" indent="0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 smtClean="0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288036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3EFA5E-FA76-400D-B3DC-F0BA90E6D107}" type="datetimeFigureOut">
              <a:rPr lang="en-US" smtClean="0"/>
              <a:t>12/5/2015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9139733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3F48C-C7C6-4055-9F49-3777875E72AE}" type="datetimeFigureOut">
              <a:rPr lang="en-US" smtClean="0"/>
              <a:t>12/5/2015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8095531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762000"/>
            <a:ext cx="2324100" cy="5410200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762000"/>
            <a:ext cx="7429500" cy="5410200"/>
          </a:xfr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78E61D-D431-422C-9764-11DAFE33AB63}" type="datetimeFigureOut">
              <a:rPr lang="en-US" smtClean="0"/>
              <a:t>12/5/2015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80529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5127" y="1828800"/>
            <a:ext cx="5181600" cy="4351337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8800"/>
            <a:ext cx="5181600" cy="4351337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A6C69-6797-4E8A-BF37-F2C3751466E9}" type="datetimeFigureOut">
              <a:rPr lang="en-US" smtClean="0"/>
              <a:t>12/5/2015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89486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681850"/>
            <a:ext cx="515620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5127" y="2507550"/>
            <a:ext cx="5156200" cy="3680525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851"/>
            <a:ext cx="51816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7550"/>
            <a:ext cx="5181601" cy="3680525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014A1-A632-4878-A0D3-F52BA7563730}" type="datetimeFigureOut">
              <a:rPr lang="en-US" smtClean="0"/>
              <a:t>12/5/2015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51050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9F462-093F-4566-844B-4C71F2739DA5}" type="datetimeFigureOut">
              <a:rPr lang="en-US" smtClean="0"/>
              <a:t>12/5/2015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37200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4A7AC-904D-4781-85BA-7D10C17ED021}" type="datetimeFigureOut">
              <a:rPr lang="en-US" smtClean="0"/>
              <a:t>12/5/2015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05609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197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399"/>
            <a:ext cx="393192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31444B-B92B-4E27-8C94-BB93EAF5CB18}" type="datetimeFigureOut">
              <a:rPr lang="en-US" smtClean="0"/>
              <a:t>12/5/2015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03482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20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 smtClean="0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400"/>
            <a:ext cx="393192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3EFA5E-FA76-400D-B3DC-F0BA90E6D107}" type="datetimeFigureOut">
              <a:rPr lang="en-US" smtClean="0"/>
              <a:t>12/5/2015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39828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5127" y="365760"/>
            <a:ext cx="105156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828800"/>
            <a:ext cx="105156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9D6E9DEC-419B-4CC5-A080-3B06BD5A8291}" type="datetimeFigureOut">
              <a:rPr lang="en-US" smtClean="0"/>
              <a:t>12/5/2015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7527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4822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  <p:sldLayoutId id="2147483679" r:id="rId10"/>
    <p:sldLayoutId id="2147483680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 2" pitchFamily="18" charset="2"/>
        <a:buChar char="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5127" y="365760"/>
            <a:ext cx="105156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828800"/>
            <a:ext cx="105156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9D6E9DEC-419B-4CC5-A080-3B06BD5A8291}" type="datetimeFigureOut">
              <a:rPr lang="en-US" smtClean="0"/>
              <a:t>12/5/2015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7527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8467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8" r:id="rId1"/>
    <p:sldLayoutId id="2147483759" r:id="rId2"/>
    <p:sldLayoutId id="2147483760" r:id="rId3"/>
    <p:sldLayoutId id="2147483761" r:id="rId4"/>
    <p:sldLayoutId id="2147483762" r:id="rId5"/>
    <p:sldLayoutId id="2147483763" r:id="rId6"/>
    <p:sldLayoutId id="2147483764" r:id="rId7"/>
    <p:sldLayoutId id="2147483765" r:id="rId8"/>
    <p:sldLayoutId id="2147483766" r:id="rId9"/>
    <p:sldLayoutId id="2147483767" r:id="rId10"/>
    <p:sldLayoutId id="2147483768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 2" pitchFamily="18" charset="2"/>
        <a:buChar char="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1356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57400"/>
            <a:ext cx="9872871" cy="403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42996" y="6223828"/>
            <a:ext cx="23290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fld id="{9D6E9DEC-419B-4CC5-A080-3B06BD5A8291}" type="datetimeFigureOut">
              <a:rPr lang="en-US" smtClean="0"/>
              <a:t>12/5/2015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49148" y="6223828"/>
            <a:ext cx="47177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329530" y="6223828"/>
            <a:ext cx="17062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6D22F896-40B5-4ADD-8801-0D06FADFA09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17480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2" r:id="rId1"/>
    <p:sldLayoutId id="2147483843" r:id="rId2"/>
    <p:sldLayoutId id="2147483844" r:id="rId3"/>
    <p:sldLayoutId id="2147483845" r:id="rId4"/>
    <p:sldLayoutId id="2147483846" r:id="rId5"/>
    <p:sldLayoutId id="2147483847" r:id="rId6"/>
    <p:sldLayoutId id="2147483848" r:id="rId7"/>
    <p:sldLayoutId id="2147483849" r:id="rId8"/>
    <p:sldLayoutId id="2147483850" r:id="rId9"/>
    <p:sldLayoutId id="2147483851" r:id="rId10"/>
    <p:sldLayoutId id="2147483852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182880" algn="l" defTabSz="914400" rtl="0" eaLnBrk="1" latinLnBrk="0" hangingPunct="1">
        <a:lnSpc>
          <a:spcPct val="90000"/>
        </a:lnSpc>
        <a:spcBef>
          <a:spcPts val="1400"/>
        </a:spcBef>
        <a:buClr>
          <a:schemeClr val="tx1"/>
        </a:buClr>
        <a:buSzPct val="80000"/>
        <a:buFont typeface="Corbe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SzPct val="80000"/>
        <a:buFont typeface="Corbe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SzPct val="80000"/>
        <a:buFont typeface="Corbe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SzPct val="80000"/>
        <a:buFont typeface="Corbe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SzPct val="80000"/>
        <a:buFont typeface="Corbe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SzPct val="80000"/>
        <a:buFont typeface="Corbe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SzPct val="80000"/>
        <a:buFont typeface="Corbe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SzPct val="80000"/>
        <a:buFont typeface="Corbe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SzPct val="80000"/>
        <a:buFont typeface="Corbe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4.xml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 smtClean="0"/>
              <a:t/>
            </a:r>
            <a:br>
              <a:rPr lang="de-DE" dirty="0" smtClean="0"/>
            </a:br>
            <a:r>
              <a:rPr lang="de-DE" dirty="0"/>
              <a:t/>
            </a:r>
            <a:br>
              <a:rPr lang="de-DE" dirty="0"/>
            </a:br>
            <a:r>
              <a:rPr lang="de-DE" dirty="0" smtClean="0"/>
              <a:t>Sansibar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 smtClean="0"/>
              <a:t>Natur &amp; Kultur im Indischen Ozean</a:t>
            </a:r>
            <a:endParaRPr lang="de-DE" dirty="0"/>
          </a:p>
        </p:txBody>
      </p:sp>
      <p:pic>
        <p:nvPicPr>
          <p:cNvPr id="5" name="Picture 2" descr="Flagge von Sansibar (Zanzibar)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43340" y="4607777"/>
            <a:ext cx="2133600" cy="1422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30160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Traumhafte Strände …</a:t>
            </a:r>
            <a:endParaRPr lang="de-DE" dirty="0"/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8511" y="2326390"/>
            <a:ext cx="5450422" cy="36364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9577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Daus – traditionelle Boote</a:t>
            </a:r>
            <a:endParaRPr lang="de-DE" dirty="0"/>
          </a:p>
        </p:txBody>
      </p:sp>
      <p:pic>
        <p:nvPicPr>
          <p:cNvPr id="4" name="Inhaltsplatzhalt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0381" y="2057400"/>
            <a:ext cx="6057900" cy="4038600"/>
          </a:xfrm>
        </p:spPr>
      </p:pic>
    </p:spTree>
    <p:extLst>
      <p:ext uri="{BB962C8B-B14F-4D97-AF65-F5344CB8AC3E}">
        <p14:creationId xmlns:p14="http://schemas.microsoft.com/office/powerpoint/2010/main" val="319810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Mode</a:t>
            </a:r>
            <a:endParaRPr lang="de-DE" dirty="0"/>
          </a:p>
        </p:txBody>
      </p:sp>
      <p:pic>
        <p:nvPicPr>
          <p:cNvPr id="5" name="Inhaltsplatzhalter 4"/>
          <p:cNvPicPr>
            <a:picLocks noGrp="1" noChangeAspect="1"/>
          </p:cNvPicPr>
          <p:nvPr>
            <p:ph type="pic"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743" b="23743"/>
          <a:stretch>
            <a:fillRect/>
          </a:stretch>
        </p:blipFill>
        <p:spPr>
          <a:xfrm>
            <a:off x="7459663" y="1096963"/>
            <a:ext cx="4732337" cy="4394200"/>
          </a:xfrm>
          <a:ln>
            <a:solidFill>
              <a:schemeClr val="accent4">
                <a:lumMod val="40000"/>
                <a:lumOff val="60000"/>
              </a:schemeClr>
            </a:solidFill>
          </a:ln>
        </p:spPr>
      </p:pic>
      <p:sp>
        <p:nvSpPr>
          <p:cNvPr id="7" name="Textplatzhalter 6"/>
          <p:cNvSpPr>
            <a:spLocks noGrp="1"/>
          </p:cNvSpPr>
          <p:nvPr>
            <p:ph type="body" sz="half" idx="4294967295"/>
          </p:nvPr>
        </p:nvSpPr>
        <p:spPr>
          <a:xfrm>
            <a:off x="0" y="2835275"/>
            <a:ext cx="2700338" cy="2879725"/>
          </a:xfrm>
        </p:spPr>
        <p:txBody>
          <a:bodyPr/>
          <a:lstStyle/>
          <a:p>
            <a:pPr algn="r"/>
            <a:r>
              <a:rPr lang="de-DE" sz="1800" dirty="0" smtClean="0"/>
              <a:t>Die traditionelle Kleidung wird aus bunten Baumwollstoffen gefertigt</a:t>
            </a:r>
          </a:p>
          <a:p>
            <a:pPr algn="r"/>
            <a:endParaRPr lang="de-DE" dirty="0" smtClean="0"/>
          </a:p>
        </p:txBody>
      </p:sp>
      <p:pic>
        <p:nvPicPr>
          <p:cNvPr id="6" name="Inhaltsplatzhalter 5"/>
          <p:cNvPicPr>
            <a:picLocks noGrp="1" noChangeAspect="1"/>
          </p:cNvPicPr>
          <p:nvPr>
            <p:ph sz="half" idx="4294967295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45" t="15365"/>
          <a:stretch/>
        </p:blipFill>
        <p:spPr>
          <a:xfrm>
            <a:off x="8775700" y="1982788"/>
            <a:ext cx="3416300" cy="4425950"/>
          </a:xfrm>
          <a:ln>
            <a:solidFill>
              <a:schemeClr val="accent4">
                <a:lumMod val="40000"/>
                <a:lumOff val="6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3269171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1653209" cy="1356360"/>
          </a:xfrm>
        </p:spPr>
        <p:txBody>
          <a:bodyPr/>
          <a:lstStyle/>
          <a:p>
            <a:r>
              <a:rPr lang="de-DE" dirty="0" smtClean="0"/>
              <a:t>Mode</a:t>
            </a:r>
            <a:endParaRPr lang="de-DE" dirty="0"/>
          </a:p>
        </p:txBody>
      </p:sp>
      <p:sp>
        <p:nvSpPr>
          <p:cNvPr id="4" name="Textfeld 3"/>
          <p:cNvSpPr txBox="1"/>
          <p:nvPr/>
        </p:nvSpPr>
        <p:spPr>
          <a:xfrm>
            <a:off x="1143000" y="2438400"/>
            <a:ext cx="2965174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2000" dirty="0"/>
              <a:t>Die traditionelle Kleidung wird aus bunten Baumwollstoffen gefertigt</a:t>
            </a:r>
          </a:p>
          <a:p>
            <a:pPr algn="r"/>
            <a:endParaRPr lang="de-DE" dirty="0"/>
          </a:p>
        </p:txBody>
      </p:sp>
      <p:grpSp>
        <p:nvGrpSpPr>
          <p:cNvPr id="9" name="Gruppieren 8"/>
          <p:cNvGrpSpPr/>
          <p:nvPr/>
        </p:nvGrpSpPr>
        <p:grpSpPr>
          <a:xfrm>
            <a:off x="5367131" y="728868"/>
            <a:ext cx="5642115" cy="5441496"/>
            <a:chOff x="5367131" y="728868"/>
            <a:chExt cx="5642115" cy="5441496"/>
          </a:xfrm>
        </p:grpSpPr>
        <p:pic>
          <p:nvPicPr>
            <p:cNvPr id="5" name="Grafik 4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730" t="3607" r="6080" b="11418"/>
            <a:stretch/>
          </p:blipFill>
          <p:spPr>
            <a:xfrm>
              <a:off x="5367131" y="728868"/>
              <a:ext cx="3498574" cy="4996070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pic>
          <p:nvPicPr>
            <p:cNvPr id="6" name="Grafik 5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5585"/>
            <a:stretch/>
          </p:blipFill>
          <p:spPr>
            <a:xfrm>
              <a:off x="7787324" y="2093848"/>
              <a:ext cx="3221922" cy="4076516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</p:grpSp>
    </p:spTree>
    <p:extLst>
      <p:ext uri="{BB962C8B-B14F-4D97-AF65-F5344CB8AC3E}">
        <p14:creationId xmlns:p14="http://schemas.microsoft.com/office/powerpoint/2010/main" val="4973656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 smtClean="0"/>
              <a:t/>
            </a:r>
            <a:br>
              <a:rPr lang="de-DE" dirty="0" smtClean="0"/>
            </a:br>
            <a:r>
              <a:rPr lang="de-DE" dirty="0"/>
              <a:t/>
            </a:r>
            <a:br>
              <a:rPr lang="de-DE" dirty="0"/>
            </a:br>
            <a:r>
              <a:rPr lang="de-DE" dirty="0" smtClean="0"/>
              <a:t>Sansibar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 smtClean="0"/>
              <a:t>Natur &amp; Kultur im Indischen Ozean</a:t>
            </a:r>
            <a:endParaRPr lang="de-DE" dirty="0"/>
          </a:p>
        </p:txBody>
      </p:sp>
      <p:pic>
        <p:nvPicPr>
          <p:cNvPr id="6" name="Grafik 5" descr="Fitxer:Flag tz-sansibar 2005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34122" y="4615266"/>
            <a:ext cx="2110102" cy="1407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8799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Daten &amp; Fakten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Ostafrikanisches Insel-Archipel, gelegen vor der Küste Tansanias</a:t>
            </a:r>
          </a:p>
          <a:p>
            <a:r>
              <a:rPr lang="de-DE" dirty="0"/>
              <a:t>Fläche: </a:t>
            </a:r>
            <a:r>
              <a:rPr lang="de-DE" dirty="0" smtClean="0"/>
              <a:t>ca. 3.000</a:t>
            </a:r>
            <a:r>
              <a:rPr lang="de-DE" dirty="0"/>
              <a:t> km²</a:t>
            </a:r>
          </a:p>
          <a:p>
            <a:r>
              <a:rPr lang="de-DE" dirty="0" smtClean="0"/>
              <a:t>Hauptinseln </a:t>
            </a:r>
            <a:r>
              <a:rPr lang="de-DE" dirty="0" err="1"/>
              <a:t>Unguja</a:t>
            </a:r>
            <a:r>
              <a:rPr lang="de-DE" dirty="0"/>
              <a:t> (</a:t>
            </a:r>
            <a:r>
              <a:rPr lang="de-DE" dirty="0" err="1"/>
              <a:t>Zanzibar</a:t>
            </a:r>
            <a:r>
              <a:rPr lang="de-DE" dirty="0"/>
              <a:t> Island) und </a:t>
            </a:r>
            <a:r>
              <a:rPr lang="de-DE" dirty="0" err="1"/>
              <a:t>Pemba</a:t>
            </a:r>
            <a:r>
              <a:rPr lang="de-DE" dirty="0"/>
              <a:t>, darüber hinaus eine Reihe kleinerer Inseln  </a:t>
            </a:r>
          </a:p>
          <a:p>
            <a:r>
              <a:rPr lang="de-DE" dirty="0" smtClean="0"/>
              <a:t>Halbautonomer </a:t>
            </a:r>
            <a:r>
              <a:rPr lang="de-DE" dirty="0"/>
              <a:t>Teilstaat </a:t>
            </a:r>
            <a:r>
              <a:rPr lang="de-DE" dirty="0" smtClean="0"/>
              <a:t>von Tansania mit eigener Regierung und eigenem Parlament</a:t>
            </a:r>
            <a:endParaRPr lang="de-DE" dirty="0"/>
          </a:p>
          <a:p>
            <a:r>
              <a:rPr lang="de-DE" dirty="0" smtClean="0"/>
              <a:t>Hauptstadt Sansibar-Stadt (</a:t>
            </a:r>
            <a:r>
              <a:rPr lang="de-DE" dirty="0" err="1" smtClean="0"/>
              <a:t>Unguja</a:t>
            </a:r>
            <a:r>
              <a:rPr lang="de-DE" dirty="0" smtClean="0"/>
              <a:t>)</a:t>
            </a:r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11608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Bevölkerung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Einwohnerzahl: 1,2 Mio.</a:t>
            </a:r>
            <a:endParaRPr lang="de-DE" dirty="0"/>
          </a:p>
          <a:p>
            <a:r>
              <a:rPr lang="de-DE" dirty="0" smtClean="0"/>
              <a:t>Landessprachen</a:t>
            </a:r>
            <a:r>
              <a:rPr lang="de-DE" dirty="0"/>
              <a:t>: gesprochene Sprache ist Swahili, weitere Amtssprache ist Englisch; verbreitet ist auch die arabische Sprache</a:t>
            </a:r>
          </a:p>
          <a:p>
            <a:r>
              <a:rPr lang="de-DE" dirty="0"/>
              <a:t>Bevölkerung zu ca. </a:t>
            </a:r>
            <a:r>
              <a:rPr lang="de-DE" dirty="0" smtClean="0"/>
              <a:t>97 </a:t>
            </a:r>
            <a:r>
              <a:rPr lang="de-DE" dirty="0"/>
              <a:t>% muslimisch</a:t>
            </a:r>
          </a:p>
          <a:p>
            <a:r>
              <a:rPr lang="de-DE" dirty="0" smtClean="0"/>
              <a:t>Durchschnittliches </a:t>
            </a:r>
            <a:r>
              <a:rPr lang="de-DE" dirty="0"/>
              <a:t>Jahreseinkommen </a:t>
            </a:r>
            <a:r>
              <a:rPr lang="de-DE" dirty="0" smtClean="0"/>
              <a:t>ca. 250 US-Dollar</a:t>
            </a:r>
          </a:p>
          <a:p>
            <a:r>
              <a:rPr lang="de-DE" dirty="0" smtClean="0"/>
              <a:t>Über </a:t>
            </a:r>
            <a:r>
              <a:rPr lang="de-DE" dirty="0"/>
              <a:t>die Hälfte der Bevölkerung lebt unterhalb der </a:t>
            </a:r>
            <a:r>
              <a:rPr lang="de-DE" dirty="0" smtClean="0"/>
              <a:t>Armutsgrenze</a:t>
            </a:r>
          </a:p>
        </p:txBody>
      </p:sp>
    </p:spTree>
    <p:extLst>
      <p:ext uri="{BB962C8B-B14F-4D97-AF65-F5344CB8AC3E}">
        <p14:creationId xmlns:p14="http://schemas.microsoft.com/office/powerpoint/2010/main" val="2983776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Wirtschaft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 dirty="0" smtClean="0"/>
          </a:p>
          <a:p>
            <a:r>
              <a:rPr lang="de-DE" dirty="0" smtClean="0"/>
              <a:t>Metropole für Handel , insbesondere für Sklavenhandel, Elfenbein und Gewürze</a:t>
            </a:r>
          </a:p>
          <a:p>
            <a:r>
              <a:rPr lang="de-DE" dirty="0" smtClean="0"/>
              <a:t>Tourismus heute herausragende Rolle, neben Landwirtschaft (Gewürze, Kokospalmen)</a:t>
            </a:r>
          </a:p>
          <a:p>
            <a:r>
              <a:rPr lang="de-DE" dirty="0" smtClean="0"/>
              <a:t>Infrastruktur </a:t>
            </a:r>
          </a:p>
        </p:txBody>
      </p:sp>
    </p:spTree>
    <p:extLst>
      <p:ext uri="{BB962C8B-B14F-4D97-AF65-F5344CB8AC3E}">
        <p14:creationId xmlns:p14="http://schemas.microsoft.com/office/powerpoint/2010/main" val="502709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Sehenswürdigkeiten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Natur:</a:t>
            </a:r>
          </a:p>
          <a:p>
            <a:pPr lvl="1"/>
            <a:r>
              <a:rPr lang="de-DE" dirty="0" smtClean="0"/>
              <a:t>Korallenriffe säumen die gesamte Inselgruppe</a:t>
            </a:r>
          </a:p>
          <a:p>
            <a:pPr lvl="1"/>
            <a:r>
              <a:rPr lang="de-DE" dirty="0" smtClean="0"/>
              <a:t>Wale</a:t>
            </a:r>
            <a:r>
              <a:rPr lang="de-DE" dirty="0"/>
              <a:t>, Delfine und </a:t>
            </a:r>
            <a:r>
              <a:rPr lang="de-DE" dirty="0" err="1"/>
              <a:t>Walhaie</a:t>
            </a:r>
            <a:r>
              <a:rPr lang="de-DE" dirty="0"/>
              <a:t> </a:t>
            </a:r>
            <a:r>
              <a:rPr lang="de-DE" dirty="0" smtClean="0"/>
              <a:t>(</a:t>
            </a:r>
            <a:r>
              <a:rPr lang="de-DE" dirty="0" err="1" smtClean="0"/>
              <a:t>Pemba</a:t>
            </a:r>
            <a:r>
              <a:rPr lang="de-DE" dirty="0" smtClean="0"/>
              <a:t>), Buckelwale (</a:t>
            </a:r>
            <a:r>
              <a:rPr lang="de-DE" dirty="0" err="1"/>
              <a:t>Fanjove</a:t>
            </a:r>
            <a:r>
              <a:rPr lang="de-DE" dirty="0"/>
              <a:t> Island</a:t>
            </a:r>
            <a:r>
              <a:rPr lang="de-DE" b="1" dirty="0" smtClean="0"/>
              <a:t>)</a:t>
            </a:r>
            <a:endParaRPr lang="de-DE" dirty="0"/>
          </a:p>
          <a:p>
            <a:pPr lvl="1"/>
            <a:r>
              <a:rPr lang="de-DE" dirty="0" smtClean="0"/>
              <a:t>Ausgedehnte Mangrovenwälder, v.a. an der Ostküste Sansibars und auf Mafia-Island</a:t>
            </a:r>
          </a:p>
          <a:p>
            <a:pPr lvl="1"/>
            <a:r>
              <a:rPr lang="de-DE" dirty="0" smtClean="0"/>
              <a:t>Seltene Tierarten, z.B. das Sansibar Stummeläffchen im </a:t>
            </a:r>
            <a:r>
              <a:rPr lang="de-DE" dirty="0" err="1" smtClean="0"/>
              <a:t>Jozani</a:t>
            </a:r>
            <a:r>
              <a:rPr lang="de-DE" dirty="0" smtClean="0"/>
              <a:t> </a:t>
            </a:r>
            <a:r>
              <a:rPr lang="de-DE" dirty="0" err="1" smtClean="0"/>
              <a:t>Forest</a:t>
            </a:r>
            <a:endParaRPr lang="de-DE" dirty="0" smtClean="0"/>
          </a:p>
          <a:p>
            <a:r>
              <a:rPr lang="de-DE" dirty="0" smtClean="0"/>
              <a:t>Kultur:</a:t>
            </a:r>
          </a:p>
          <a:p>
            <a:pPr lvl="1"/>
            <a:r>
              <a:rPr lang="de-DE" dirty="0" err="1"/>
              <a:t>Stonetown</a:t>
            </a:r>
            <a:r>
              <a:rPr lang="de-DE" dirty="0"/>
              <a:t>: historische Stadt ist </a:t>
            </a:r>
            <a:r>
              <a:rPr lang="de-DE" dirty="0" err="1"/>
              <a:t>Unesco</a:t>
            </a:r>
            <a:r>
              <a:rPr lang="de-DE" dirty="0"/>
              <a:t> Weltkulturerbe</a:t>
            </a:r>
          </a:p>
          <a:p>
            <a:pPr lvl="1"/>
            <a:r>
              <a:rPr lang="de-DE" dirty="0" smtClean="0"/>
              <a:t>Ausgedehnte Gewürzplantagen</a:t>
            </a:r>
          </a:p>
          <a:p>
            <a:pPr lvl="1"/>
            <a:r>
              <a:rPr lang="de-DE" dirty="0" smtClean="0"/>
              <a:t>„</a:t>
            </a:r>
            <a:r>
              <a:rPr lang="de-DE" dirty="0" err="1" smtClean="0"/>
              <a:t>Swahlili</a:t>
            </a:r>
            <a:r>
              <a:rPr lang="de-DE" dirty="0" smtClean="0"/>
              <a:t>-Kultur“: Küche, Kunst- und Musiktradition</a:t>
            </a:r>
            <a:endParaRPr lang="de-DE" dirty="0"/>
          </a:p>
          <a:p>
            <a:pPr lvl="1"/>
            <a:endParaRPr lang="de-DE" dirty="0"/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00935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Erholung abseits des Massentourismus</a:t>
            </a:r>
            <a:endParaRPr lang="de-DE" dirty="0"/>
          </a:p>
        </p:txBody>
      </p:sp>
      <p:sp>
        <p:nvSpPr>
          <p:cNvPr id="5" name="Inhaltsplatzhalt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DE" dirty="0" smtClean="0"/>
              <a:t>„Strandurlaub“ an idyllischen Naturstränden – perfekt, um einmal die Seele baumeln zu lassen</a:t>
            </a:r>
          </a:p>
          <a:p>
            <a:r>
              <a:rPr lang="de-DE" dirty="0" smtClean="0"/>
              <a:t>Vielfältiges Ausflugsangebot bietet Gelegenheit, die Insel, die Natur und das Leben der Bewohner kennenzulernen</a:t>
            </a:r>
          </a:p>
          <a:p>
            <a:r>
              <a:rPr lang="de-DE" dirty="0"/>
              <a:t>Kleinere Hotelanlagen und Pensionen bieten individuelle </a:t>
            </a:r>
            <a:r>
              <a:rPr lang="de-DE" dirty="0" smtClean="0"/>
              <a:t>Betreuung</a:t>
            </a:r>
          </a:p>
        </p:txBody>
      </p:sp>
      <p:pic>
        <p:nvPicPr>
          <p:cNvPr id="7" name="Inhaltsplatzhalter 3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78752" y="1645920"/>
            <a:ext cx="3134967" cy="4702452"/>
          </a:xfrm>
        </p:spPr>
      </p:pic>
    </p:spTree>
    <p:extLst>
      <p:ext uri="{BB962C8B-B14F-4D97-AF65-F5344CB8AC3E}">
        <p14:creationId xmlns:p14="http://schemas.microsoft.com/office/powerpoint/2010/main" val="173406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Traumhafte Strände …</a:t>
            </a:r>
            <a:endParaRPr lang="de-DE" dirty="0"/>
          </a:p>
        </p:txBody>
      </p:sp>
      <p:pic>
        <p:nvPicPr>
          <p:cNvPr id="5" name="Inhaltsplatzhalter 4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2425"/>
          <a:stretch/>
        </p:blipFill>
        <p:spPr>
          <a:xfrm>
            <a:off x="2181868" y="1965960"/>
            <a:ext cx="8082969" cy="408375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950757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Traumhafte Strände …</a:t>
            </a:r>
            <a:endParaRPr lang="de-DE" dirty="0"/>
          </a:p>
        </p:txBody>
      </p:sp>
      <p:pic>
        <p:nvPicPr>
          <p:cNvPr id="10" name="Inhaltsplatzhalter 9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242995" y="1792357"/>
            <a:ext cx="9381124" cy="4436166"/>
          </a:xfrm>
          <a:prstGeom prst="rect">
            <a:avLst/>
          </a:prstGeom>
          <a:ln>
            <a:solidFill>
              <a:schemeClr val="accent4">
                <a:lumMod val="40000"/>
                <a:lumOff val="60000"/>
              </a:schemeClr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153283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HDOfficeLightV0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HDOfficeLightV0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Basis">
  <a:themeElements>
    <a:clrScheme name="Basis">
      <a:dk1>
        <a:srgbClr val="000000"/>
      </a:dk1>
      <a:lt1>
        <a:srgbClr val="FFFFFF"/>
      </a:lt1>
      <a:dk2>
        <a:srgbClr val="565349"/>
      </a:dk2>
      <a:lt2>
        <a:srgbClr val="DDDDDD"/>
      </a:lt2>
      <a:accent1>
        <a:srgbClr val="A6B727"/>
      </a:accent1>
      <a:accent2>
        <a:srgbClr val="DF5327"/>
      </a:accent2>
      <a:accent3>
        <a:srgbClr val="FE9E00"/>
      </a:accent3>
      <a:accent4>
        <a:srgbClr val="418AB3"/>
      </a:accent4>
      <a:accent5>
        <a:srgbClr val="D7D447"/>
      </a:accent5>
      <a:accent6>
        <a:srgbClr val="818183"/>
      </a:accent6>
      <a:hlink>
        <a:srgbClr val="F59E00"/>
      </a:hlink>
      <a:folHlink>
        <a:srgbClr val="B2B2B2"/>
      </a:folHlink>
    </a:clrScheme>
    <a:fontScheme name="Basis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Basis">
      <a:fillStyleLst>
        <a:solidFill>
          <a:schemeClr val="phClr"/>
        </a:solidFill>
        <a:solidFill>
          <a:schemeClr val="phClr">
            <a:tint val="55000"/>
            <a:satMod val="13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  <a:satMod val="105000"/>
              </a:schemeClr>
            </a:gs>
            <a:gs pos="100000">
              <a:schemeClr val="phClr"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27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95000"/>
            <a:satMod val="140000"/>
          </a:schemeClr>
        </a:solidFill>
        <a:solidFill>
          <a:schemeClr val="phClr">
            <a:tint val="90000"/>
            <a:shade val="85000"/>
            <a:satMod val="160000"/>
            <a:lumMod val="11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sis" id="{5665723A-49BA-4B57-8411-A56F8F207965}" vid="{ACC63D00-1EE0-4159-BF5A-6FF02000B71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TM02900771[[fn=Segment]]</Template>
  <TotalTime>0</TotalTime>
  <Words>236</Words>
  <Application>Microsoft Office PowerPoint</Application>
  <PresentationFormat>Breitbild</PresentationFormat>
  <Paragraphs>43</Paragraphs>
  <Slides>13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3</vt:i4>
      </vt:variant>
      <vt:variant>
        <vt:lpstr>Folientitel</vt:lpstr>
      </vt:variant>
      <vt:variant>
        <vt:i4>13</vt:i4>
      </vt:variant>
    </vt:vector>
  </HeadingPairs>
  <TitlesOfParts>
    <vt:vector size="20" baseType="lpstr">
      <vt:lpstr>Calibri</vt:lpstr>
      <vt:lpstr>Calibri Light</vt:lpstr>
      <vt:lpstr>Corbel</vt:lpstr>
      <vt:lpstr>Wingdings 2</vt:lpstr>
      <vt:lpstr>HDOfficeLightV0</vt:lpstr>
      <vt:lpstr>1_HDOfficeLightV0</vt:lpstr>
      <vt:lpstr>Basis</vt:lpstr>
      <vt:lpstr>  Sansibar</vt:lpstr>
      <vt:lpstr>  Sansibar</vt:lpstr>
      <vt:lpstr>Daten &amp; Fakten</vt:lpstr>
      <vt:lpstr>Bevölkerung</vt:lpstr>
      <vt:lpstr>Wirtschaft</vt:lpstr>
      <vt:lpstr>Sehenswürdigkeiten</vt:lpstr>
      <vt:lpstr>Erholung abseits des Massentourismus</vt:lpstr>
      <vt:lpstr>Traumhafte Strände …</vt:lpstr>
      <vt:lpstr>Traumhafte Strände …</vt:lpstr>
      <vt:lpstr>Traumhafte Strände …</vt:lpstr>
      <vt:lpstr>Daus – traditionelle Boote</vt:lpstr>
      <vt:lpstr>Mode</vt:lpstr>
      <vt:lpstr>Mode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Sansibar</dc:title>
  <dc:creator>Susanne Franz, Lektorat und Redaktion</dc:creator>
  <cp:lastModifiedBy>Susanne Franz</cp:lastModifiedBy>
  <cp:revision>38</cp:revision>
  <dcterms:created xsi:type="dcterms:W3CDTF">2015-11-25T16:37:48Z</dcterms:created>
  <dcterms:modified xsi:type="dcterms:W3CDTF">2015-12-05T14:31:10Z</dcterms:modified>
</cp:coreProperties>
</file>