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65" r:id="rId1"/>
    <p:sldMasterId id="2147483877" r:id="rId2"/>
    <p:sldMasterId id="2147483931" r:id="rId3"/>
    <p:sldMasterId id="2147484081" r:id="rId4"/>
    <p:sldMasterId id="2147484146" r:id="rId5"/>
  </p:sldMasterIdLst>
  <p:sldIdLst>
    <p:sldId id="256" r:id="rId6"/>
    <p:sldId id="257" r:id="rId7"/>
    <p:sldId id="258" r:id="rId8"/>
    <p:sldId id="260" r:id="rId9"/>
    <p:sldId id="261" r:id="rId10"/>
    <p:sldId id="271" r:id="rId11"/>
    <p:sldId id="266" r:id="rId12"/>
    <p:sldId id="269" r:id="rId13"/>
    <p:sldId id="270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2" d="100"/>
          <a:sy n="72" d="100"/>
        </p:scale>
        <p:origin x="4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829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9846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8E61D-D431-422C-9764-11DAFE33AB63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24339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2167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74267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3200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34995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70197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7739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3597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3562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09129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4252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2528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8E61D-D431-422C-9764-11DAFE33AB63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1869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1270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906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85858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08402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89777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9080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6587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70520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9901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897282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80907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8E61D-D431-422C-9764-11DAFE33AB63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453978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857618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85581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134566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77401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38637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382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52327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009144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781761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54242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981503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8E61D-D431-422C-9764-11DAFE33AB63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622139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8ABE3C1-DBE1-495D-B57B-2849774B866A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217049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507523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066485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718622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9789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735997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546522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266468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608376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392363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59618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8E61D-D431-422C-9764-11DAFE33AB63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9704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989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8517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537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6926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12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  <p:sldLayoutId id="2147483875" r:id="rId10"/>
    <p:sldLayoutId id="21474838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438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8" r:id="rId1"/>
    <p:sldLayoutId id="2147483879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0828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2" r:id="rId1"/>
    <p:sldLayoutId id="2147483933" r:id="rId2"/>
    <p:sldLayoutId id="2147483934" r:id="rId3"/>
    <p:sldLayoutId id="2147483935" r:id="rId4"/>
    <p:sldLayoutId id="2147483936" r:id="rId5"/>
    <p:sldLayoutId id="2147483937" r:id="rId6"/>
    <p:sldLayoutId id="2147483938" r:id="rId7"/>
    <p:sldLayoutId id="2147483939" r:id="rId8"/>
    <p:sldLayoutId id="2147483940" r:id="rId9"/>
    <p:sldLayoutId id="2147483941" r:id="rId10"/>
    <p:sldLayoutId id="214748394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5085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2" r:id="rId1"/>
    <p:sldLayoutId id="2147484083" r:id="rId2"/>
    <p:sldLayoutId id="2147484084" r:id="rId3"/>
    <p:sldLayoutId id="2147484085" r:id="rId4"/>
    <p:sldLayoutId id="2147484086" r:id="rId5"/>
    <p:sldLayoutId id="2147484087" r:id="rId6"/>
    <p:sldLayoutId id="2147484088" r:id="rId7"/>
    <p:sldLayoutId id="2147484089" r:id="rId8"/>
    <p:sldLayoutId id="2147484090" r:id="rId9"/>
    <p:sldLayoutId id="2147484091" r:id="rId10"/>
    <p:sldLayoutId id="214748409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9D6E9DEC-419B-4CC5-A080-3B06BD5A8291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2044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7" r:id="rId1"/>
    <p:sldLayoutId id="2147484148" r:id="rId2"/>
    <p:sldLayoutId id="2147484149" r:id="rId3"/>
    <p:sldLayoutId id="2147484150" r:id="rId4"/>
    <p:sldLayoutId id="2147484151" r:id="rId5"/>
    <p:sldLayoutId id="2147484152" r:id="rId6"/>
    <p:sldLayoutId id="2147484153" r:id="rId7"/>
    <p:sldLayoutId id="2147484154" r:id="rId8"/>
    <p:sldLayoutId id="2147484155" r:id="rId9"/>
    <p:sldLayoutId id="2147484156" r:id="rId10"/>
    <p:sldLayoutId id="214748415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tx1"/>
        </a:buClr>
        <a:buSzPct val="80000"/>
        <a:buFont typeface="Corbe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Sansibar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Natur &amp; Kultur im Indischen Ozean</a:t>
            </a:r>
            <a:endParaRPr lang="de-DE" dirty="0"/>
          </a:p>
        </p:txBody>
      </p:sp>
      <p:pic>
        <p:nvPicPr>
          <p:cNvPr id="5" name="Picture 2" descr="Flagge von Sansibar (Zanzibar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3340" y="4607777"/>
            <a:ext cx="2133600" cy="142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0160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Daten &amp; Fakten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Ostafrikanisches Insel-Archipel, gelegen vor der Küste Tansanias</a:t>
            </a:r>
          </a:p>
          <a:p>
            <a:r>
              <a:rPr lang="de-DE" dirty="0"/>
              <a:t>Fläche: </a:t>
            </a:r>
            <a:r>
              <a:rPr lang="de-DE" dirty="0" smtClean="0"/>
              <a:t>ca. 3.000</a:t>
            </a:r>
            <a:r>
              <a:rPr lang="de-DE" dirty="0"/>
              <a:t> km²</a:t>
            </a:r>
          </a:p>
          <a:p>
            <a:r>
              <a:rPr lang="de-DE" dirty="0" smtClean="0"/>
              <a:t>Hauptinseln </a:t>
            </a:r>
            <a:r>
              <a:rPr lang="de-DE" dirty="0" err="1"/>
              <a:t>Unguja</a:t>
            </a:r>
            <a:r>
              <a:rPr lang="de-DE" dirty="0"/>
              <a:t> (</a:t>
            </a:r>
            <a:r>
              <a:rPr lang="de-DE" dirty="0" err="1"/>
              <a:t>Zanzibar</a:t>
            </a:r>
            <a:r>
              <a:rPr lang="de-DE" dirty="0"/>
              <a:t> Island) und </a:t>
            </a:r>
            <a:r>
              <a:rPr lang="de-DE" dirty="0" err="1"/>
              <a:t>Pemba</a:t>
            </a:r>
            <a:r>
              <a:rPr lang="de-DE" dirty="0"/>
              <a:t>, darüber hinaus eine Reihe kleinerer Inseln  </a:t>
            </a:r>
          </a:p>
          <a:p>
            <a:r>
              <a:rPr lang="de-DE" dirty="0" smtClean="0"/>
              <a:t>Halbautonomer </a:t>
            </a:r>
            <a:r>
              <a:rPr lang="de-DE" dirty="0"/>
              <a:t>Teilstaat </a:t>
            </a:r>
            <a:r>
              <a:rPr lang="de-DE" dirty="0" smtClean="0"/>
              <a:t>von Tansania mit eigener Regierung und eigenem Parlament</a:t>
            </a:r>
            <a:endParaRPr lang="de-DE" dirty="0"/>
          </a:p>
          <a:p>
            <a:r>
              <a:rPr lang="de-DE" dirty="0" smtClean="0"/>
              <a:t>Hauptstadt Sansibar-Stadt (</a:t>
            </a:r>
            <a:r>
              <a:rPr lang="de-DE" dirty="0" err="1" smtClean="0"/>
              <a:t>Unguja</a:t>
            </a:r>
            <a:r>
              <a:rPr lang="de-DE" dirty="0" smtClean="0"/>
              <a:t>)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1160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Bevölkerung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Einwohnerzahl: 1,2 Mio.</a:t>
            </a:r>
            <a:endParaRPr lang="de-DE" dirty="0"/>
          </a:p>
          <a:p>
            <a:r>
              <a:rPr lang="de-DE" dirty="0" smtClean="0"/>
              <a:t>Landessprachen</a:t>
            </a:r>
            <a:r>
              <a:rPr lang="de-DE" dirty="0"/>
              <a:t>: gesprochene Sprache ist Swahili, weitere Amtssprache ist Englisch; verbreitet ist auch die arabische Sprache</a:t>
            </a:r>
          </a:p>
          <a:p>
            <a:r>
              <a:rPr lang="de-DE" dirty="0"/>
              <a:t>Bevölkerung zu ca. </a:t>
            </a:r>
            <a:r>
              <a:rPr lang="de-DE" dirty="0" smtClean="0"/>
              <a:t>97 </a:t>
            </a:r>
            <a:r>
              <a:rPr lang="de-DE" dirty="0"/>
              <a:t>% muslimisch</a:t>
            </a:r>
          </a:p>
          <a:p>
            <a:r>
              <a:rPr lang="de-DE" dirty="0" smtClean="0"/>
              <a:t>Durchschnittliches </a:t>
            </a:r>
            <a:r>
              <a:rPr lang="de-DE" dirty="0"/>
              <a:t>Jahreseinkommen </a:t>
            </a:r>
            <a:r>
              <a:rPr lang="de-DE" dirty="0" smtClean="0"/>
              <a:t>ca. 250 US-Dollar</a:t>
            </a:r>
          </a:p>
          <a:p>
            <a:r>
              <a:rPr lang="de-DE" dirty="0" smtClean="0"/>
              <a:t>Über </a:t>
            </a:r>
            <a:r>
              <a:rPr lang="de-DE" dirty="0"/>
              <a:t>die Hälfte der Bevölkerung lebt unterhalb der </a:t>
            </a:r>
            <a:r>
              <a:rPr lang="de-DE" dirty="0" smtClean="0"/>
              <a:t>Armutsgrenze</a:t>
            </a:r>
          </a:p>
        </p:txBody>
      </p:sp>
    </p:spTree>
    <p:extLst>
      <p:ext uri="{BB962C8B-B14F-4D97-AF65-F5344CB8AC3E}">
        <p14:creationId xmlns:p14="http://schemas.microsoft.com/office/powerpoint/2010/main" val="298377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Wirtschaft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Metropole für Handel , insbesondere für Sklavenhandel, Elfenbein und Gewürze</a:t>
            </a:r>
          </a:p>
          <a:p>
            <a:r>
              <a:rPr lang="de-DE" dirty="0" smtClean="0"/>
              <a:t>Tourismus heute herausragende Rolle, neben Landwirtschaft (Gewürze, Kokospalmen)</a:t>
            </a:r>
          </a:p>
          <a:p>
            <a:r>
              <a:rPr lang="de-DE" dirty="0" smtClean="0"/>
              <a:t>Infrastruktur </a:t>
            </a:r>
          </a:p>
        </p:txBody>
      </p:sp>
    </p:spTree>
    <p:extLst>
      <p:ext uri="{BB962C8B-B14F-4D97-AF65-F5344CB8AC3E}">
        <p14:creationId xmlns:p14="http://schemas.microsoft.com/office/powerpoint/2010/main" val="502709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Sehenswürdigkeiten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Natur:</a:t>
            </a:r>
          </a:p>
          <a:p>
            <a:pPr lvl="1"/>
            <a:r>
              <a:rPr lang="de-DE" dirty="0" smtClean="0"/>
              <a:t>Korallenriffe säumen die gesamte Inselgruppe</a:t>
            </a:r>
          </a:p>
          <a:p>
            <a:pPr lvl="1"/>
            <a:r>
              <a:rPr lang="de-DE" dirty="0" smtClean="0"/>
              <a:t>Wale</a:t>
            </a:r>
            <a:r>
              <a:rPr lang="de-DE" dirty="0"/>
              <a:t>, Delfine und </a:t>
            </a:r>
            <a:r>
              <a:rPr lang="de-DE" dirty="0" err="1"/>
              <a:t>Walhaie</a:t>
            </a:r>
            <a:r>
              <a:rPr lang="de-DE" dirty="0"/>
              <a:t> </a:t>
            </a:r>
            <a:r>
              <a:rPr lang="de-DE" dirty="0" smtClean="0"/>
              <a:t>(</a:t>
            </a:r>
            <a:r>
              <a:rPr lang="de-DE" dirty="0" err="1" smtClean="0"/>
              <a:t>Pemba</a:t>
            </a:r>
            <a:r>
              <a:rPr lang="de-DE" dirty="0" smtClean="0"/>
              <a:t>), Buckelwale (</a:t>
            </a:r>
            <a:r>
              <a:rPr lang="de-DE" dirty="0" err="1"/>
              <a:t>Fanjove</a:t>
            </a:r>
            <a:r>
              <a:rPr lang="de-DE" dirty="0"/>
              <a:t> Island</a:t>
            </a:r>
            <a:r>
              <a:rPr lang="de-DE" b="1" dirty="0" smtClean="0"/>
              <a:t>)</a:t>
            </a:r>
            <a:endParaRPr lang="de-DE" dirty="0"/>
          </a:p>
          <a:p>
            <a:pPr lvl="1"/>
            <a:r>
              <a:rPr lang="de-DE" dirty="0" smtClean="0"/>
              <a:t>Ausgedehnte Mangrovenwälder, v.a. an der Ostküste Sansibars und auf Mafia-Island</a:t>
            </a:r>
          </a:p>
          <a:p>
            <a:pPr lvl="1"/>
            <a:r>
              <a:rPr lang="de-DE" dirty="0" smtClean="0"/>
              <a:t>Seltene Tierarten, z.B. das Sansibar Stummeläffchen im </a:t>
            </a:r>
            <a:r>
              <a:rPr lang="de-DE" dirty="0" err="1" smtClean="0"/>
              <a:t>Jozani</a:t>
            </a:r>
            <a:r>
              <a:rPr lang="de-DE" dirty="0" smtClean="0"/>
              <a:t> </a:t>
            </a:r>
            <a:r>
              <a:rPr lang="de-DE" dirty="0" err="1" smtClean="0"/>
              <a:t>Forest</a:t>
            </a:r>
            <a:endParaRPr lang="de-DE" dirty="0" smtClean="0"/>
          </a:p>
          <a:p>
            <a:r>
              <a:rPr lang="de-DE" dirty="0" smtClean="0"/>
              <a:t>Kultur:</a:t>
            </a:r>
          </a:p>
          <a:p>
            <a:pPr lvl="1"/>
            <a:r>
              <a:rPr lang="de-DE" dirty="0" err="1"/>
              <a:t>Stonetown</a:t>
            </a:r>
            <a:r>
              <a:rPr lang="de-DE" dirty="0"/>
              <a:t>: historische Stadt ist </a:t>
            </a:r>
            <a:r>
              <a:rPr lang="de-DE" dirty="0" err="1"/>
              <a:t>Unesco</a:t>
            </a:r>
            <a:r>
              <a:rPr lang="de-DE" dirty="0"/>
              <a:t> Weltkulturerbe</a:t>
            </a:r>
          </a:p>
          <a:p>
            <a:pPr lvl="1"/>
            <a:r>
              <a:rPr lang="de-DE" dirty="0" smtClean="0"/>
              <a:t>Ausgedehnte Gewürzplantagen</a:t>
            </a:r>
          </a:p>
          <a:p>
            <a:pPr lvl="1"/>
            <a:r>
              <a:rPr lang="de-DE" dirty="0" smtClean="0"/>
              <a:t>„</a:t>
            </a:r>
            <a:r>
              <a:rPr lang="de-DE" dirty="0" err="1" smtClean="0"/>
              <a:t>Swahlili</a:t>
            </a:r>
            <a:r>
              <a:rPr lang="de-DE" dirty="0" smtClean="0"/>
              <a:t>-Kultur“: Küche, Kunst- und Musiktradition</a:t>
            </a:r>
            <a:endParaRPr lang="de-DE" dirty="0"/>
          </a:p>
          <a:p>
            <a:pPr lvl="1"/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093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Erholung abseits des Massentourismus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„Strandurlaub“ an idyllischen Naturstränden – perfekt, um einmal die Seele baumeln zu lassen</a:t>
            </a:r>
          </a:p>
          <a:p>
            <a:r>
              <a:rPr lang="de-DE" dirty="0" smtClean="0"/>
              <a:t>Vielfältiges Ausflugsangebot bietet Gelegenheit, die Insel, die Natur und das Leben der Bewohner kennenzulernen</a:t>
            </a:r>
          </a:p>
          <a:p>
            <a:r>
              <a:rPr lang="de-DE" dirty="0"/>
              <a:t>Kleinere Hotelanlagen und Pensionen bieten individuelle </a:t>
            </a:r>
            <a:r>
              <a:rPr lang="de-DE" dirty="0" smtClean="0"/>
              <a:t>Betreuung</a:t>
            </a:r>
          </a:p>
        </p:txBody>
      </p:sp>
      <p:pic>
        <p:nvPicPr>
          <p:cNvPr id="7" name="Inhaltsplatzhalter 3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3823" y="2057400"/>
            <a:ext cx="2681816" cy="4022725"/>
          </a:xfrm>
        </p:spPr>
      </p:pic>
    </p:spTree>
    <p:extLst>
      <p:ext uri="{BB962C8B-B14F-4D97-AF65-F5344CB8AC3E}">
        <p14:creationId xmlns:p14="http://schemas.microsoft.com/office/powerpoint/2010/main" val="17340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Traumhafte Strände …</a:t>
            </a:r>
            <a:endParaRPr lang="de-DE" dirty="0"/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3378491" y="2057400"/>
            <a:ext cx="5401680" cy="4038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5075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Daus – traditionelle Boote</a:t>
            </a:r>
            <a:endParaRPr lang="de-DE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0381" y="2057400"/>
            <a:ext cx="6057900" cy="4038600"/>
          </a:xfrm>
        </p:spPr>
      </p:pic>
    </p:spTree>
    <p:extLst>
      <p:ext uri="{BB962C8B-B14F-4D97-AF65-F5344CB8AC3E}">
        <p14:creationId xmlns:p14="http://schemas.microsoft.com/office/powerpoint/2010/main" val="31981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Mode</a:t>
            </a:r>
            <a:endParaRPr lang="de-DE" dirty="0"/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43" b="23743"/>
          <a:stretch>
            <a:fillRect/>
          </a:stretch>
        </p:blipFill>
        <p:spPr/>
      </p:pic>
      <p:sp>
        <p:nvSpPr>
          <p:cNvPr id="7" name="Textplatzhalt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de-DE" dirty="0" smtClean="0"/>
              <a:t>Die traditionelle Kleidung wird aus bunten Baumwollstoffen gefertigt</a:t>
            </a:r>
          </a:p>
          <a:p>
            <a:endParaRPr lang="de-DE" dirty="0" smtClean="0"/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5" t="15365"/>
          <a:stretch/>
        </p:blipFill>
        <p:spPr>
          <a:xfrm>
            <a:off x="9236075" y="2409825"/>
            <a:ext cx="2955925" cy="3830638"/>
          </a:xfrm>
        </p:spPr>
      </p:pic>
    </p:spTree>
    <p:extLst>
      <p:ext uri="{BB962C8B-B14F-4D97-AF65-F5344CB8AC3E}">
        <p14:creationId xmlns:p14="http://schemas.microsoft.com/office/powerpoint/2010/main" val="3269171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ACC63D00-1EE0-4159-BF5A-6FF02000B7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TM02900720[[fn=Integral]]</Template>
  <TotalTime>0</TotalTime>
  <Words>215</Words>
  <Application>Microsoft Office PowerPoint</Application>
  <PresentationFormat>Breitbild</PresentationFormat>
  <Paragraphs>37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5</vt:i4>
      </vt:variant>
      <vt:variant>
        <vt:lpstr>Folientitel</vt:lpstr>
      </vt:variant>
      <vt:variant>
        <vt:i4>9</vt:i4>
      </vt:variant>
    </vt:vector>
  </HeadingPairs>
  <TitlesOfParts>
    <vt:vector size="18" baseType="lpstr">
      <vt:lpstr>Calibri</vt:lpstr>
      <vt:lpstr>Calibri Light</vt:lpstr>
      <vt:lpstr>Corbel</vt:lpstr>
      <vt:lpstr>Wingdings 2</vt:lpstr>
      <vt:lpstr>HDOfficeLightV0</vt:lpstr>
      <vt:lpstr>1_HDOfficeLightV0</vt:lpstr>
      <vt:lpstr>2_HDOfficeLightV0</vt:lpstr>
      <vt:lpstr>3_HDOfficeLightV0</vt:lpstr>
      <vt:lpstr>Basis</vt:lpstr>
      <vt:lpstr>  Sansibar</vt:lpstr>
      <vt:lpstr>Daten &amp; Fakten</vt:lpstr>
      <vt:lpstr>Bevölkerung</vt:lpstr>
      <vt:lpstr>Wirtschaft</vt:lpstr>
      <vt:lpstr>Sehenswürdigkeiten</vt:lpstr>
      <vt:lpstr>Erholung abseits des Massentourismus</vt:lpstr>
      <vt:lpstr>Traumhafte Strände …</vt:lpstr>
      <vt:lpstr>Daus – traditionelle Boote</vt:lpstr>
      <vt:lpstr>Mode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Sansibar</dc:title>
  <dc:creator>Susanne Franz, Lektorat und Redaktion</dc:creator>
  <cp:lastModifiedBy>Susanne Franz</cp:lastModifiedBy>
  <cp:revision>27</cp:revision>
  <dcterms:created xsi:type="dcterms:W3CDTF">2015-11-25T16:37:48Z</dcterms:created>
  <dcterms:modified xsi:type="dcterms:W3CDTF">2015-12-02T20:19:37Z</dcterms:modified>
</cp:coreProperties>
</file>