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6"/>
  </p:notesMasterIdLst>
  <p:sldIdLst>
    <p:sldId id="287" r:id="rId2"/>
    <p:sldId id="288" r:id="rId3"/>
    <p:sldId id="289" r:id="rId4"/>
    <p:sldId id="280" r:id="rId5"/>
    <p:sldId id="290" r:id="rId6"/>
    <p:sldId id="283" r:id="rId7"/>
    <p:sldId id="278" r:id="rId8"/>
    <p:sldId id="377" r:id="rId9"/>
    <p:sldId id="427" r:id="rId10"/>
    <p:sldId id="428" r:id="rId11"/>
    <p:sldId id="293" r:id="rId12"/>
    <p:sldId id="378" r:id="rId13"/>
    <p:sldId id="296" r:id="rId14"/>
    <p:sldId id="379" r:id="rId15"/>
    <p:sldId id="376" r:id="rId16"/>
    <p:sldId id="380" r:id="rId17"/>
    <p:sldId id="298" r:id="rId18"/>
    <p:sldId id="381" r:id="rId19"/>
    <p:sldId id="426" r:id="rId20"/>
    <p:sldId id="284" r:id="rId21"/>
    <p:sldId id="323" r:id="rId22"/>
    <p:sldId id="382" r:id="rId23"/>
    <p:sldId id="302" r:id="rId24"/>
    <p:sldId id="467" r:id="rId25"/>
    <p:sldId id="462" r:id="rId26"/>
    <p:sldId id="463" r:id="rId27"/>
    <p:sldId id="303" r:id="rId28"/>
    <p:sldId id="383" r:id="rId29"/>
    <p:sldId id="384" r:id="rId30"/>
    <p:sldId id="306" r:id="rId31"/>
    <p:sldId id="429" r:id="rId32"/>
    <p:sldId id="385" r:id="rId33"/>
    <p:sldId id="307" r:id="rId34"/>
    <p:sldId id="312" r:id="rId35"/>
    <p:sldId id="309" r:id="rId36"/>
    <p:sldId id="386" r:id="rId37"/>
    <p:sldId id="311" r:id="rId38"/>
    <p:sldId id="314" r:id="rId39"/>
    <p:sldId id="315" r:id="rId40"/>
    <p:sldId id="317" r:id="rId41"/>
    <p:sldId id="318" r:id="rId42"/>
    <p:sldId id="320" r:id="rId43"/>
    <p:sldId id="319" r:id="rId44"/>
    <p:sldId id="387" r:id="rId45"/>
    <p:sldId id="430" r:id="rId46"/>
    <p:sldId id="432" r:id="rId47"/>
    <p:sldId id="434" r:id="rId48"/>
    <p:sldId id="433" r:id="rId49"/>
    <p:sldId id="431" r:id="rId50"/>
    <p:sldId id="466" r:id="rId51"/>
    <p:sldId id="469" r:id="rId52"/>
    <p:sldId id="468" r:id="rId53"/>
    <p:sldId id="470" r:id="rId54"/>
    <p:sldId id="472" r:id="rId55"/>
    <p:sldId id="471" r:id="rId56"/>
    <p:sldId id="464" r:id="rId57"/>
    <p:sldId id="473" r:id="rId58"/>
    <p:sldId id="474" r:id="rId59"/>
    <p:sldId id="476" r:id="rId60"/>
    <p:sldId id="435" r:id="rId61"/>
    <p:sldId id="324" r:id="rId62"/>
    <p:sldId id="388" r:id="rId63"/>
    <p:sldId id="389" r:id="rId64"/>
    <p:sldId id="390" r:id="rId65"/>
    <p:sldId id="391" r:id="rId66"/>
    <p:sldId id="393" r:id="rId67"/>
    <p:sldId id="436" r:id="rId68"/>
    <p:sldId id="437" r:id="rId69"/>
    <p:sldId id="438" r:id="rId70"/>
    <p:sldId id="394" r:id="rId71"/>
    <p:sldId id="439" r:id="rId72"/>
    <p:sldId id="333" r:id="rId73"/>
    <p:sldId id="442" r:id="rId74"/>
    <p:sldId id="441" r:id="rId75"/>
    <p:sldId id="334" r:id="rId76"/>
    <p:sldId id="399" r:id="rId77"/>
    <p:sldId id="443" r:id="rId78"/>
    <p:sldId id="400" r:id="rId79"/>
    <p:sldId id="444" r:id="rId80"/>
    <p:sldId id="402" r:id="rId81"/>
    <p:sldId id="445" r:id="rId82"/>
    <p:sldId id="403" r:id="rId83"/>
    <p:sldId id="404" r:id="rId84"/>
    <p:sldId id="405" r:id="rId85"/>
    <p:sldId id="344" r:id="rId86"/>
    <p:sldId id="447" r:id="rId87"/>
    <p:sldId id="448" r:id="rId88"/>
    <p:sldId id="446" r:id="rId89"/>
    <p:sldId id="408" r:id="rId90"/>
    <p:sldId id="409" r:id="rId91"/>
    <p:sldId id="349" r:id="rId92"/>
    <p:sldId id="407" r:id="rId93"/>
    <p:sldId id="410" r:id="rId94"/>
    <p:sldId id="411" r:id="rId95"/>
    <p:sldId id="412" r:id="rId96"/>
    <p:sldId id="414" r:id="rId97"/>
    <p:sldId id="413" r:id="rId98"/>
    <p:sldId id="449" r:id="rId99"/>
    <p:sldId id="415" r:id="rId100"/>
    <p:sldId id="416" r:id="rId101"/>
    <p:sldId id="356" r:id="rId102"/>
    <p:sldId id="417" r:id="rId103"/>
    <p:sldId id="418" r:id="rId104"/>
    <p:sldId id="419" r:id="rId105"/>
    <p:sldId id="450" r:id="rId106"/>
    <p:sldId id="361" r:id="rId107"/>
    <p:sldId id="420" r:id="rId108"/>
    <p:sldId id="421" r:id="rId109"/>
    <p:sldId id="422" r:id="rId110"/>
    <p:sldId id="367" r:id="rId111"/>
    <p:sldId id="423" r:id="rId112"/>
    <p:sldId id="424" r:id="rId113"/>
    <p:sldId id="425" r:id="rId114"/>
    <p:sldId id="456" r:id="rId115"/>
    <p:sldId id="373" r:id="rId116"/>
    <p:sldId id="454" r:id="rId117"/>
    <p:sldId id="458" r:id="rId118"/>
    <p:sldId id="453" r:id="rId119"/>
    <p:sldId id="459" r:id="rId120"/>
    <p:sldId id="451" r:id="rId121"/>
    <p:sldId id="460" r:id="rId122"/>
    <p:sldId id="461" r:id="rId123"/>
    <p:sldId id="374" r:id="rId124"/>
    <p:sldId id="457" r:id="rId125"/>
    <p:sldId id="478" r:id="rId126"/>
    <p:sldId id="483" r:id="rId127"/>
    <p:sldId id="479" r:id="rId128"/>
    <p:sldId id="480" r:id="rId129"/>
    <p:sldId id="481" r:id="rId130"/>
    <p:sldId id="482" r:id="rId131"/>
    <p:sldId id="484" r:id="rId132"/>
    <p:sldId id="485" r:id="rId133"/>
    <p:sldId id="486" r:id="rId134"/>
    <p:sldId id="487" r:id="rId135"/>
  </p:sldIdLst>
  <p:sldSz cx="18002250" cy="1080135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C32B4D6-D564-452F-AAB4-D865A9BAFF5F}">
          <p14:sldIdLst>
            <p14:sldId id="287"/>
            <p14:sldId id="288"/>
            <p14:sldId id="289"/>
            <p14:sldId id="280"/>
            <p14:sldId id="290"/>
            <p14:sldId id="283"/>
            <p14:sldId id="278"/>
            <p14:sldId id="377"/>
            <p14:sldId id="427"/>
            <p14:sldId id="428"/>
            <p14:sldId id="293"/>
            <p14:sldId id="378"/>
            <p14:sldId id="296"/>
            <p14:sldId id="379"/>
            <p14:sldId id="376"/>
            <p14:sldId id="380"/>
            <p14:sldId id="298"/>
            <p14:sldId id="381"/>
            <p14:sldId id="426"/>
            <p14:sldId id="284"/>
            <p14:sldId id="323"/>
            <p14:sldId id="382"/>
            <p14:sldId id="302"/>
            <p14:sldId id="467"/>
            <p14:sldId id="462"/>
            <p14:sldId id="463"/>
            <p14:sldId id="303"/>
            <p14:sldId id="383"/>
            <p14:sldId id="384"/>
            <p14:sldId id="306"/>
            <p14:sldId id="429"/>
            <p14:sldId id="385"/>
            <p14:sldId id="307"/>
            <p14:sldId id="312"/>
            <p14:sldId id="309"/>
            <p14:sldId id="386"/>
            <p14:sldId id="311"/>
            <p14:sldId id="314"/>
            <p14:sldId id="315"/>
            <p14:sldId id="317"/>
            <p14:sldId id="318"/>
            <p14:sldId id="320"/>
            <p14:sldId id="319"/>
            <p14:sldId id="387"/>
            <p14:sldId id="430"/>
            <p14:sldId id="432"/>
            <p14:sldId id="434"/>
            <p14:sldId id="433"/>
            <p14:sldId id="431"/>
            <p14:sldId id="466"/>
            <p14:sldId id="469"/>
            <p14:sldId id="468"/>
            <p14:sldId id="470"/>
            <p14:sldId id="472"/>
            <p14:sldId id="471"/>
            <p14:sldId id="464"/>
            <p14:sldId id="473"/>
            <p14:sldId id="474"/>
            <p14:sldId id="476"/>
            <p14:sldId id="435"/>
            <p14:sldId id="324"/>
            <p14:sldId id="388"/>
            <p14:sldId id="389"/>
            <p14:sldId id="390"/>
            <p14:sldId id="391"/>
            <p14:sldId id="393"/>
            <p14:sldId id="436"/>
            <p14:sldId id="437"/>
            <p14:sldId id="438"/>
            <p14:sldId id="394"/>
            <p14:sldId id="439"/>
            <p14:sldId id="333"/>
            <p14:sldId id="442"/>
            <p14:sldId id="441"/>
            <p14:sldId id="334"/>
            <p14:sldId id="399"/>
            <p14:sldId id="443"/>
            <p14:sldId id="400"/>
            <p14:sldId id="444"/>
            <p14:sldId id="402"/>
            <p14:sldId id="445"/>
            <p14:sldId id="403"/>
            <p14:sldId id="404"/>
            <p14:sldId id="405"/>
            <p14:sldId id="344"/>
            <p14:sldId id="447"/>
            <p14:sldId id="448"/>
            <p14:sldId id="446"/>
            <p14:sldId id="408"/>
            <p14:sldId id="409"/>
            <p14:sldId id="349"/>
            <p14:sldId id="407"/>
            <p14:sldId id="410"/>
            <p14:sldId id="411"/>
            <p14:sldId id="412"/>
            <p14:sldId id="414"/>
            <p14:sldId id="413"/>
            <p14:sldId id="449"/>
            <p14:sldId id="415"/>
            <p14:sldId id="416"/>
            <p14:sldId id="356"/>
            <p14:sldId id="417"/>
            <p14:sldId id="418"/>
            <p14:sldId id="419"/>
            <p14:sldId id="450"/>
            <p14:sldId id="361"/>
            <p14:sldId id="420"/>
            <p14:sldId id="421"/>
            <p14:sldId id="422"/>
            <p14:sldId id="367"/>
            <p14:sldId id="423"/>
            <p14:sldId id="424"/>
            <p14:sldId id="425"/>
            <p14:sldId id="456"/>
            <p14:sldId id="373"/>
            <p14:sldId id="454"/>
            <p14:sldId id="458"/>
            <p14:sldId id="453"/>
            <p14:sldId id="459"/>
            <p14:sldId id="451"/>
            <p14:sldId id="460"/>
            <p14:sldId id="461"/>
            <p14:sldId id="374"/>
            <p14:sldId id="457"/>
            <p14:sldId id="478"/>
            <p14:sldId id="483"/>
            <p14:sldId id="479"/>
            <p14:sldId id="480"/>
            <p14:sldId id="481"/>
            <p14:sldId id="482"/>
            <p14:sldId id="484"/>
            <p14:sldId id="485"/>
            <p14:sldId id="486"/>
            <p14:sldId id="4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9BB95A"/>
    <a:srgbClr val="FFBE87"/>
    <a:srgbClr val="BEFF8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630" autoAdjust="0"/>
    <p:restoredTop sz="94704" autoAdjust="0"/>
  </p:normalViewPr>
  <p:slideViewPr>
    <p:cSldViewPr snapToGrid="0" snapToObjects="1">
      <p:cViewPr varScale="1">
        <p:scale>
          <a:sx n="46" d="100"/>
          <a:sy n="46" d="100"/>
        </p:scale>
        <p:origin x="-120" y="-264"/>
      </p:cViewPr>
      <p:guideLst>
        <p:guide orient="horz" pos="3402"/>
        <p:guide orient="horz" pos="907"/>
        <p:guide orient="horz" pos="680"/>
        <p:guide orient="horz" pos="1815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0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T:\Daten_Ipse\Dozent\Excel\Video2Brain\1_Bez&#252;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/>
              <a:t>Umsatzzahlen</a:t>
            </a:r>
          </a:p>
        </c:rich>
      </c:tx>
      <c:layout>
        <c:manualLayout>
          <c:xMode val="edge"/>
          <c:yMode val="edge"/>
          <c:x val="5.9624379444418035E-2"/>
          <c:y val="1.2663316482702358E-2"/>
        </c:manualLayout>
      </c:layout>
      <c:overlay val="1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368471230872361E-2"/>
          <c:y val="1.2879689685595776E-2"/>
          <c:w val="0.96463152876912761"/>
          <c:h val="0.944800237844337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UmsatzTabl!$A$4</c:f>
              <c:strCache>
                <c:ptCount val="1"/>
                <c:pt idx="0">
                  <c:v>Müller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UmsatzTabl!$B$3:$E$3</c:f>
              <c:strCache>
                <c:ptCount val="4"/>
                <c:pt idx="0">
                  <c:v>Nord</c:v>
                </c:pt>
                <c:pt idx="1">
                  <c:v>Süd</c:v>
                </c:pt>
                <c:pt idx="2">
                  <c:v>Ost</c:v>
                </c:pt>
                <c:pt idx="3">
                  <c:v>West</c:v>
                </c:pt>
              </c:strCache>
            </c:strRef>
          </c:cat>
          <c:val>
            <c:numRef>
              <c:f>UmsatzTabl!$B$4:$E$4</c:f>
              <c:numCache>
                <c:formatCode>General</c:formatCode>
                <c:ptCount val="4"/>
                <c:pt idx="0">
                  <c:v>15</c:v>
                </c:pt>
                <c:pt idx="1">
                  <c:v>19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ser>
          <c:idx val="1"/>
          <c:order val="1"/>
          <c:tx>
            <c:strRef>
              <c:f>UmsatzTabl!$A$5</c:f>
              <c:strCache>
                <c:ptCount val="1"/>
                <c:pt idx="0">
                  <c:v>Meier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UmsatzTabl!$B$3:$E$3</c:f>
              <c:strCache>
                <c:ptCount val="4"/>
                <c:pt idx="0">
                  <c:v>Nord</c:v>
                </c:pt>
                <c:pt idx="1">
                  <c:v>Süd</c:v>
                </c:pt>
                <c:pt idx="2">
                  <c:v>Ost</c:v>
                </c:pt>
                <c:pt idx="3">
                  <c:v>West</c:v>
                </c:pt>
              </c:strCache>
            </c:strRef>
          </c:cat>
          <c:val>
            <c:numRef>
              <c:f>UmsatzTabl!$B$5:$E$5</c:f>
              <c:numCache>
                <c:formatCode>General</c:formatCode>
                <c:ptCount val="4"/>
                <c:pt idx="0">
                  <c:v>16</c:v>
                </c:pt>
                <c:pt idx="1">
                  <c:v>15</c:v>
                </c:pt>
                <c:pt idx="2">
                  <c:v>12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UmsatzTabl!$A$6</c:f>
              <c:strCache>
                <c:ptCount val="1"/>
                <c:pt idx="0">
                  <c:v>Schmidt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UmsatzTabl!$B$3:$E$3</c:f>
              <c:strCache>
                <c:ptCount val="4"/>
                <c:pt idx="0">
                  <c:v>Nord</c:v>
                </c:pt>
                <c:pt idx="1">
                  <c:v>Süd</c:v>
                </c:pt>
                <c:pt idx="2">
                  <c:v>Ost</c:v>
                </c:pt>
                <c:pt idx="3">
                  <c:v>West</c:v>
                </c:pt>
              </c:strCache>
            </c:strRef>
          </c:cat>
          <c:val>
            <c:numRef>
              <c:f>UmsatzTabl!$B$6:$E$6</c:f>
              <c:numCache>
                <c:formatCode>General</c:formatCode>
                <c:ptCount val="4"/>
                <c:pt idx="0">
                  <c:v>5</c:v>
                </c:pt>
                <c:pt idx="1">
                  <c:v>14</c:v>
                </c:pt>
                <c:pt idx="2">
                  <c:v>35</c:v>
                </c:pt>
                <c:pt idx="3">
                  <c:v>18</c:v>
                </c:pt>
              </c:numCache>
            </c:numRef>
          </c:val>
        </c:ser>
        <c:ser>
          <c:idx val="3"/>
          <c:order val="3"/>
          <c:tx>
            <c:strRef>
              <c:f>UmsatzTabl!$A$7</c:f>
              <c:strCache>
                <c:ptCount val="1"/>
                <c:pt idx="0">
                  <c:v>Schulz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UmsatzTabl!$B$3:$E$3</c:f>
              <c:strCache>
                <c:ptCount val="4"/>
                <c:pt idx="0">
                  <c:v>Nord</c:v>
                </c:pt>
                <c:pt idx="1">
                  <c:v>Süd</c:v>
                </c:pt>
                <c:pt idx="2">
                  <c:v>Ost</c:v>
                </c:pt>
                <c:pt idx="3">
                  <c:v>West</c:v>
                </c:pt>
              </c:strCache>
            </c:strRef>
          </c:cat>
          <c:val>
            <c:numRef>
              <c:f>UmsatzTabl!$B$7:$E$7</c:f>
              <c:numCache>
                <c:formatCode>General</c:formatCode>
                <c:ptCount val="4"/>
                <c:pt idx="0">
                  <c:v>19</c:v>
                </c:pt>
                <c:pt idx="1">
                  <c:v>18</c:v>
                </c:pt>
                <c:pt idx="2">
                  <c:v>15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948800"/>
        <c:axId val="56103296"/>
        <c:axId val="0"/>
      </c:bar3DChart>
      <c:catAx>
        <c:axId val="959488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800" baseline="0">
                <a:solidFill>
                  <a:schemeClr val="tx2"/>
                </a:solidFill>
              </a:defRPr>
            </a:pPr>
            <a:endParaRPr lang="de-DE"/>
          </a:p>
        </c:txPr>
        <c:crossAx val="56103296"/>
        <c:crosses val="autoZero"/>
        <c:auto val="1"/>
        <c:lblAlgn val="ctr"/>
        <c:lblOffset val="100"/>
        <c:noMultiLvlLbl val="0"/>
      </c:catAx>
      <c:valAx>
        <c:axId val="56103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800" baseline="0">
                <a:solidFill>
                  <a:schemeClr val="tx2"/>
                </a:solidFill>
              </a:defRPr>
            </a:pPr>
            <a:endParaRPr lang="de-DE"/>
          </a:p>
        </c:txPr>
        <c:crossAx val="9594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384745642866467E-2"/>
          <c:y val="7.753938133550127E-2"/>
          <c:w val="0.13641251120003559"/>
          <c:h val="0.16954419206628266"/>
        </c:manualLayout>
      </c:layout>
      <c:overlay val="0"/>
      <c:txPr>
        <a:bodyPr/>
        <a:lstStyle/>
        <a:p>
          <a:pPr>
            <a:defRPr sz="15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5714E17-EF34-4872-95F1-048B498A9562}" type="datetimeFigureOut">
              <a:rPr lang="de-DE" smtClean="0"/>
              <a:pPr/>
              <a:t>29.11.2010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  <a:endParaRPr lang="de-DE"/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CBA3B709-7AEE-4B87-A488-ED80B63B0F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97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85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89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90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93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94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95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96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97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99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100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101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102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103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104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105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106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107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108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109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130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Vorteile:</a:t>
            </a:r>
          </a:p>
          <a:p>
            <a:pPr marL="228600" indent="-228600">
              <a:buAutoNum type="arabicPeriod"/>
            </a:pPr>
            <a:r>
              <a:rPr lang="de-DE" baseline="0" smtClean="0"/>
              <a:t>Ich muss nicht =B3+B4+B5+B6 … etc. schreiben</a:t>
            </a:r>
          </a:p>
          <a:p>
            <a:pPr marL="228600" indent="-228600">
              <a:buAutoNum type="arabicPeriod"/>
            </a:pPr>
            <a:r>
              <a:rPr lang="de-DE" baseline="0" smtClean="0"/>
              <a:t>Beim Einfügen von Zeilen wird der Bezug automatisch erweitert.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B709-7AEE-4B87-A488-ED80B63B0F3E}" type="slidenum">
              <a:rPr lang="de-DE" smtClean="0"/>
              <a:pPr/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4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Grp="1"/>
          </p:cNvSpPr>
          <p:nvPr>
            <p:ph type="ctrTitle"/>
          </p:nvPr>
        </p:nvSpPr>
        <p:spPr>
          <a:xfrm>
            <a:off x="1350169" y="3355424"/>
            <a:ext cx="15301914" cy="231528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hteck 2"/>
          <p:cNvSpPr>
            <a:spLocks noGrp="1"/>
          </p:cNvSpPr>
          <p:nvPr>
            <p:ph type="subTitle" idx="1"/>
          </p:nvPr>
        </p:nvSpPr>
        <p:spPr>
          <a:xfrm>
            <a:off x="2700341" y="6120767"/>
            <a:ext cx="12601575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hteck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1047-E94E-4711-B85E-9C3112926DF6}" type="datetimeFigureOut">
              <a:rPr lang="de-DE" smtClean="0"/>
              <a:pPr/>
              <a:t>29.11.2010</a:t>
            </a:fld>
            <a:endParaRPr lang="de-DE"/>
          </a:p>
        </p:txBody>
      </p:sp>
      <p:sp>
        <p:nvSpPr>
          <p:cNvPr id="5" name="Rechteck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A505-DDFC-4DCE-A5B3-185DF403B9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hteck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  <a:endParaRPr lang="de-DE"/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hteck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1047-E94E-4711-B85E-9C3112926DF6}" type="datetimeFigureOut">
              <a:rPr lang="de-DE" smtClean="0"/>
              <a:pPr/>
              <a:t>29.11.2010</a:t>
            </a:fld>
            <a:endParaRPr lang="de-DE"/>
          </a:p>
        </p:txBody>
      </p:sp>
      <p:sp>
        <p:nvSpPr>
          <p:cNvPr id="5" name="Rechteck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A505-DDFC-4DCE-A5B3-185DF403B9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Grp="1"/>
          </p:cNvSpPr>
          <p:nvPr>
            <p:ph type="title"/>
          </p:nvPr>
        </p:nvSpPr>
        <p:spPr>
          <a:xfrm>
            <a:off x="1422054" y="6940870"/>
            <a:ext cx="15301914" cy="2145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hteck 2"/>
          <p:cNvSpPr>
            <a:spLocks noGrp="1"/>
          </p:cNvSpPr>
          <p:nvPr>
            <p:ph type="body" idx="1"/>
          </p:nvPr>
        </p:nvSpPr>
        <p:spPr>
          <a:xfrm>
            <a:off x="1422054" y="4578076"/>
            <a:ext cx="15301914" cy="2362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  <a:endParaRPr lang="de-DE"/>
          </a:p>
        </p:txBody>
      </p:sp>
      <p:sp>
        <p:nvSpPr>
          <p:cNvPr id="4" name="Rechteck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1047-E94E-4711-B85E-9C3112926DF6}" type="datetimeFigureOut">
              <a:rPr lang="de-DE" smtClean="0"/>
              <a:pPr/>
              <a:t>29.11.2010</a:t>
            </a:fld>
            <a:endParaRPr lang="de-DE"/>
          </a:p>
        </p:txBody>
      </p:sp>
      <p:sp>
        <p:nvSpPr>
          <p:cNvPr id="5" name="Rechteck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A505-DDFC-4DCE-A5B3-185DF403B9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hteck 2"/>
          <p:cNvSpPr>
            <a:spLocks noGrp="1"/>
          </p:cNvSpPr>
          <p:nvPr>
            <p:ph sz="half" idx="1"/>
          </p:nvPr>
        </p:nvSpPr>
        <p:spPr>
          <a:xfrm>
            <a:off x="900114" y="2520317"/>
            <a:ext cx="7950994" cy="712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  <a:endParaRPr lang="de-DE"/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hteck 3"/>
          <p:cNvSpPr>
            <a:spLocks noGrp="1"/>
          </p:cNvSpPr>
          <p:nvPr>
            <p:ph sz="half" idx="2"/>
          </p:nvPr>
        </p:nvSpPr>
        <p:spPr>
          <a:xfrm>
            <a:off x="9151144" y="2520317"/>
            <a:ext cx="7950994" cy="712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  <a:endParaRPr lang="de-DE"/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hteck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1047-E94E-4711-B85E-9C3112926DF6}" type="datetimeFigureOut">
              <a:rPr lang="de-DE" smtClean="0"/>
              <a:pPr/>
              <a:t>29.11.2010</a:t>
            </a:fld>
            <a:endParaRPr lang="de-DE"/>
          </a:p>
        </p:txBody>
      </p:sp>
      <p:sp>
        <p:nvSpPr>
          <p:cNvPr id="6" name="Rechteck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A505-DDFC-4DCE-A5B3-185DF403B9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hteck 2"/>
          <p:cNvSpPr>
            <a:spLocks noGrp="1"/>
          </p:cNvSpPr>
          <p:nvPr>
            <p:ph type="body" idx="1"/>
          </p:nvPr>
        </p:nvSpPr>
        <p:spPr>
          <a:xfrm>
            <a:off x="900114" y="2417805"/>
            <a:ext cx="7954120" cy="1007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  <a:endParaRPr lang="de-DE"/>
          </a:p>
        </p:txBody>
      </p:sp>
      <p:sp>
        <p:nvSpPr>
          <p:cNvPr id="4" name="Rechteck 3"/>
          <p:cNvSpPr>
            <a:spLocks noGrp="1"/>
          </p:cNvSpPr>
          <p:nvPr>
            <p:ph sz="half" idx="2"/>
          </p:nvPr>
        </p:nvSpPr>
        <p:spPr>
          <a:xfrm>
            <a:off x="900114" y="3425428"/>
            <a:ext cx="7954120" cy="62232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  <a:endParaRPr lang="de-DE"/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hteck 4"/>
          <p:cNvSpPr>
            <a:spLocks noGrp="1"/>
          </p:cNvSpPr>
          <p:nvPr>
            <p:ph type="body" sz="quarter" idx="3"/>
          </p:nvPr>
        </p:nvSpPr>
        <p:spPr>
          <a:xfrm>
            <a:off x="9144896" y="2417805"/>
            <a:ext cx="7957245" cy="1007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  <a:endParaRPr lang="de-DE"/>
          </a:p>
        </p:txBody>
      </p:sp>
      <p:sp>
        <p:nvSpPr>
          <p:cNvPr id="6" name="Rechteck 5"/>
          <p:cNvSpPr>
            <a:spLocks noGrp="1"/>
          </p:cNvSpPr>
          <p:nvPr>
            <p:ph sz="quarter" idx="4"/>
          </p:nvPr>
        </p:nvSpPr>
        <p:spPr>
          <a:xfrm>
            <a:off x="9144896" y="3425428"/>
            <a:ext cx="7957245" cy="62232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  <a:endParaRPr lang="de-DE"/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hteck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1047-E94E-4711-B85E-9C3112926DF6}" type="datetimeFigureOut">
              <a:rPr lang="de-DE" smtClean="0"/>
              <a:pPr/>
              <a:t>29.11.2010</a:t>
            </a:fld>
            <a:endParaRPr lang="de-DE"/>
          </a:p>
        </p:txBody>
      </p:sp>
      <p:sp>
        <p:nvSpPr>
          <p:cNvPr id="8" name="Rechteck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hteck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A505-DDFC-4DCE-A5B3-185DF403B9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Grp="1"/>
          </p:cNvSpPr>
          <p:nvPr>
            <p:ph type="title"/>
          </p:nvPr>
        </p:nvSpPr>
        <p:spPr>
          <a:xfrm>
            <a:off x="725714" y="407158"/>
            <a:ext cx="16764000" cy="1362376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hteck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1047-E94E-4711-B85E-9C3112926DF6}" type="datetimeFigureOut">
              <a:rPr lang="de-DE" smtClean="0"/>
              <a:pPr/>
              <a:t>29.11.2010</a:t>
            </a:fld>
            <a:endParaRPr lang="de-DE"/>
          </a:p>
        </p:txBody>
      </p:sp>
      <p:sp>
        <p:nvSpPr>
          <p:cNvPr id="4" name="Rechteck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A505-DDFC-4DCE-A5B3-185DF403B9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1047-E94E-4711-B85E-9C3112926DF6}" type="datetimeFigureOut">
              <a:rPr lang="de-DE" smtClean="0"/>
              <a:pPr/>
              <a:t>29.11.2010</a:t>
            </a:fld>
            <a:endParaRPr lang="de-DE"/>
          </a:p>
        </p:txBody>
      </p:sp>
      <p:sp>
        <p:nvSpPr>
          <p:cNvPr id="3" name="Rechteck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A505-DDFC-4DCE-A5B3-185DF403B9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Grp="1"/>
          </p:cNvSpPr>
          <p:nvPr>
            <p:ph type="title"/>
          </p:nvPr>
        </p:nvSpPr>
        <p:spPr>
          <a:xfrm>
            <a:off x="900115" y="430056"/>
            <a:ext cx="5922616" cy="18302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hteck 2"/>
          <p:cNvSpPr>
            <a:spLocks noGrp="1"/>
          </p:cNvSpPr>
          <p:nvPr>
            <p:ph idx="1"/>
          </p:nvPr>
        </p:nvSpPr>
        <p:spPr>
          <a:xfrm>
            <a:off x="7038383" y="430058"/>
            <a:ext cx="10063759" cy="92186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  <a:endParaRPr lang="de-DE"/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hteck 3"/>
          <p:cNvSpPr>
            <a:spLocks noGrp="1"/>
          </p:cNvSpPr>
          <p:nvPr>
            <p:ph type="body" sz="half" idx="2"/>
          </p:nvPr>
        </p:nvSpPr>
        <p:spPr>
          <a:xfrm>
            <a:off x="900115" y="2260285"/>
            <a:ext cx="5922616" cy="7388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  <a:endParaRPr lang="de-DE"/>
          </a:p>
        </p:txBody>
      </p:sp>
      <p:sp>
        <p:nvSpPr>
          <p:cNvPr id="5" name="Rechteck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1047-E94E-4711-B85E-9C3112926DF6}" type="datetimeFigureOut">
              <a:rPr lang="de-DE" smtClean="0"/>
              <a:pPr/>
              <a:t>29.11.2010</a:t>
            </a:fld>
            <a:endParaRPr lang="de-DE"/>
          </a:p>
        </p:txBody>
      </p:sp>
      <p:sp>
        <p:nvSpPr>
          <p:cNvPr id="6" name="Rechteck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A505-DDFC-4DCE-A5B3-185DF403B9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Grp="1"/>
          </p:cNvSpPr>
          <p:nvPr>
            <p:ph type="title"/>
          </p:nvPr>
        </p:nvSpPr>
        <p:spPr>
          <a:xfrm>
            <a:off x="3528566" y="7560945"/>
            <a:ext cx="10801350" cy="892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hteck 2"/>
          <p:cNvSpPr>
            <a:spLocks noGrp="1"/>
          </p:cNvSpPr>
          <p:nvPr>
            <p:ph type="pic" idx="1"/>
          </p:nvPr>
        </p:nvSpPr>
        <p:spPr>
          <a:xfrm>
            <a:off x="3528566" y="965121"/>
            <a:ext cx="10801350" cy="64808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Rechteck 3"/>
          <p:cNvSpPr>
            <a:spLocks noGrp="1"/>
          </p:cNvSpPr>
          <p:nvPr>
            <p:ph type="body" sz="half" idx="2"/>
          </p:nvPr>
        </p:nvSpPr>
        <p:spPr>
          <a:xfrm>
            <a:off x="3528566" y="8453557"/>
            <a:ext cx="10801350" cy="12676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  <a:endParaRPr lang="de-DE"/>
          </a:p>
        </p:txBody>
      </p:sp>
      <p:sp>
        <p:nvSpPr>
          <p:cNvPr id="5" name="Rechteck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1047-E94E-4711-B85E-9C3112926DF6}" type="datetimeFigureOut">
              <a:rPr lang="de-DE" smtClean="0"/>
              <a:pPr/>
              <a:t>29.11.2010</a:t>
            </a:fld>
            <a:endParaRPr lang="de-DE"/>
          </a:p>
        </p:txBody>
      </p:sp>
      <p:sp>
        <p:nvSpPr>
          <p:cNvPr id="6" name="Rechteck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A505-DDFC-4DCE-A5B3-185DF403B9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5714" y="407158"/>
            <a:ext cx="16410819" cy="1362376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00116" y="2520317"/>
            <a:ext cx="16202025" cy="712839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00114" y="10011254"/>
            <a:ext cx="4200525" cy="575072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31047-E94E-4711-B85E-9C3112926DF6}" type="datetimeFigureOut">
              <a:rPr lang="de-DE" smtClean="0"/>
              <a:pPr/>
              <a:t>29.11.2010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150769" y="10011254"/>
            <a:ext cx="5700714" cy="575072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2901616" y="10011254"/>
            <a:ext cx="4200525" cy="575072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A505-DDFC-4DCE-A5B3-185DF403B95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238" y="4350"/>
            <a:ext cx="1818972" cy="1818972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5933010" y="0"/>
            <a:ext cx="2059427" cy="188352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10444162"/>
            <a:ext cx="1800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720000" cy="216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latinLnBrk="0">
        <a:spcBef>
          <a:spcPct val="0"/>
        </a:spcBef>
        <a:buNone/>
        <a:defRPr sz="72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latinLnBrk="0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latinLnBrk="0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latinLnBrk="0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latinLnBrk="0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latinLnBrk="0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2006382" y="1437475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chteck 35"/>
          <p:cNvSpPr>
            <a:spLocks/>
          </p:cNvSpPr>
          <p:nvPr/>
        </p:nvSpPr>
        <p:spPr>
          <a:xfrm>
            <a:off x="9002071" y="3777476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Rechnen</a:t>
            </a: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12006660" y="3777476"/>
            <a:ext cx="2340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>
            <a:spLocks/>
          </p:cNvSpPr>
          <p:nvPr/>
        </p:nvSpPr>
        <p:spPr>
          <a:xfrm>
            <a:off x="15011249" y="3777476"/>
            <a:ext cx="2340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0" name="Gewinkelte Verbindung 39"/>
          <p:cNvCxnSpPr>
            <a:cxnSpLocks noChangeAspect="1"/>
            <a:stCxn id="35" idx="2"/>
            <a:endCxn id="36" idx="0"/>
          </p:cNvCxnSpPr>
          <p:nvPr/>
        </p:nvCxnSpPr>
        <p:spPr>
          <a:xfrm rot="5400000">
            <a:off x="11044227" y="1645320"/>
            <a:ext cx="1260001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 Verbindung 40"/>
          <p:cNvCxnSpPr>
            <a:cxnSpLocks noChangeAspect="1"/>
            <a:stCxn id="35" idx="2"/>
            <a:endCxn id="37" idx="0"/>
          </p:cNvCxnSpPr>
          <p:nvPr/>
        </p:nvCxnSpPr>
        <p:spPr>
          <a:xfrm rot="16200000" flipH="1">
            <a:off x="12546521" y="3147336"/>
            <a:ext cx="1260001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41"/>
          <p:cNvCxnSpPr>
            <a:cxnSpLocks noChangeAspect="1"/>
            <a:stCxn id="35" idx="2"/>
            <a:endCxn id="38" idx="0"/>
          </p:cNvCxnSpPr>
          <p:nvPr/>
        </p:nvCxnSpPr>
        <p:spPr>
          <a:xfrm rot="16200000" flipH="1">
            <a:off x="14048815" y="1645041"/>
            <a:ext cx="1260001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0" y="6079896"/>
            <a:ext cx="7737292" cy="329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Gerade Verbindung 10"/>
          <p:cNvCxnSpPr/>
          <p:nvPr/>
        </p:nvCxnSpPr>
        <p:spPr>
          <a:xfrm>
            <a:off x="9352369" y="4844503"/>
            <a:ext cx="0" cy="1081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9735060" y="5197994"/>
            <a:ext cx="3451125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400" dirty="0" smtClean="0">
                <a:solidFill>
                  <a:srgbClr val="002060"/>
                </a:solidFill>
              </a:rPr>
              <a:t>Bezüge </a:t>
            </a:r>
          </a:p>
          <a:p>
            <a:pPr>
              <a:spcAft>
                <a:spcPts val="1000"/>
              </a:spcAft>
            </a:pPr>
            <a:r>
              <a:rPr lang="de-DE" sz="2400" dirty="0" smtClean="0">
                <a:solidFill>
                  <a:srgbClr val="002060"/>
                </a:solidFill>
              </a:rPr>
              <a:t>Funktionen</a:t>
            </a:r>
            <a:endParaRPr lang="de-DE" sz="2400" dirty="0">
              <a:solidFill>
                <a:srgbClr val="002060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9354763" y="5419784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9354763" y="5926398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Rechenoperationen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3706092" y="4350544"/>
            <a:ext cx="1099568" cy="558913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4805660" y="4350543"/>
            <a:ext cx="549784" cy="1647032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9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5" grpId="1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1124" y="2881311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2224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813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1402" y="486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991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8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Entwurf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4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Layout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6674" y="1406861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969" y="2909156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1263" y="4411172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3557" y="2908877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5" idx="2"/>
            <a:endCxn id="33" idx="0"/>
          </p:cNvCxnSpPr>
          <p:nvPr/>
        </p:nvCxnSpPr>
        <p:spPr>
          <a:xfrm rot="5400000">
            <a:off x="6000255" y="3840164"/>
            <a:ext cx="900000" cy="510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5" idx="2"/>
            <a:endCxn id="12" idx="0"/>
          </p:cNvCxnSpPr>
          <p:nvPr/>
        </p:nvCxnSpPr>
        <p:spPr>
          <a:xfrm rot="5400000">
            <a:off x="7530255" y="5370164"/>
            <a:ext cx="900000" cy="204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5" idx="2"/>
            <a:endCxn id="13" idx="0"/>
          </p:cNvCxnSpPr>
          <p:nvPr/>
        </p:nvCxnSpPr>
        <p:spPr>
          <a:xfrm rot="16200000" flipH="1">
            <a:off x="9060254" y="5882458"/>
            <a:ext cx="900000" cy="101770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40580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852" y="1406583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</a:t>
            </a:r>
            <a:r>
              <a:rPr lang="de-DE" smtClean="0"/>
              <a:t>iagramm</a:t>
            </a:r>
            <a:endParaRPr lang="de-DE"/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11909107" y="6841312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Gewinkelte Verbindung 26"/>
          <p:cNvCxnSpPr>
            <a:stCxn id="5" idx="2"/>
            <a:endCxn id="29" idx="0"/>
          </p:cNvCxnSpPr>
          <p:nvPr/>
        </p:nvCxnSpPr>
        <p:spPr>
          <a:xfrm rot="16200000" flipH="1">
            <a:off x="10590254" y="4352458"/>
            <a:ext cx="900001" cy="407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>
            <a:spLocks/>
          </p:cNvSpPr>
          <p:nvPr/>
        </p:nvSpPr>
        <p:spPr>
          <a:xfrm>
            <a:off x="272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Standard-diagramm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9107" y="684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Diagrammarten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stCxn id="5" idx="2"/>
            <a:endCxn id="35" idx="0"/>
          </p:cNvCxnSpPr>
          <p:nvPr/>
        </p:nvCxnSpPr>
        <p:spPr>
          <a:xfrm rot="16200000" flipH="1">
            <a:off x="12120254" y="2822458"/>
            <a:ext cx="900000" cy="713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>
            <a:spLocks/>
          </p:cNvSpPr>
          <p:nvPr/>
        </p:nvSpPr>
        <p:spPr>
          <a:xfrm>
            <a:off x="12429048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Diagramm- 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Untertypen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hteck 24"/>
          <p:cNvSpPr>
            <a:spLocks/>
          </p:cNvSpPr>
          <p:nvPr/>
        </p:nvSpPr>
        <p:spPr>
          <a:xfrm>
            <a:off x="15489048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Sparklines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9369048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Diagrammtypen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Gewinkelte Verbindung 27"/>
          <p:cNvCxnSpPr>
            <a:stCxn id="35" idx="2"/>
            <a:endCxn id="26" idx="0"/>
          </p:cNvCxnSpPr>
          <p:nvPr/>
        </p:nvCxnSpPr>
        <p:spPr>
          <a:xfrm rot="5400000">
            <a:off x="12799734" y="5660626"/>
            <a:ext cx="1078689" cy="560005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stCxn id="35" idx="2"/>
            <a:endCxn id="24" idx="0"/>
          </p:cNvCxnSpPr>
          <p:nvPr/>
        </p:nvCxnSpPr>
        <p:spPr>
          <a:xfrm rot="5400000">
            <a:off x="14329734" y="7190626"/>
            <a:ext cx="1078689" cy="254005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>
            <a:stCxn id="35" idx="2"/>
            <a:endCxn id="25" idx="0"/>
          </p:cNvCxnSpPr>
          <p:nvPr/>
        </p:nvCxnSpPr>
        <p:spPr>
          <a:xfrm rot="16200000" flipH="1">
            <a:off x="15859733" y="8200684"/>
            <a:ext cx="1078689" cy="5199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0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7" idx="2"/>
            <a:endCxn id="45" idx="0"/>
          </p:cNvCxnSpPr>
          <p:nvPr/>
        </p:nvCxnSpPr>
        <p:spPr>
          <a:xfrm rot="16200000" flipH="1">
            <a:off x="7239439" y="5838872"/>
            <a:ext cx="900001" cy="146225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Grundsätzliches</a:t>
            </a:r>
            <a:endParaRPr lang="de-DE"/>
          </a:p>
        </p:txBody>
      </p:sp>
      <p:cxnSp>
        <p:nvCxnSpPr>
          <p:cNvPr id="11" name="Gewinkelte Verbindung 10"/>
          <p:cNvCxnSpPr>
            <a:stCxn id="7" idx="2"/>
            <a:endCxn id="44" idx="0"/>
          </p:cNvCxnSpPr>
          <p:nvPr/>
        </p:nvCxnSpPr>
        <p:spPr>
          <a:xfrm rot="5400000">
            <a:off x="5751673" y="5813361"/>
            <a:ext cx="900001" cy="1513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4275034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andere Denkweise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250567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5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7" idx="2"/>
            <a:endCxn id="45" idx="0"/>
          </p:cNvCxnSpPr>
          <p:nvPr/>
        </p:nvCxnSpPr>
        <p:spPr>
          <a:xfrm rot="16200000" flipH="1">
            <a:off x="7239439" y="5838872"/>
            <a:ext cx="900001" cy="146225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Grundsätzliches</a:t>
            </a:r>
            <a:endParaRPr lang="de-DE"/>
          </a:p>
        </p:txBody>
      </p:sp>
      <p:cxnSp>
        <p:nvCxnSpPr>
          <p:cNvPr id="11" name="Gewinkelte Verbindung 10"/>
          <p:cNvCxnSpPr>
            <a:stCxn id="7" idx="2"/>
            <a:endCxn id="44" idx="0"/>
          </p:cNvCxnSpPr>
          <p:nvPr/>
        </p:nvCxnSpPr>
        <p:spPr>
          <a:xfrm rot="5400000">
            <a:off x="5751673" y="5813361"/>
            <a:ext cx="900001" cy="1513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4275034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andere Denkweise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250567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>
            <a:spLocks/>
          </p:cNvSpPr>
          <p:nvPr/>
        </p:nvSpPr>
        <p:spPr>
          <a:xfrm>
            <a:off x="4251219" y="88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Überschrift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7311219" y="88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keine Leer-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/-spalte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10371219" y="88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Ausgefüllte Zellen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Gewinkelte Verbindung 28"/>
          <p:cNvCxnSpPr>
            <a:endCxn id="26" idx="0"/>
          </p:cNvCxnSpPr>
          <p:nvPr/>
        </p:nvCxnSpPr>
        <p:spPr>
          <a:xfrm rot="5400000">
            <a:off x="6591220" y="6930000"/>
            <a:ext cx="719999" cy="3060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endCxn id="27" idx="0"/>
          </p:cNvCxnSpPr>
          <p:nvPr/>
        </p:nvCxnSpPr>
        <p:spPr>
          <a:xfrm rot="5400000">
            <a:off x="8121220" y="8460000"/>
            <a:ext cx="719999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>
            <a:endCxn id="28" idx="0"/>
          </p:cNvCxnSpPr>
          <p:nvPr/>
        </p:nvCxnSpPr>
        <p:spPr>
          <a:xfrm rot="16200000" flipH="1">
            <a:off x="9651220" y="6930000"/>
            <a:ext cx="719999" cy="3060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0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7" idx="2"/>
            <a:endCxn id="45" idx="0"/>
          </p:cNvCxnSpPr>
          <p:nvPr/>
        </p:nvCxnSpPr>
        <p:spPr>
          <a:xfrm rot="16200000" flipH="1">
            <a:off x="7239439" y="5838872"/>
            <a:ext cx="900001" cy="146225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Grundsätzliches</a:t>
            </a:r>
            <a:endParaRPr lang="de-DE"/>
          </a:p>
        </p:txBody>
      </p:sp>
      <p:cxnSp>
        <p:nvCxnSpPr>
          <p:cNvPr id="11" name="Gewinkelte Verbindung 10"/>
          <p:cNvCxnSpPr>
            <a:stCxn id="7" idx="2"/>
            <a:endCxn id="44" idx="0"/>
          </p:cNvCxnSpPr>
          <p:nvPr/>
        </p:nvCxnSpPr>
        <p:spPr>
          <a:xfrm rot="5400000">
            <a:off x="5751673" y="5813361"/>
            <a:ext cx="900001" cy="1513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4275034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andere Denkweise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250567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>
            <a:spLocks/>
          </p:cNvSpPr>
          <p:nvPr/>
        </p:nvSpPr>
        <p:spPr>
          <a:xfrm>
            <a:off x="4251219" y="88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Überschrift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7311219" y="88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keine Leer-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/-spalte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10371219" y="88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Ausgefüllte Zellen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Gewinkelte Verbindung 28"/>
          <p:cNvCxnSpPr>
            <a:endCxn id="26" idx="0"/>
          </p:cNvCxnSpPr>
          <p:nvPr/>
        </p:nvCxnSpPr>
        <p:spPr>
          <a:xfrm rot="5400000">
            <a:off x="6591220" y="6930000"/>
            <a:ext cx="719999" cy="3060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endCxn id="27" idx="0"/>
          </p:cNvCxnSpPr>
          <p:nvPr/>
        </p:nvCxnSpPr>
        <p:spPr>
          <a:xfrm rot="5400000">
            <a:off x="8121220" y="8460000"/>
            <a:ext cx="719999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>
            <a:endCxn id="28" idx="0"/>
          </p:cNvCxnSpPr>
          <p:nvPr/>
        </p:nvCxnSpPr>
        <p:spPr>
          <a:xfrm rot="16200000" flipH="1">
            <a:off x="9651220" y="6930000"/>
            <a:ext cx="719999" cy="3060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7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7" idx="2"/>
            <a:endCxn id="45" idx="0"/>
          </p:cNvCxnSpPr>
          <p:nvPr/>
        </p:nvCxnSpPr>
        <p:spPr>
          <a:xfrm rot="16200000" flipH="1">
            <a:off x="7239439" y="5838872"/>
            <a:ext cx="900001" cy="146225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Grundsätzliches</a:t>
            </a:r>
            <a:endParaRPr lang="de-DE"/>
          </a:p>
        </p:txBody>
      </p:sp>
      <p:cxnSp>
        <p:nvCxnSpPr>
          <p:cNvPr id="11" name="Gewinkelte Verbindung 10"/>
          <p:cNvCxnSpPr>
            <a:stCxn id="7" idx="2"/>
            <a:endCxn id="44" idx="0"/>
          </p:cNvCxnSpPr>
          <p:nvPr/>
        </p:nvCxnSpPr>
        <p:spPr>
          <a:xfrm rot="5400000">
            <a:off x="5751673" y="5813361"/>
            <a:ext cx="900001" cy="1513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4275034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andere Denkweise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250567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>
            <a:spLocks/>
          </p:cNvSpPr>
          <p:nvPr/>
        </p:nvSpPr>
        <p:spPr>
          <a:xfrm>
            <a:off x="4251219" y="88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Überschrift</a:t>
            </a: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7311219" y="88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keine Leer-</a:t>
            </a:r>
            <a:b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err="1">
                <a:latin typeface="Verdana" pitchFamily="34" charset="0"/>
                <a:ea typeface="Verdana" pitchFamily="34" charset="0"/>
                <a:cs typeface="Verdana" pitchFamily="34" charset="0"/>
              </a:rPr>
              <a:t>zeile</a:t>
            </a:r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/-spalte</a:t>
            </a: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10371219" y="88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Ausgefüllte Zellen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Gewinkelte Verbindung 28"/>
          <p:cNvCxnSpPr>
            <a:endCxn id="26" idx="0"/>
          </p:cNvCxnSpPr>
          <p:nvPr/>
        </p:nvCxnSpPr>
        <p:spPr>
          <a:xfrm rot="5400000">
            <a:off x="6591220" y="6930000"/>
            <a:ext cx="719999" cy="3060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endCxn id="27" idx="0"/>
          </p:cNvCxnSpPr>
          <p:nvPr/>
        </p:nvCxnSpPr>
        <p:spPr>
          <a:xfrm rot="5400000">
            <a:off x="8121220" y="8460000"/>
            <a:ext cx="719999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>
            <a:endCxn id="28" idx="0"/>
          </p:cNvCxnSpPr>
          <p:nvPr/>
        </p:nvCxnSpPr>
        <p:spPr>
          <a:xfrm rot="16200000" flipH="1">
            <a:off x="9651220" y="6930000"/>
            <a:ext cx="719999" cy="3060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7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7" idx="2"/>
            <a:endCxn id="45" idx="0"/>
          </p:cNvCxnSpPr>
          <p:nvPr/>
        </p:nvCxnSpPr>
        <p:spPr>
          <a:xfrm rot="16200000" flipH="1">
            <a:off x="7239439" y="5838872"/>
            <a:ext cx="900001" cy="146225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Grundsätzliches</a:t>
            </a:r>
            <a:endParaRPr lang="de-DE"/>
          </a:p>
        </p:txBody>
      </p:sp>
      <p:cxnSp>
        <p:nvCxnSpPr>
          <p:cNvPr id="11" name="Gewinkelte Verbindung 10"/>
          <p:cNvCxnSpPr>
            <a:stCxn id="7" idx="2"/>
            <a:endCxn id="44" idx="0"/>
          </p:cNvCxnSpPr>
          <p:nvPr/>
        </p:nvCxnSpPr>
        <p:spPr>
          <a:xfrm rot="5400000">
            <a:off x="5751673" y="5813361"/>
            <a:ext cx="900001" cy="1513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4275034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andere Denkweise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250567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>
            <a:spLocks/>
          </p:cNvSpPr>
          <p:nvPr/>
        </p:nvSpPr>
        <p:spPr>
          <a:xfrm>
            <a:off x="4251219" y="88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Überschrift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7311219" y="88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keine Leer-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/-spalte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10371219" y="88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Ausgefüllte Zellen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Gewinkelte Verbindung 28"/>
          <p:cNvCxnSpPr>
            <a:endCxn id="26" idx="0"/>
          </p:cNvCxnSpPr>
          <p:nvPr/>
        </p:nvCxnSpPr>
        <p:spPr>
          <a:xfrm rot="5400000">
            <a:off x="6591220" y="6930000"/>
            <a:ext cx="719999" cy="3060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endCxn id="27" idx="0"/>
          </p:cNvCxnSpPr>
          <p:nvPr/>
        </p:nvCxnSpPr>
        <p:spPr>
          <a:xfrm rot="5400000">
            <a:off x="8121220" y="8460000"/>
            <a:ext cx="719999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>
            <a:endCxn id="28" idx="0"/>
          </p:cNvCxnSpPr>
          <p:nvPr/>
        </p:nvCxnSpPr>
        <p:spPr>
          <a:xfrm rot="16200000" flipH="1">
            <a:off x="9651220" y="6930000"/>
            <a:ext cx="719999" cy="3060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6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12" idx="2"/>
            <a:endCxn id="45" idx="0"/>
          </p:cNvCxnSpPr>
          <p:nvPr/>
        </p:nvCxnSpPr>
        <p:spPr>
          <a:xfrm rot="16200000" flipH="1">
            <a:off x="10373992" y="5764319"/>
            <a:ext cx="900001" cy="161136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Sortieren</a:t>
            </a:r>
            <a:endParaRPr lang="de-DE"/>
          </a:p>
        </p:txBody>
      </p:sp>
      <p:cxnSp>
        <p:nvCxnSpPr>
          <p:cNvPr id="11" name="Gewinkelte Verbindung 10"/>
          <p:cNvCxnSpPr>
            <a:stCxn id="12" idx="2"/>
            <a:endCxn id="44" idx="0"/>
          </p:cNvCxnSpPr>
          <p:nvPr/>
        </p:nvCxnSpPr>
        <p:spPr>
          <a:xfrm rot="5400000">
            <a:off x="8843993" y="5845681"/>
            <a:ext cx="900001" cy="144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7399673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1045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>
            <a:spLocks/>
          </p:cNvSpPr>
          <p:nvPr/>
        </p:nvSpPr>
        <p:spPr>
          <a:xfrm>
            <a:off x="1351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>
            <a:stCxn id="12" idx="2"/>
            <a:endCxn id="40" idx="0"/>
          </p:cNvCxnSpPr>
          <p:nvPr/>
        </p:nvCxnSpPr>
        <p:spPr>
          <a:xfrm rot="16200000" flipH="1">
            <a:off x="11903992" y="4234319"/>
            <a:ext cx="900001" cy="46713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12" idx="2"/>
            <a:endCxn id="45" idx="0"/>
          </p:cNvCxnSpPr>
          <p:nvPr/>
        </p:nvCxnSpPr>
        <p:spPr>
          <a:xfrm rot="16200000" flipH="1">
            <a:off x="10373992" y="5764319"/>
            <a:ext cx="900001" cy="161136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Sortieren</a:t>
            </a:r>
            <a:endParaRPr lang="de-DE"/>
          </a:p>
        </p:txBody>
      </p:sp>
      <p:cxnSp>
        <p:nvCxnSpPr>
          <p:cNvPr id="11" name="Gewinkelte Verbindung 10"/>
          <p:cNvCxnSpPr>
            <a:stCxn id="12" idx="2"/>
            <a:endCxn id="44" idx="0"/>
          </p:cNvCxnSpPr>
          <p:nvPr/>
        </p:nvCxnSpPr>
        <p:spPr>
          <a:xfrm rot="5400000">
            <a:off x="8843993" y="5845681"/>
            <a:ext cx="900001" cy="144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739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10459673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>
            <a:spLocks/>
          </p:cNvSpPr>
          <p:nvPr/>
        </p:nvSpPr>
        <p:spPr>
          <a:xfrm>
            <a:off x="1351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>
            <a:stCxn id="12" idx="2"/>
            <a:endCxn id="40" idx="0"/>
          </p:cNvCxnSpPr>
          <p:nvPr/>
        </p:nvCxnSpPr>
        <p:spPr>
          <a:xfrm rot="16200000" flipH="1">
            <a:off x="11903992" y="4234319"/>
            <a:ext cx="900001" cy="46713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12" idx="2"/>
            <a:endCxn id="45" idx="0"/>
          </p:cNvCxnSpPr>
          <p:nvPr/>
        </p:nvCxnSpPr>
        <p:spPr>
          <a:xfrm rot="16200000" flipH="1">
            <a:off x="10373992" y="5764319"/>
            <a:ext cx="900001" cy="161136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Sortieren</a:t>
            </a:r>
            <a:endParaRPr lang="de-DE"/>
          </a:p>
        </p:txBody>
      </p:sp>
      <p:cxnSp>
        <p:nvCxnSpPr>
          <p:cNvPr id="11" name="Gewinkelte Verbindung 10"/>
          <p:cNvCxnSpPr>
            <a:stCxn id="12" idx="2"/>
            <a:endCxn id="44" idx="0"/>
          </p:cNvCxnSpPr>
          <p:nvPr/>
        </p:nvCxnSpPr>
        <p:spPr>
          <a:xfrm rot="5400000">
            <a:off x="8843993" y="5845681"/>
            <a:ext cx="900001" cy="144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739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1045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>
            <a:spLocks/>
          </p:cNvSpPr>
          <p:nvPr/>
        </p:nvSpPr>
        <p:spPr>
          <a:xfrm>
            <a:off x="13519673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>
            <a:stCxn id="12" idx="2"/>
            <a:endCxn id="40" idx="0"/>
          </p:cNvCxnSpPr>
          <p:nvPr/>
        </p:nvCxnSpPr>
        <p:spPr>
          <a:xfrm rot="16200000" flipH="1">
            <a:off x="11903992" y="4234319"/>
            <a:ext cx="900001" cy="46713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>
            <a:spLocks/>
          </p:cNvSpPr>
          <p:nvPr/>
        </p:nvSpPr>
        <p:spPr>
          <a:xfrm>
            <a:off x="11908312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Nach Zahlen / Text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14968312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Nach Farbe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0" name="Gewinkelte Verbindung 29"/>
          <p:cNvCxnSpPr>
            <a:endCxn id="28" idx="0"/>
          </p:cNvCxnSpPr>
          <p:nvPr/>
        </p:nvCxnSpPr>
        <p:spPr>
          <a:xfrm rot="5400000">
            <a:off x="13433994" y="7744320"/>
            <a:ext cx="899999" cy="16113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>
            <a:endCxn id="29" idx="0"/>
          </p:cNvCxnSpPr>
          <p:nvPr/>
        </p:nvCxnSpPr>
        <p:spPr>
          <a:xfrm rot="16200000" flipH="1">
            <a:off x="14963993" y="7825680"/>
            <a:ext cx="899999" cy="1448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12" idx="2"/>
            <a:endCxn id="45" idx="0"/>
          </p:cNvCxnSpPr>
          <p:nvPr/>
        </p:nvCxnSpPr>
        <p:spPr>
          <a:xfrm rot="16200000" flipH="1">
            <a:off x="10373992" y="5764319"/>
            <a:ext cx="900001" cy="161136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Sortieren</a:t>
            </a:r>
            <a:endParaRPr lang="de-DE"/>
          </a:p>
        </p:txBody>
      </p:sp>
      <p:cxnSp>
        <p:nvCxnSpPr>
          <p:cNvPr id="11" name="Gewinkelte Verbindung 10"/>
          <p:cNvCxnSpPr>
            <a:stCxn id="12" idx="2"/>
            <a:endCxn id="44" idx="0"/>
          </p:cNvCxnSpPr>
          <p:nvPr/>
        </p:nvCxnSpPr>
        <p:spPr>
          <a:xfrm rot="5400000">
            <a:off x="8843993" y="5845681"/>
            <a:ext cx="900001" cy="144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739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1045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>
            <a:spLocks/>
          </p:cNvSpPr>
          <p:nvPr/>
        </p:nvSpPr>
        <p:spPr>
          <a:xfrm>
            <a:off x="13519673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>
            <a:stCxn id="12" idx="2"/>
            <a:endCxn id="40" idx="0"/>
          </p:cNvCxnSpPr>
          <p:nvPr/>
        </p:nvCxnSpPr>
        <p:spPr>
          <a:xfrm rot="16200000" flipH="1">
            <a:off x="11903992" y="4234319"/>
            <a:ext cx="900001" cy="46713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>
            <a:spLocks/>
          </p:cNvSpPr>
          <p:nvPr/>
        </p:nvSpPr>
        <p:spPr>
          <a:xfrm>
            <a:off x="11908312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Nach Zahlen / Text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14968312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Nach Farbe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0" name="Gewinkelte Verbindung 29"/>
          <p:cNvCxnSpPr>
            <a:endCxn id="28" idx="0"/>
          </p:cNvCxnSpPr>
          <p:nvPr/>
        </p:nvCxnSpPr>
        <p:spPr>
          <a:xfrm rot="5400000">
            <a:off x="13433994" y="7744320"/>
            <a:ext cx="899999" cy="16113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>
            <a:endCxn id="29" idx="0"/>
          </p:cNvCxnSpPr>
          <p:nvPr/>
        </p:nvCxnSpPr>
        <p:spPr>
          <a:xfrm rot="16200000" flipH="1">
            <a:off x="14963993" y="7825680"/>
            <a:ext cx="899999" cy="1448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1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Eingabe bestätigen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10177292" y="4914378"/>
            <a:ext cx="821702" cy="1088751"/>
            <a:chOff x="10177292" y="4914378"/>
            <a:chExt cx="821702" cy="1088751"/>
          </a:xfrm>
          <a:solidFill>
            <a:srgbClr val="FFFF00">
              <a:alpha val="75000"/>
            </a:srgbClr>
          </a:solidFill>
        </p:grpSpPr>
        <p:sp>
          <p:nvSpPr>
            <p:cNvPr id="5" name="Rechteck 4"/>
            <p:cNvSpPr/>
            <p:nvPr/>
          </p:nvSpPr>
          <p:spPr>
            <a:xfrm>
              <a:off x="10177292" y="4914378"/>
              <a:ext cx="821702" cy="543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10329692" y="5457824"/>
              <a:ext cx="669302" cy="5453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7" name="Rechteck 6"/>
          <p:cNvSpPr/>
          <p:nvPr/>
        </p:nvSpPr>
        <p:spPr>
          <a:xfrm>
            <a:off x="14806444" y="6003130"/>
            <a:ext cx="550237" cy="1104901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8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13" idx="2"/>
            <a:endCxn id="45" idx="0"/>
          </p:cNvCxnSpPr>
          <p:nvPr/>
        </p:nvCxnSpPr>
        <p:spPr>
          <a:xfrm rot="5400000">
            <a:off x="11903993" y="5845681"/>
            <a:ext cx="900001" cy="144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Filtern</a:t>
            </a:r>
            <a:endParaRPr lang="de-DE"/>
          </a:p>
        </p:txBody>
      </p:sp>
      <p:cxnSp>
        <p:nvCxnSpPr>
          <p:cNvPr id="11" name="Gewinkelte Verbindung 10"/>
          <p:cNvCxnSpPr>
            <a:stCxn id="13" idx="2"/>
            <a:endCxn id="44" idx="0"/>
          </p:cNvCxnSpPr>
          <p:nvPr/>
        </p:nvCxnSpPr>
        <p:spPr>
          <a:xfrm rot="5400000">
            <a:off x="10373993" y="4315681"/>
            <a:ext cx="900001" cy="450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7399673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1045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Standard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>
            <a:spLocks/>
          </p:cNvSpPr>
          <p:nvPr/>
        </p:nvSpPr>
        <p:spPr>
          <a:xfrm>
            <a:off x="1351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Benutzerdefiniert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>
            <a:stCxn id="13" idx="2"/>
            <a:endCxn id="40" idx="0"/>
          </p:cNvCxnSpPr>
          <p:nvPr/>
        </p:nvCxnSpPr>
        <p:spPr>
          <a:xfrm rot="16200000" flipH="1">
            <a:off x="13433992" y="5764319"/>
            <a:ext cx="900001" cy="16113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0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13" idx="2"/>
            <a:endCxn id="45" idx="0"/>
          </p:cNvCxnSpPr>
          <p:nvPr/>
        </p:nvCxnSpPr>
        <p:spPr>
          <a:xfrm rot="5400000">
            <a:off x="11903993" y="5845681"/>
            <a:ext cx="900001" cy="144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Filtern</a:t>
            </a:r>
            <a:endParaRPr lang="de-DE"/>
          </a:p>
        </p:txBody>
      </p:sp>
      <p:cxnSp>
        <p:nvCxnSpPr>
          <p:cNvPr id="11" name="Gewinkelte Verbindung 10"/>
          <p:cNvCxnSpPr>
            <a:stCxn id="13" idx="2"/>
            <a:endCxn id="44" idx="0"/>
          </p:cNvCxnSpPr>
          <p:nvPr/>
        </p:nvCxnSpPr>
        <p:spPr>
          <a:xfrm rot="5400000">
            <a:off x="10373993" y="4315681"/>
            <a:ext cx="900001" cy="450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739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10459673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Standard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>
            <a:spLocks/>
          </p:cNvSpPr>
          <p:nvPr/>
        </p:nvSpPr>
        <p:spPr>
          <a:xfrm>
            <a:off x="1351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Benutzerdefiniert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>
            <a:stCxn id="13" idx="2"/>
            <a:endCxn id="40" idx="0"/>
          </p:cNvCxnSpPr>
          <p:nvPr/>
        </p:nvCxnSpPr>
        <p:spPr>
          <a:xfrm rot="16200000" flipH="1">
            <a:off x="13433992" y="5764319"/>
            <a:ext cx="900001" cy="16113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13" idx="2"/>
            <a:endCxn id="45" idx="0"/>
          </p:cNvCxnSpPr>
          <p:nvPr/>
        </p:nvCxnSpPr>
        <p:spPr>
          <a:xfrm rot="5400000">
            <a:off x="11903993" y="5845681"/>
            <a:ext cx="900001" cy="144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Filtern</a:t>
            </a:r>
            <a:endParaRPr lang="de-DE"/>
          </a:p>
        </p:txBody>
      </p:sp>
      <p:cxnSp>
        <p:nvCxnSpPr>
          <p:cNvPr id="11" name="Gewinkelte Verbindung 10"/>
          <p:cNvCxnSpPr>
            <a:stCxn id="13" idx="2"/>
            <a:endCxn id="44" idx="0"/>
          </p:cNvCxnSpPr>
          <p:nvPr/>
        </p:nvCxnSpPr>
        <p:spPr>
          <a:xfrm rot="5400000">
            <a:off x="10373993" y="4315681"/>
            <a:ext cx="900001" cy="450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739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1045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Standard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>
            <a:spLocks/>
          </p:cNvSpPr>
          <p:nvPr/>
        </p:nvSpPr>
        <p:spPr>
          <a:xfrm>
            <a:off x="13519673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Benutzerdefiniert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>
            <a:stCxn id="13" idx="2"/>
            <a:endCxn id="40" idx="0"/>
          </p:cNvCxnSpPr>
          <p:nvPr/>
        </p:nvCxnSpPr>
        <p:spPr>
          <a:xfrm rot="16200000" flipH="1">
            <a:off x="13433992" y="5764319"/>
            <a:ext cx="900001" cy="16113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>
            <a:spLocks/>
          </p:cNvSpPr>
          <p:nvPr/>
        </p:nvSpPr>
        <p:spPr>
          <a:xfrm>
            <a:off x="11908312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Nach Zahlen / Text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14968312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Nach Farbe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0" name="Gewinkelte Verbindung 29"/>
          <p:cNvCxnSpPr>
            <a:endCxn id="28" idx="0"/>
          </p:cNvCxnSpPr>
          <p:nvPr/>
        </p:nvCxnSpPr>
        <p:spPr>
          <a:xfrm rot="5400000">
            <a:off x="13433994" y="7744320"/>
            <a:ext cx="899999" cy="16113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>
            <a:endCxn id="29" idx="0"/>
          </p:cNvCxnSpPr>
          <p:nvPr/>
        </p:nvCxnSpPr>
        <p:spPr>
          <a:xfrm rot="16200000" flipH="1">
            <a:off x="14963993" y="7825680"/>
            <a:ext cx="899999" cy="1448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9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13" idx="2"/>
            <a:endCxn id="45" idx="0"/>
          </p:cNvCxnSpPr>
          <p:nvPr/>
        </p:nvCxnSpPr>
        <p:spPr>
          <a:xfrm rot="5400000">
            <a:off x="11903993" y="5845681"/>
            <a:ext cx="900001" cy="144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Filtern</a:t>
            </a:r>
            <a:endParaRPr lang="de-DE"/>
          </a:p>
        </p:txBody>
      </p:sp>
      <p:cxnSp>
        <p:nvCxnSpPr>
          <p:cNvPr id="11" name="Gewinkelte Verbindung 10"/>
          <p:cNvCxnSpPr>
            <a:stCxn id="13" idx="2"/>
            <a:endCxn id="44" idx="0"/>
          </p:cNvCxnSpPr>
          <p:nvPr/>
        </p:nvCxnSpPr>
        <p:spPr>
          <a:xfrm rot="5400000">
            <a:off x="10373993" y="4315681"/>
            <a:ext cx="900001" cy="450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739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1045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Standard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>
            <a:spLocks/>
          </p:cNvSpPr>
          <p:nvPr/>
        </p:nvSpPr>
        <p:spPr>
          <a:xfrm>
            <a:off x="13519673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Benutzerdefiniert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>
            <a:stCxn id="13" idx="2"/>
            <a:endCxn id="40" idx="0"/>
          </p:cNvCxnSpPr>
          <p:nvPr/>
        </p:nvCxnSpPr>
        <p:spPr>
          <a:xfrm rot="16200000" flipH="1">
            <a:off x="13433992" y="5764319"/>
            <a:ext cx="900001" cy="16113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>
            <a:spLocks/>
          </p:cNvSpPr>
          <p:nvPr/>
        </p:nvSpPr>
        <p:spPr>
          <a:xfrm>
            <a:off x="11908312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Nach Zahlen / Text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14968312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Nach Farbe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0" name="Gewinkelte Verbindung 29"/>
          <p:cNvCxnSpPr>
            <a:endCxn id="28" idx="0"/>
          </p:cNvCxnSpPr>
          <p:nvPr/>
        </p:nvCxnSpPr>
        <p:spPr>
          <a:xfrm rot="5400000">
            <a:off x="13433994" y="7744320"/>
            <a:ext cx="899999" cy="16113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>
            <a:endCxn id="29" idx="0"/>
          </p:cNvCxnSpPr>
          <p:nvPr/>
        </p:nvCxnSpPr>
        <p:spPr>
          <a:xfrm rot="16200000" flipH="1">
            <a:off x="14963993" y="7825680"/>
            <a:ext cx="899999" cy="1448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9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35" idx="2"/>
            <a:endCxn id="45" idx="0"/>
          </p:cNvCxnSpPr>
          <p:nvPr/>
        </p:nvCxnSpPr>
        <p:spPr>
          <a:xfrm rot="5400000">
            <a:off x="13434588" y="4316276"/>
            <a:ext cx="900001" cy="450744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Pivot</a:t>
            </a:r>
            <a:endParaRPr lang="de-DE"/>
          </a:p>
        </p:txBody>
      </p:sp>
      <p:cxnSp>
        <p:nvCxnSpPr>
          <p:cNvPr id="11" name="Gewinkelte Verbindung 10"/>
          <p:cNvCxnSpPr>
            <a:stCxn id="35" idx="2"/>
            <a:endCxn id="44" idx="0"/>
          </p:cNvCxnSpPr>
          <p:nvPr/>
        </p:nvCxnSpPr>
        <p:spPr>
          <a:xfrm rot="5400000">
            <a:off x="11903993" y="2785681"/>
            <a:ext cx="900001" cy="756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7399673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1046086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Grundprinzip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>
            <a:spLocks/>
          </p:cNvSpPr>
          <p:nvPr/>
        </p:nvSpPr>
        <p:spPr>
          <a:xfrm>
            <a:off x="1351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Erweiterte Layouts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>
            <a:stCxn id="35" idx="2"/>
            <a:endCxn id="40" idx="0"/>
          </p:cNvCxnSpPr>
          <p:nvPr/>
        </p:nvCxnSpPr>
        <p:spPr>
          <a:xfrm rot="5400000">
            <a:off x="14963993" y="5845681"/>
            <a:ext cx="900001" cy="1448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35" idx="2"/>
            <a:endCxn id="45" idx="0"/>
          </p:cNvCxnSpPr>
          <p:nvPr/>
        </p:nvCxnSpPr>
        <p:spPr>
          <a:xfrm rot="5400000">
            <a:off x="13434588" y="4316276"/>
            <a:ext cx="900001" cy="450744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Pivot</a:t>
            </a:r>
            <a:endParaRPr lang="de-DE"/>
          </a:p>
        </p:txBody>
      </p:sp>
      <p:cxnSp>
        <p:nvCxnSpPr>
          <p:cNvPr id="11" name="Gewinkelte Verbindung 10"/>
          <p:cNvCxnSpPr>
            <a:stCxn id="35" idx="2"/>
            <a:endCxn id="44" idx="0"/>
          </p:cNvCxnSpPr>
          <p:nvPr/>
        </p:nvCxnSpPr>
        <p:spPr>
          <a:xfrm rot="5400000">
            <a:off x="11903993" y="2785681"/>
            <a:ext cx="900001" cy="756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739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10460863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Grundprinzip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>
            <a:spLocks/>
          </p:cNvSpPr>
          <p:nvPr/>
        </p:nvSpPr>
        <p:spPr>
          <a:xfrm>
            <a:off x="1351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Erweiterte Layouts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>
            <a:stCxn id="35" idx="2"/>
            <a:endCxn id="40" idx="0"/>
          </p:cNvCxnSpPr>
          <p:nvPr/>
        </p:nvCxnSpPr>
        <p:spPr>
          <a:xfrm rot="5400000">
            <a:off x="14963993" y="5845681"/>
            <a:ext cx="900001" cy="1448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>
            <a:spLocks/>
          </p:cNvSpPr>
          <p:nvPr/>
        </p:nvSpPr>
        <p:spPr>
          <a:xfrm>
            <a:off x="7399673" y="8660115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Skizze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10460863" y="8660115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Spalten auswählen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13519673" y="8660115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Spalten </a:t>
            </a:r>
          </a:p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kreuzen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Gewinkelte Verbindung 9"/>
          <p:cNvCxnSpPr>
            <a:stCxn id="45" idx="2"/>
            <a:endCxn id="36" idx="0"/>
          </p:cNvCxnSpPr>
          <p:nvPr/>
        </p:nvCxnSpPr>
        <p:spPr>
          <a:xfrm rot="5400000">
            <a:off x="9820211" y="6849463"/>
            <a:ext cx="560114" cy="306119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45" idx="2"/>
            <a:endCxn id="37" idx="0"/>
          </p:cNvCxnSpPr>
          <p:nvPr/>
        </p:nvCxnSpPr>
        <p:spPr>
          <a:xfrm rot="5400000">
            <a:off x="11350806" y="8380058"/>
            <a:ext cx="560114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45" idx="2"/>
            <a:endCxn id="39" idx="0"/>
          </p:cNvCxnSpPr>
          <p:nvPr/>
        </p:nvCxnSpPr>
        <p:spPr>
          <a:xfrm rot="16200000" flipH="1">
            <a:off x="12880211" y="6850653"/>
            <a:ext cx="560114" cy="30588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9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Pivot | Fragestellung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339228" y="2576349"/>
            <a:ext cx="15084114" cy="91751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de-AT" sz="3600" b="1" smtClean="0"/>
              <a:t>Fragestellung: Welcher Verkäufer macht in welchem Gebiet wie viel Umsatz? </a:t>
            </a:r>
            <a:endParaRPr lang="de-AT" sz="3600" b="1"/>
          </a:p>
        </p:txBody>
      </p:sp>
    </p:spTree>
    <p:extLst>
      <p:ext uri="{BB962C8B-B14F-4D97-AF65-F5344CB8AC3E}">
        <p14:creationId xmlns:p14="http://schemas.microsoft.com/office/powerpoint/2010/main" val="196392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35" idx="2"/>
            <a:endCxn id="45" idx="0"/>
          </p:cNvCxnSpPr>
          <p:nvPr/>
        </p:nvCxnSpPr>
        <p:spPr>
          <a:xfrm rot="5400000">
            <a:off x="13434588" y="4316276"/>
            <a:ext cx="900001" cy="450744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Pivot</a:t>
            </a:r>
            <a:endParaRPr lang="de-DE"/>
          </a:p>
        </p:txBody>
      </p:sp>
      <p:cxnSp>
        <p:nvCxnSpPr>
          <p:cNvPr id="11" name="Gewinkelte Verbindung 10"/>
          <p:cNvCxnSpPr>
            <a:stCxn id="35" idx="2"/>
            <a:endCxn id="44" idx="0"/>
          </p:cNvCxnSpPr>
          <p:nvPr/>
        </p:nvCxnSpPr>
        <p:spPr>
          <a:xfrm rot="5400000">
            <a:off x="11903993" y="2785681"/>
            <a:ext cx="900001" cy="756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739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10460863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Grundprinzip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>
            <a:spLocks/>
          </p:cNvSpPr>
          <p:nvPr/>
        </p:nvSpPr>
        <p:spPr>
          <a:xfrm>
            <a:off x="1351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Erweiterte Layouts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>
            <a:stCxn id="35" idx="2"/>
            <a:endCxn id="40" idx="0"/>
          </p:cNvCxnSpPr>
          <p:nvPr/>
        </p:nvCxnSpPr>
        <p:spPr>
          <a:xfrm rot="5400000">
            <a:off x="14963993" y="5845681"/>
            <a:ext cx="900001" cy="1448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>
            <a:spLocks/>
          </p:cNvSpPr>
          <p:nvPr/>
        </p:nvSpPr>
        <p:spPr>
          <a:xfrm>
            <a:off x="7399673" y="8660115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Skizze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10460863" y="8660115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Spalten auswählen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13519673" y="8660115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Spalten </a:t>
            </a:r>
          </a:p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kreuzen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Gewinkelte Verbindung 9"/>
          <p:cNvCxnSpPr>
            <a:stCxn id="45" idx="2"/>
            <a:endCxn id="36" idx="0"/>
          </p:cNvCxnSpPr>
          <p:nvPr/>
        </p:nvCxnSpPr>
        <p:spPr>
          <a:xfrm rot="5400000">
            <a:off x="9820211" y="6849463"/>
            <a:ext cx="560114" cy="306119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45" idx="2"/>
            <a:endCxn id="37" idx="0"/>
          </p:cNvCxnSpPr>
          <p:nvPr/>
        </p:nvCxnSpPr>
        <p:spPr>
          <a:xfrm rot="5400000">
            <a:off x="11350806" y="8380058"/>
            <a:ext cx="560114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45" idx="2"/>
            <a:endCxn id="39" idx="0"/>
          </p:cNvCxnSpPr>
          <p:nvPr/>
        </p:nvCxnSpPr>
        <p:spPr>
          <a:xfrm rot="16200000" flipH="1">
            <a:off x="12880211" y="6850653"/>
            <a:ext cx="560114" cy="30588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8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Pivot | Schritt 1: Skizze</a:t>
            </a:r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>
            <a:off x="3772711" y="3858001"/>
            <a:ext cx="0" cy="61795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1339227" y="5406870"/>
            <a:ext cx="1074521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339228" y="2576349"/>
            <a:ext cx="15084114" cy="91751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de-AT" sz="3600" b="1" smtClean="0"/>
              <a:t>Fragestellung: Welcher Verkäufer macht in welchem Gebiet wie viel Umsatz? </a:t>
            </a:r>
            <a:endParaRPr lang="de-AT" sz="3600" b="1"/>
          </a:p>
        </p:txBody>
      </p:sp>
    </p:spTree>
    <p:extLst>
      <p:ext uri="{BB962C8B-B14F-4D97-AF65-F5344CB8AC3E}">
        <p14:creationId xmlns:p14="http://schemas.microsoft.com/office/powerpoint/2010/main" val="34949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35" idx="2"/>
            <a:endCxn id="45" idx="0"/>
          </p:cNvCxnSpPr>
          <p:nvPr/>
        </p:nvCxnSpPr>
        <p:spPr>
          <a:xfrm rot="5400000">
            <a:off x="13434588" y="4316276"/>
            <a:ext cx="900001" cy="450744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Pivot</a:t>
            </a:r>
            <a:endParaRPr lang="de-DE"/>
          </a:p>
        </p:txBody>
      </p:sp>
      <p:cxnSp>
        <p:nvCxnSpPr>
          <p:cNvPr id="11" name="Gewinkelte Verbindung 10"/>
          <p:cNvCxnSpPr>
            <a:stCxn id="35" idx="2"/>
            <a:endCxn id="44" idx="0"/>
          </p:cNvCxnSpPr>
          <p:nvPr/>
        </p:nvCxnSpPr>
        <p:spPr>
          <a:xfrm rot="5400000">
            <a:off x="11903993" y="2785681"/>
            <a:ext cx="900001" cy="756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739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10460863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Grundprinzip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>
            <a:spLocks/>
          </p:cNvSpPr>
          <p:nvPr/>
        </p:nvSpPr>
        <p:spPr>
          <a:xfrm>
            <a:off x="1351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Erweiterte Layouts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>
            <a:stCxn id="35" idx="2"/>
            <a:endCxn id="40" idx="0"/>
          </p:cNvCxnSpPr>
          <p:nvPr/>
        </p:nvCxnSpPr>
        <p:spPr>
          <a:xfrm rot="5400000">
            <a:off x="14963993" y="5845681"/>
            <a:ext cx="900001" cy="1448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>
            <a:spLocks/>
          </p:cNvSpPr>
          <p:nvPr/>
        </p:nvSpPr>
        <p:spPr>
          <a:xfrm>
            <a:off x="7399673" y="8660115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Skizze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10460863" y="8660115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Spalten auswählen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13519673" y="8660115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Spalten </a:t>
            </a:r>
          </a:p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kreuzen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Gewinkelte Verbindung 9"/>
          <p:cNvCxnSpPr>
            <a:stCxn id="45" idx="2"/>
            <a:endCxn id="36" idx="0"/>
          </p:cNvCxnSpPr>
          <p:nvPr/>
        </p:nvCxnSpPr>
        <p:spPr>
          <a:xfrm rot="5400000">
            <a:off x="9820211" y="6849463"/>
            <a:ext cx="560114" cy="306119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45" idx="2"/>
            <a:endCxn id="37" idx="0"/>
          </p:cNvCxnSpPr>
          <p:nvPr/>
        </p:nvCxnSpPr>
        <p:spPr>
          <a:xfrm rot="5400000">
            <a:off x="11350806" y="8380058"/>
            <a:ext cx="560114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45" idx="2"/>
            <a:endCxn id="39" idx="0"/>
          </p:cNvCxnSpPr>
          <p:nvPr/>
        </p:nvCxnSpPr>
        <p:spPr>
          <a:xfrm rot="16200000" flipH="1">
            <a:off x="12880211" y="6850653"/>
            <a:ext cx="560114" cy="30588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8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Eingabe</a:t>
            </a:r>
            <a:endParaRPr lang="de-DE" dirty="0"/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7831125" y="1439863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1822225" y="3779863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4826814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7831403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hteck 29"/>
          <p:cNvSpPr>
            <a:spLocks/>
          </p:cNvSpPr>
          <p:nvPr/>
        </p:nvSpPr>
        <p:spPr>
          <a:xfrm>
            <a:off x="10835992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/>
          <p:cNvSpPr>
            <a:spLocks/>
          </p:cNvSpPr>
          <p:nvPr/>
        </p:nvSpPr>
        <p:spPr>
          <a:xfrm>
            <a:off x="742225" y="6119863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3802225" y="6119863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6862225" y="611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cxnSpLocks noChangeAspect="1"/>
            <a:stCxn id="26" idx="2"/>
            <a:endCxn id="27" idx="0"/>
          </p:cNvCxnSpPr>
          <p:nvPr/>
        </p:nvCxnSpPr>
        <p:spPr>
          <a:xfrm rot="5400000">
            <a:off x="5366675" y="145413"/>
            <a:ext cx="126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cxnSpLocks noChangeAspect="1"/>
            <a:stCxn id="26" idx="2"/>
            <a:endCxn id="28" idx="0"/>
          </p:cNvCxnSpPr>
          <p:nvPr/>
        </p:nvCxnSpPr>
        <p:spPr>
          <a:xfrm rot="5400000">
            <a:off x="6868970" y="1647708"/>
            <a:ext cx="126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cxnSpLocks noChangeAspect="1"/>
            <a:stCxn id="26" idx="2"/>
            <a:endCxn id="29" idx="0"/>
          </p:cNvCxnSpPr>
          <p:nvPr/>
        </p:nvCxnSpPr>
        <p:spPr>
          <a:xfrm rot="16200000" flipH="1">
            <a:off x="8371264" y="3149724"/>
            <a:ext cx="126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cxnSpLocks noChangeAspect="1"/>
            <a:stCxn id="26" idx="2"/>
            <a:endCxn id="30" idx="0"/>
          </p:cNvCxnSpPr>
          <p:nvPr/>
        </p:nvCxnSpPr>
        <p:spPr>
          <a:xfrm rot="16200000" flipH="1">
            <a:off x="9873558" y="1647429"/>
            <a:ext cx="126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Form 17"/>
          <p:cNvCxnSpPr>
            <a:cxnSpLocks noChangeAspect="1"/>
            <a:stCxn id="27" idx="2"/>
            <a:endCxn id="31" idx="0"/>
          </p:cNvCxnSpPr>
          <p:nvPr/>
        </p:nvCxnSpPr>
        <p:spPr>
          <a:xfrm rot="5400000">
            <a:off x="1822225" y="4949863"/>
            <a:ext cx="126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Form 18"/>
          <p:cNvCxnSpPr>
            <a:cxnSpLocks noChangeAspect="1"/>
            <a:stCxn id="27" idx="2"/>
            <a:endCxn id="32" idx="0"/>
          </p:cNvCxnSpPr>
          <p:nvPr/>
        </p:nvCxnSpPr>
        <p:spPr>
          <a:xfrm rot="16200000" flipH="1">
            <a:off x="3352225" y="4499863"/>
            <a:ext cx="126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Form 19"/>
          <p:cNvCxnSpPr>
            <a:cxnSpLocks noChangeAspect="1"/>
            <a:stCxn id="27" idx="2"/>
            <a:endCxn id="33" idx="0"/>
          </p:cNvCxnSpPr>
          <p:nvPr/>
        </p:nvCxnSpPr>
        <p:spPr>
          <a:xfrm rot="16200000" flipH="1">
            <a:off x="4882225" y="2969863"/>
            <a:ext cx="126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>
            <a:spLocks/>
          </p:cNvSpPr>
          <p:nvPr/>
        </p:nvSpPr>
        <p:spPr>
          <a:xfrm>
            <a:off x="13840581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Gewinkelte Verbindung 46"/>
          <p:cNvCxnSpPr>
            <a:stCxn id="26" idx="2"/>
            <a:endCxn id="46" idx="0"/>
          </p:cNvCxnSpPr>
          <p:nvPr/>
        </p:nvCxnSpPr>
        <p:spPr>
          <a:xfrm rot="16200000" flipH="1">
            <a:off x="11375853" y="145135"/>
            <a:ext cx="126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>
            <a:stCxn id="31" idx="2"/>
          </p:cNvCxnSpPr>
          <p:nvPr/>
        </p:nvCxnSpPr>
        <p:spPr>
          <a:xfrm rot="5400000">
            <a:off x="1153854" y="7521492"/>
            <a:ext cx="1080000" cy="43674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31" idx="2"/>
          </p:cNvCxnSpPr>
          <p:nvPr/>
        </p:nvCxnSpPr>
        <p:spPr>
          <a:xfrm rot="16200000" flipH="1">
            <a:off x="2656148" y="6455940"/>
            <a:ext cx="1080000" cy="256784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winkelte Verbindung 63"/>
          <p:cNvCxnSpPr>
            <a:stCxn id="31" idx="2"/>
          </p:cNvCxnSpPr>
          <p:nvPr/>
        </p:nvCxnSpPr>
        <p:spPr>
          <a:xfrm rot="16200000" flipH="1">
            <a:off x="4158442" y="4953645"/>
            <a:ext cx="1080000" cy="557243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winkelte Verbindung 65"/>
          <p:cNvCxnSpPr>
            <a:stCxn id="31" idx="2"/>
          </p:cNvCxnSpPr>
          <p:nvPr/>
        </p:nvCxnSpPr>
        <p:spPr>
          <a:xfrm rot="16200000" flipH="1">
            <a:off x="5660737" y="3451351"/>
            <a:ext cx="1080000" cy="857702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>
            <a:spLocks/>
          </p:cNvSpPr>
          <p:nvPr/>
        </p:nvSpPr>
        <p:spPr>
          <a:xfrm>
            <a:off x="305482" y="8279863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Zellbestimmung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Rechteck 75"/>
          <p:cNvSpPr>
            <a:spLocks/>
          </p:cNvSpPr>
          <p:nvPr/>
        </p:nvSpPr>
        <p:spPr>
          <a:xfrm>
            <a:off x="3196148" y="8279863"/>
            <a:ext cx="2567846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bestätigen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Rechteck 76"/>
          <p:cNvSpPr>
            <a:spLocks/>
          </p:cNvSpPr>
          <p:nvPr/>
        </p:nvSpPr>
        <p:spPr>
          <a:xfrm>
            <a:off x="6200736" y="8279863"/>
            <a:ext cx="2567848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abbrechen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Rechteck 77"/>
          <p:cNvSpPr>
            <a:spLocks/>
          </p:cNvSpPr>
          <p:nvPr/>
        </p:nvSpPr>
        <p:spPr>
          <a:xfrm>
            <a:off x="9202225" y="8279863"/>
            <a:ext cx="2574048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verbessern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Rechteck 78"/>
          <p:cNvSpPr>
            <a:spLocks/>
          </p:cNvSpPr>
          <p:nvPr/>
        </p:nvSpPr>
        <p:spPr>
          <a:xfrm>
            <a:off x="12323838" y="82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löschen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1" name="Gewinkelte Verbindung 80"/>
          <p:cNvCxnSpPr>
            <a:stCxn id="31" idx="2"/>
            <a:endCxn id="79" idx="0"/>
          </p:cNvCxnSpPr>
          <p:nvPr/>
        </p:nvCxnSpPr>
        <p:spPr>
          <a:xfrm rot="16200000" flipH="1">
            <a:off x="7163031" y="1949056"/>
            <a:ext cx="1080000" cy="1158161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2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Pivot | Schritt 2: Spalten auswählen</a:t>
            </a:r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28670" r="58658" b="67141"/>
          <a:stretch/>
        </p:blipFill>
        <p:spPr bwMode="auto">
          <a:xfrm>
            <a:off x="976726" y="5789010"/>
            <a:ext cx="16090623" cy="67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1017203" y="8010104"/>
            <a:ext cx="1049298" cy="976312"/>
            <a:chOff x="976726" y="4999410"/>
            <a:chExt cx="1049298" cy="674154"/>
          </a:xfrm>
        </p:grpSpPr>
        <p:cxnSp>
          <p:nvCxnSpPr>
            <p:cNvPr id="4" name="Gerade Verbindung 3"/>
            <p:cNvCxnSpPr/>
            <p:nvPr/>
          </p:nvCxnSpPr>
          <p:spPr>
            <a:xfrm flipV="1"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Textfeld 8"/>
          <p:cNvSpPr txBox="1"/>
          <p:nvPr/>
        </p:nvSpPr>
        <p:spPr>
          <a:xfrm>
            <a:off x="1339228" y="2576349"/>
            <a:ext cx="15084114" cy="91751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de-AT" sz="3600" b="1" smtClean="0"/>
              <a:t>Fragestellung: Welcher Verkäufer macht in welchem Gebiet wie viel Umsatz? </a:t>
            </a:r>
            <a:endParaRPr lang="de-AT" sz="3600" b="1"/>
          </a:p>
        </p:txBody>
      </p:sp>
      <p:sp>
        <p:nvSpPr>
          <p:cNvPr id="8" name="Rechteck 7"/>
          <p:cNvSpPr/>
          <p:nvPr/>
        </p:nvSpPr>
        <p:spPr>
          <a:xfrm>
            <a:off x="2578100" y="8161183"/>
            <a:ext cx="1171574" cy="674154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1" name="Gruppieren 10"/>
          <p:cNvGrpSpPr/>
          <p:nvPr/>
        </p:nvGrpSpPr>
        <p:grpSpPr>
          <a:xfrm>
            <a:off x="918378" y="5637931"/>
            <a:ext cx="1049298" cy="976312"/>
            <a:chOff x="976726" y="4999410"/>
            <a:chExt cx="1049298" cy="674154"/>
          </a:xfrm>
        </p:grpSpPr>
        <p:cxnSp>
          <p:nvCxnSpPr>
            <p:cNvPr id="12" name="Gerade Verbindung 11"/>
            <p:cNvCxnSpPr/>
            <p:nvPr/>
          </p:nvCxnSpPr>
          <p:spPr>
            <a:xfrm flipV="1"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uppieren 13"/>
          <p:cNvGrpSpPr/>
          <p:nvPr/>
        </p:nvGrpSpPr>
        <p:grpSpPr>
          <a:xfrm>
            <a:off x="2114589" y="5637931"/>
            <a:ext cx="1049298" cy="976312"/>
            <a:chOff x="976726" y="4999410"/>
            <a:chExt cx="1049298" cy="674154"/>
          </a:xfrm>
        </p:grpSpPr>
        <p:cxnSp>
          <p:nvCxnSpPr>
            <p:cNvPr id="15" name="Gerade Verbindung 14"/>
            <p:cNvCxnSpPr/>
            <p:nvPr/>
          </p:nvCxnSpPr>
          <p:spPr>
            <a:xfrm flipV="1"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Rechteck 16"/>
          <p:cNvSpPr/>
          <p:nvPr/>
        </p:nvSpPr>
        <p:spPr>
          <a:xfrm>
            <a:off x="3422161" y="5789010"/>
            <a:ext cx="1171574" cy="674154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hteck 17"/>
          <p:cNvSpPr/>
          <p:nvPr/>
        </p:nvSpPr>
        <p:spPr>
          <a:xfrm>
            <a:off x="4776177" y="5789010"/>
            <a:ext cx="1171574" cy="674154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9" name="Gruppieren 18"/>
          <p:cNvGrpSpPr/>
          <p:nvPr/>
        </p:nvGrpSpPr>
        <p:grpSpPr>
          <a:xfrm>
            <a:off x="6292588" y="5713160"/>
            <a:ext cx="1049298" cy="976312"/>
            <a:chOff x="976726" y="4999410"/>
            <a:chExt cx="1049298" cy="674154"/>
          </a:xfrm>
        </p:grpSpPr>
        <p:cxnSp>
          <p:nvCxnSpPr>
            <p:cNvPr id="20" name="Gerade Verbindung 19"/>
            <p:cNvCxnSpPr/>
            <p:nvPr/>
          </p:nvCxnSpPr>
          <p:spPr>
            <a:xfrm flipV="1"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Rechteck 21"/>
          <p:cNvSpPr/>
          <p:nvPr/>
        </p:nvSpPr>
        <p:spPr>
          <a:xfrm>
            <a:off x="13603654" y="5789010"/>
            <a:ext cx="1171574" cy="674154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Textfeld 22"/>
          <p:cNvSpPr txBox="1"/>
          <p:nvPr/>
        </p:nvSpPr>
        <p:spPr>
          <a:xfrm>
            <a:off x="1339228" y="3861452"/>
            <a:ext cx="15084114" cy="91751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de-AT" sz="3600" b="1" smtClean="0"/>
              <a:t>Fragestellung: Welcher Händler hat wie viele Flaschen und Fässer? </a:t>
            </a:r>
            <a:endParaRPr lang="de-AT" sz="3600" b="1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28670" r="58658" b="67141"/>
          <a:stretch/>
        </p:blipFill>
        <p:spPr bwMode="auto">
          <a:xfrm>
            <a:off x="1017203" y="6975258"/>
            <a:ext cx="16090623" cy="67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uppieren 24"/>
          <p:cNvGrpSpPr/>
          <p:nvPr/>
        </p:nvGrpSpPr>
        <p:grpSpPr>
          <a:xfrm>
            <a:off x="2234196" y="6824179"/>
            <a:ext cx="1049298" cy="976312"/>
            <a:chOff x="976726" y="4999410"/>
            <a:chExt cx="1049298" cy="674154"/>
          </a:xfrm>
        </p:grpSpPr>
        <p:cxnSp>
          <p:nvCxnSpPr>
            <p:cNvPr id="26" name="Gerade Verbindung 25"/>
            <p:cNvCxnSpPr/>
            <p:nvPr/>
          </p:nvCxnSpPr>
          <p:spPr>
            <a:xfrm flipV="1"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>
          <a:xfrm>
            <a:off x="3483299" y="6821314"/>
            <a:ext cx="1049298" cy="976312"/>
            <a:chOff x="976726" y="4999410"/>
            <a:chExt cx="1049298" cy="674154"/>
          </a:xfrm>
        </p:grpSpPr>
        <p:cxnSp>
          <p:nvCxnSpPr>
            <p:cNvPr id="29" name="Gerade Verbindung 28"/>
            <p:cNvCxnSpPr/>
            <p:nvPr/>
          </p:nvCxnSpPr>
          <p:spPr>
            <a:xfrm flipV="1"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" name="Gruppieren 30"/>
          <p:cNvGrpSpPr/>
          <p:nvPr/>
        </p:nvGrpSpPr>
        <p:grpSpPr>
          <a:xfrm>
            <a:off x="4837315" y="6865011"/>
            <a:ext cx="1049298" cy="976312"/>
            <a:chOff x="976726" y="4999410"/>
            <a:chExt cx="1049298" cy="674154"/>
          </a:xfrm>
        </p:grpSpPr>
        <p:cxnSp>
          <p:nvCxnSpPr>
            <p:cNvPr id="32" name="Gerade Verbindung 31"/>
            <p:cNvCxnSpPr/>
            <p:nvPr/>
          </p:nvCxnSpPr>
          <p:spPr>
            <a:xfrm flipV="1"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4" name="Rechteck 33"/>
          <p:cNvSpPr/>
          <p:nvPr/>
        </p:nvSpPr>
        <p:spPr>
          <a:xfrm>
            <a:off x="6170312" y="6938444"/>
            <a:ext cx="1171574" cy="674154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Rechteck 34"/>
          <p:cNvSpPr/>
          <p:nvPr/>
        </p:nvSpPr>
        <p:spPr>
          <a:xfrm>
            <a:off x="7341886" y="6975258"/>
            <a:ext cx="1171574" cy="674154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6" name="Gruppieren 35"/>
          <p:cNvGrpSpPr/>
          <p:nvPr/>
        </p:nvGrpSpPr>
        <p:grpSpPr>
          <a:xfrm>
            <a:off x="8929844" y="6824179"/>
            <a:ext cx="1049298" cy="976312"/>
            <a:chOff x="976726" y="4999410"/>
            <a:chExt cx="1049298" cy="674154"/>
          </a:xfrm>
        </p:grpSpPr>
        <p:cxnSp>
          <p:nvCxnSpPr>
            <p:cNvPr id="37" name="Gerade Verbindung 36"/>
            <p:cNvCxnSpPr/>
            <p:nvPr/>
          </p:nvCxnSpPr>
          <p:spPr>
            <a:xfrm flipV="1"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Rechteck 38"/>
          <p:cNvSpPr/>
          <p:nvPr/>
        </p:nvSpPr>
        <p:spPr>
          <a:xfrm>
            <a:off x="10455789" y="6975258"/>
            <a:ext cx="1171574" cy="674154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0" name="Gruppieren 39"/>
          <p:cNvGrpSpPr/>
          <p:nvPr/>
        </p:nvGrpSpPr>
        <p:grpSpPr>
          <a:xfrm>
            <a:off x="11905380" y="6818449"/>
            <a:ext cx="1049298" cy="976312"/>
            <a:chOff x="976726" y="4999410"/>
            <a:chExt cx="1049298" cy="674154"/>
          </a:xfrm>
        </p:grpSpPr>
        <p:cxnSp>
          <p:nvCxnSpPr>
            <p:cNvPr id="41" name="Gerade Verbindung 40"/>
            <p:cNvCxnSpPr/>
            <p:nvPr/>
          </p:nvCxnSpPr>
          <p:spPr>
            <a:xfrm flipV="1"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976726" y="4999410"/>
              <a:ext cx="1049298" cy="67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05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35" idx="2"/>
            <a:endCxn id="45" idx="0"/>
          </p:cNvCxnSpPr>
          <p:nvPr/>
        </p:nvCxnSpPr>
        <p:spPr>
          <a:xfrm rot="5400000">
            <a:off x="13434588" y="4316276"/>
            <a:ext cx="900001" cy="450744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Pivot</a:t>
            </a:r>
            <a:endParaRPr lang="de-DE"/>
          </a:p>
        </p:txBody>
      </p:sp>
      <p:cxnSp>
        <p:nvCxnSpPr>
          <p:cNvPr id="11" name="Gewinkelte Verbindung 10"/>
          <p:cNvCxnSpPr>
            <a:stCxn id="35" idx="2"/>
            <a:endCxn id="44" idx="0"/>
          </p:cNvCxnSpPr>
          <p:nvPr/>
        </p:nvCxnSpPr>
        <p:spPr>
          <a:xfrm rot="5400000">
            <a:off x="11903993" y="2785681"/>
            <a:ext cx="900001" cy="756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739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10460863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Grundprinzip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>
            <a:spLocks/>
          </p:cNvSpPr>
          <p:nvPr/>
        </p:nvSpPr>
        <p:spPr>
          <a:xfrm>
            <a:off x="1351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Erweiterte Layouts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>
            <a:stCxn id="35" idx="2"/>
            <a:endCxn id="40" idx="0"/>
          </p:cNvCxnSpPr>
          <p:nvPr/>
        </p:nvCxnSpPr>
        <p:spPr>
          <a:xfrm rot="5400000">
            <a:off x="14963993" y="5845681"/>
            <a:ext cx="900001" cy="1448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>
            <a:spLocks/>
          </p:cNvSpPr>
          <p:nvPr/>
        </p:nvSpPr>
        <p:spPr>
          <a:xfrm>
            <a:off x="7399673" y="8660115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Skizze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10460863" y="8660115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Spalten auswählen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13519673" y="8660115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Spalten </a:t>
            </a:r>
          </a:p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kreuzen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Gewinkelte Verbindung 9"/>
          <p:cNvCxnSpPr>
            <a:stCxn id="45" idx="2"/>
            <a:endCxn id="36" idx="0"/>
          </p:cNvCxnSpPr>
          <p:nvPr/>
        </p:nvCxnSpPr>
        <p:spPr>
          <a:xfrm rot="5400000">
            <a:off x="9820211" y="6849463"/>
            <a:ext cx="560114" cy="306119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45" idx="2"/>
            <a:endCxn id="37" idx="0"/>
          </p:cNvCxnSpPr>
          <p:nvPr/>
        </p:nvCxnSpPr>
        <p:spPr>
          <a:xfrm rot="5400000">
            <a:off x="11350806" y="8380058"/>
            <a:ext cx="560114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45" idx="2"/>
            <a:endCxn id="39" idx="0"/>
          </p:cNvCxnSpPr>
          <p:nvPr/>
        </p:nvCxnSpPr>
        <p:spPr>
          <a:xfrm rot="16200000" flipH="1">
            <a:off x="12880211" y="6850653"/>
            <a:ext cx="560114" cy="30588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8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Pivot | Schritt 3: Spalten kreuzen</a:t>
            </a:r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>
            <a:off x="3772711" y="3858001"/>
            <a:ext cx="0" cy="61795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1339227" y="5406870"/>
            <a:ext cx="1074521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339228" y="2576349"/>
            <a:ext cx="15084114" cy="91751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de-AT" sz="3600" b="1" smtClean="0"/>
              <a:t>Fragestellung: Welcher Verkäufer macht in welchem Gebiet wie viel Umsatz? </a:t>
            </a:r>
            <a:endParaRPr lang="de-AT" sz="3600" b="1"/>
          </a:p>
        </p:txBody>
      </p:sp>
      <p:sp>
        <p:nvSpPr>
          <p:cNvPr id="8" name="Textfeld 7"/>
          <p:cNvSpPr txBox="1"/>
          <p:nvPr/>
        </p:nvSpPr>
        <p:spPr>
          <a:xfrm>
            <a:off x="13769788" y="4168607"/>
            <a:ext cx="3119717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AT" sz="3200" smtClean="0"/>
              <a:t>Spalten</a:t>
            </a:r>
            <a:endParaRPr lang="de-AT" sz="3200"/>
          </a:p>
        </p:txBody>
      </p:sp>
      <p:sp>
        <p:nvSpPr>
          <p:cNvPr id="9" name="Textfeld 8"/>
          <p:cNvSpPr txBox="1"/>
          <p:nvPr/>
        </p:nvSpPr>
        <p:spPr>
          <a:xfrm>
            <a:off x="4368410" y="4231256"/>
            <a:ext cx="5230607" cy="58477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3200" smtClean="0"/>
              <a:t>Gefäß (Fass und Flasche)</a:t>
            </a:r>
            <a:endParaRPr lang="de-AT" sz="3200"/>
          </a:p>
        </p:txBody>
      </p:sp>
      <p:sp>
        <p:nvSpPr>
          <p:cNvPr id="10" name="Textfeld 9"/>
          <p:cNvSpPr txBox="1"/>
          <p:nvPr/>
        </p:nvSpPr>
        <p:spPr>
          <a:xfrm>
            <a:off x="1339228" y="6039868"/>
            <a:ext cx="3119717" cy="58477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3200" smtClean="0"/>
              <a:t>Verkäufer</a:t>
            </a:r>
            <a:endParaRPr lang="de-AT" sz="3200"/>
          </a:p>
        </p:txBody>
      </p:sp>
      <p:sp>
        <p:nvSpPr>
          <p:cNvPr id="11" name="Textfeld 10"/>
          <p:cNvSpPr txBox="1"/>
          <p:nvPr/>
        </p:nvSpPr>
        <p:spPr>
          <a:xfrm>
            <a:off x="6479300" y="6906263"/>
            <a:ext cx="3119717" cy="58477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3200" smtClean="0"/>
              <a:t>Netto-Umsatz</a:t>
            </a:r>
            <a:endParaRPr lang="de-AT" sz="3200"/>
          </a:p>
        </p:txBody>
      </p:sp>
      <p:sp>
        <p:nvSpPr>
          <p:cNvPr id="12" name="Textfeld 11"/>
          <p:cNvSpPr txBox="1"/>
          <p:nvPr/>
        </p:nvSpPr>
        <p:spPr>
          <a:xfrm>
            <a:off x="13769788" y="7032793"/>
            <a:ext cx="3119717" cy="58477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AT" sz="3200"/>
          </a:p>
        </p:txBody>
      </p:sp>
      <p:sp>
        <p:nvSpPr>
          <p:cNvPr id="13" name="Textfeld 12"/>
          <p:cNvSpPr txBox="1"/>
          <p:nvPr/>
        </p:nvSpPr>
        <p:spPr>
          <a:xfrm>
            <a:off x="13769788" y="7745788"/>
            <a:ext cx="3119717" cy="58477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AT" sz="3200"/>
          </a:p>
        </p:txBody>
      </p:sp>
      <p:sp>
        <p:nvSpPr>
          <p:cNvPr id="14" name="Textfeld 13"/>
          <p:cNvSpPr txBox="1"/>
          <p:nvPr/>
        </p:nvSpPr>
        <p:spPr>
          <a:xfrm>
            <a:off x="13769788" y="8902110"/>
            <a:ext cx="3119717" cy="58477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3200" smtClean="0"/>
              <a:t>Gebiet</a:t>
            </a:r>
            <a:endParaRPr lang="de-AT" sz="3200"/>
          </a:p>
        </p:txBody>
      </p:sp>
    </p:spTree>
    <p:extLst>
      <p:ext uri="{BB962C8B-B14F-4D97-AF65-F5344CB8AC3E}">
        <p14:creationId xmlns:p14="http://schemas.microsoft.com/office/powerpoint/2010/main" val="45704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Pivot</a:t>
            </a:r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06" y="1406770"/>
            <a:ext cx="7867177" cy="843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35" idx="2"/>
            <a:endCxn id="45" idx="0"/>
          </p:cNvCxnSpPr>
          <p:nvPr/>
        </p:nvCxnSpPr>
        <p:spPr>
          <a:xfrm rot="5400000">
            <a:off x="13434588" y="4316276"/>
            <a:ext cx="900001" cy="450744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Pivot</a:t>
            </a:r>
            <a:endParaRPr lang="de-DE"/>
          </a:p>
        </p:txBody>
      </p:sp>
      <p:cxnSp>
        <p:nvCxnSpPr>
          <p:cNvPr id="11" name="Gewinkelte Verbindung 10"/>
          <p:cNvCxnSpPr>
            <a:stCxn id="35" idx="2"/>
            <a:endCxn id="44" idx="0"/>
          </p:cNvCxnSpPr>
          <p:nvPr/>
        </p:nvCxnSpPr>
        <p:spPr>
          <a:xfrm rot="5400000">
            <a:off x="11903993" y="2785681"/>
            <a:ext cx="900001" cy="75686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739967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10460863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Grundprinzip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>
            <a:spLocks/>
          </p:cNvSpPr>
          <p:nvPr/>
        </p:nvSpPr>
        <p:spPr>
          <a:xfrm>
            <a:off x="13519673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Erweiterte Layouts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>
            <a:stCxn id="35" idx="2"/>
            <a:endCxn id="40" idx="0"/>
          </p:cNvCxnSpPr>
          <p:nvPr/>
        </p:nvCxnSpPr>
        <p:spPr>
          <a:xfrm rot="5400000">
            <a:off x="14963993" y="5845681"/>
            <a:ext cx="900001" cy="1448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Eingebaute Tipps</a:t>
            </a:r>
            <a:endParaRPr lang="de-DE"/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7808900" y="1951186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1800000" y="429118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4804589" y="4291186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7809178" y="4291186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hteck 29"/>
          <p:cNvSpPr>
            <a:spLocks/>
          </p:cNvSpPr>
          <p:nvPr/>
        </p:nvSpPr>
        <p:spPr>
          <a:xfrm>
            <a:off x="10813767" y="4291186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cxnSpLocks noChangeAspect="1"/>
            <a:stCxn id="26" idx="2"/>
            <a:endCxn id="27" idx="0"/>
          </p:cNvCxnSpPr>
          <p:nvPr/>
        </p:nvCxnSpPr>
        <p:spPr>
          <a:xfrm rot="5400000">
            <a:off x="5344450" y="656736"/>
            <a:ext cx="126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cxnSpLocks noChangeAspect="1"/>
            <a:stCxn id="26" idx="2"/>
            <a:endCxn id="28" idx="0"/>
          </p:cNvCxnSpPr>
          <p:nvPr/>
        </p:nvCxnSpPr>
        <p:spPr>
          <a:xfrm rot="5400000">
            <a:off x="6846745" y="2159031"/>
            <a:ext cx="126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cxnSpLocks noChangeAspect="1"/>
            <a:stCxn id="26" idx="2"/>
            <a:endCxn id="29" idx="0"/>
          </p:cNvCxnSpPr>
          <p:nvPr/>
        </p:nvCxnSpPr>
        <p:spPr>
          <a:xfrm rot="16200000" flipH="1">
            <a:off x="8349039" y="3661047"/>
            <a:ext cx="126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cxnSpLocks noChangeAspect="1"/>
            <a:stCxn id="26" idx="2"/>
            <a:endCxn id="30" idx="0"/>
          </p:cNvCxnSpPr>
          <p:nvPr/>
        </p:nvCxnSpPr>
        <p:spPr>
          <a:xfrm rot="16200000" flipH="1">
            <a:off x="9851333" y="2158752"/>
            <a:ext cx="126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>
            <a:spLocks/>
          </p:cNvSpPr>
          <p:nvPr/>
        </p:nvSpPr>
        <p:spPr>
          <a:xfrm>
            <a:off x="13818356" y="4291186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Gewinkelte Verbindung 46"/>
          <p:cNvCxnSpPr>
            <a:stCxn id="26" idx="2"/>
            <a:endCxn id="46" idx="0"/>
          </p:cNvCxnSpPr>
          <p:nvPr/>
        </p:nvCxnSpPr>
        <p:spPr>
          <a:xfrm rot="16200000" flipH="1">
            <a:off x="11353628" y="656458"/>
            <a:ext cx="126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>
            <a:spLocks/>
          </p:cNvSpPr>
          <p:nvPr/>
        </p:nvSpPr>
        <p:spPr>
          <a:xfrm>
            <a:off x="2623257" y="897118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Tasten-kombinationen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Rechteck 75"/>
          <p:cNvSpPr>
            <a:spLocks/>
          </p:cNvSpPr>
          <p:nvPr/>
        </p:nvSpPr>
        <p:spPr>
          <a:xfrm>
            <a:off x="5513923" y="8971186"/>
            <a:ext cx="2567846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Fixieren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Rechteck 76"/>
          <p:cNvSpPr>
            <a:spLocks/>
          </p:cNvSpPr>
          <p:nvPr/>
        </p:nvSpPr>
        <p:spPr>
          <a:xfrm>
            <a:off x="8518511" y="8971186"/>
            <a:ext cx="2567848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Gruppierung</a:t>
            </a:r>
          </a:p>
        </p:txBody>
      </p:sp>
      <p:sp>
        <p:nvSpPr>
          <p:cNvPr id="78" name="Rechteck 77"/>
          <p:cNvSpPr>
            <a:spLocks/>
          </p:cNvSpPr>
          <p:nvPr/>
        </p:nvSpPr>
        <p:spPr>
          <a:xfrm>
            <a:off x="11520000" y="8971186"/>
            <a:ext cx="2574048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 Tabelle</a:t>
            </a:r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Rechteck 78"/>
          <p:cNvSpPr>
            <a:spLocks/>
          </p:cNvSpPr>
          <p:nvPr/>
        </p:nvSpPr>
        <p:spPr>
          <a:xfrm>
            <a:off x="15057253" y="6631186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Gesondert</a:t>
            </a:r>
          </a:p>
        </p:txBody>
      </p:sp>
      <p:cxnSp>
        <p:nvCxnSpPr>
          <p:cNvPr id="4" name="Gewinkelte Verbindung 3"/>
          <p:cNvCxnSpPr>
            <a:stCxn id="39" idx="2"/>
            <a:endCxn id="75" idx="0"/>
          </p:cNvCxnSpPr>
          <p:nvPr/>
        </p:nvCxnSpPr>
        <p:spPr>
          <a:xfrm rot="5400000">
            <a:off x="7672147" y="3832297"/>
            <a:ext cx="1260000" cy="901777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winkelte Verbindung 5"/>
          <p:cNvCxnSpPr>
            <a:stCxn id="39" idx="2"/>
            <a:endCxn id="76" idx="0"/>
          </p:cNvCxnSpPr>
          <p:nvPr/>
        </p:nvCxnSpPr>
        <p:spPr>
          <a:xfrm rot="5400000">
            <a:off x="9174441" y="5334591"/>
            <a:ext cx="1260000" cy="601319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winkelte Verbindung 7"/>
          <p:cNvCxnSpPr>
            <a:stCxn id="39" idx="2"/>
            <a:endCxn id="77" idx="0"/>
          </p:cNvCxnSpPr>
          <p:nvPr/>
        </p:nvCxnSpPr>
        <p:spPr>
          <a:xfrm rot="5400000">
            <a:off x="10676736" y="6836886"/>
            <a:ext cx="1260000" cy="300860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9"/>
          <p:cNvCxnSpPr>
            <a:stCxn id="39" idx="2"/>
            <a:endCxn id="78" idx="0"/>
          </p:cNvCxnSpPr>
          <p:nvPr/>
        </p:nvCxnSpPr>
        <p:spPr>
          <a:xfrm rot="5400000">
            <a:off x="12179030" y="8339180"/>
            <a:ext cx="1260000" cy="40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/>
          <p:cNvCxnSpPr>
            <a:stCxn id="46" idx="2"/>
            <a:endCxn id="79" idx="0"/>
          </p:cNvCxnSpPr>
          <p:nvPr/>
        </p:nvCxnSpPr>
        <p:spPr>
          <a:xfrm rot="16200000" flipH="1">
            <a:off x="14977804" y="5381737"/>
            <a:ext cx="1260000" cy="123889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>
            <a:spLocks/>
          </p:cNvSpPr>
          <p:nvPr/>
        </p:nvSpPr>
        <p:spPr>
          <a:xfrm>
            <a:off x="11641036" y="6631186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Eingebaut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1" name="Gewinkelte Verbindung 20"/>
          <p:cNvCxnSpPr>
            <a:stCxn id="46" idx="2"/>
            <a:endCxn id="39" idx="0"/>
          </p:cNvCxnSpPr>
          <p:nvPr/>
        </p:nvCxnSpPr>
        <p:spPr>
          <a:xfrm rot="5400000">
            <a:off x="13269696" y="4912526"/>
            <a:ext cx="1260000" cy="217732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8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Datenprüfung</a:t>
            </a:r>
            <a:endParaRPr lang="de-DE" dirty="0"/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7808900" y="1951186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1800000" y="429118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4804589" y="4291186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7809178" y="4291186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hteck 29"/>
          <p:cNvSpPr>
            <a:spLocks/>
          </p:cNvSpPr>
          <p:nvPr/>
        </p:nvSpPr>
        <p:spPr>
          <a:xfrm>
            <a:off x="10813767" y="4291186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cxnSpLocks noChangeAspect="1"/>
            <a:stCxn id="26" idx="2"/>
            <a:endCxn id="27" idx="0"/>
          </p:cNvCxnSpPr>
          <p:nvPr/>
        </p:nvCxnSpPr>
        <p:spPr>
          <a:xfrm rot="5400000">
            <a:off x="5344450" y="656736"/>
            <a:ext cx="126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cxnSpLocks noChangeAspect="1"/>
            <a:stCxn id="26" idx="2"/>
            <a:endCxn id="28" idx="0"/>
          </p:cNvCxnSpPr>
          <p:nvPr/>
        </p:nvCxnSpPr>
        <p:spPr>
          <a:xfrm rot="5400000">
            <a:off x="6846745" y="2159031"/>
            <a:ext cx="126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cxnSpLocks noChangeAspect="1"/>
            <a:stCxn id="26" idx="2"/>
            <a:endCxn id="29" idx="0"/>
          </p:cNvCxnSpPr>
          <p:nvPr/>
        </p:nvCxnSpPr>
        <p:spPr>
          <a:xfrm rot="16200000" flipH="1">
            <a:off x="8349039" y="3661047"/>
            <a:ext cx="126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cxnSpLocks noChangeAspect="1"/>
            <a:stCxn id="26" idx="2"/>
            <a:endCxn id="30" idx="0"/>
          </p:cNvCxnSpPr>
          <p:nvPr/>
        </p:nvCxnSpPr>
        <p:spPr>
          <a:xfrm rot="16200000" flipH="1">
            <a:off x="9851333" y="2158752"/>
            <a:ext cx="126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>
            <a:spLocks/>
          </p:cNvSpPr>
          <p:nvPr/>
        </p:nvSpPr>
        <p:spPr>
          <a:xfrm>
            <a:off x="13818356" y="4291186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Gewinkelte Verbindung 46"/>
          <p:cNvCxnSpPr>
            <a:stCxn id="26" idx="2"/>
            <a:endCxn id="46" idx="0"/>
          </p:cNvCxnSpPr>
          <p:nvPr/>
        </p:nvCxnSpPr>
        <p:spPr>
          <a:xfrm rot="16200000" flipH="1">
            <a:off x="11353628" y="656458"/>
            <a:ext cx="126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>
            <a:spLocks/>
          </p:cNvSpPr>
          <p:nvPr/>
        </p:nvSpPr>
        <p:spPr>
          <a:xfrm>
            <a:off x="3267499" y="897118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Drucken</a:t>
            </a:r>
          </a:p>
        </p:txBody>
      </p:sp>
      <p:sp>
        <p:nvSpPr>
          <p:cNvPr id="76" name="Rechteck 75"/>
          <p:cNvSpPr>
            <a:spLocks/>
          </p:cNvSpPr>
          <p:nvPr/>
        </p:nvSpPr>
        <p:spPr>
          <a:xfrm>
            <a:off x="6158165" y="8971186"/>
            <a:ext cx="2567846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Kommentare</a:t>
            </a:r>
          </a:p>
        </p:txBody>
      </p:sp>
      <p:sp>
        <p:nvSpPr>
          <p:cNvPr id="77" name="Rechteck 76"/>
          <p:cNvSpPr>
            <a:spLocks/>
          </p:cNvSpPr>
          <p:nvPr/>
        </p:nvSpPr>
        <p:spPr>
          <a:xfrm>
            <a:off x="9162753" y="8971186"/>
            <a:ext cx="2567848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Duplikate entfernen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Rechteck 77"/>
          <p:cNvSpPr>
            <a:spLocks/>
          </p:cNvSpPr>
          <p:nvPr/>
        </p:nvSpPr>
        <p:spPr>
          <a:xfrm>
            <a:off x="12164242" y="8971186"/>
            <a:ext cx="2574048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xltx</a:t>
            </a:r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-Vorlage</a:t>
            </a:r>
          </a:p>
        </p:txBody>
      </p:sp>
      <p:sp>
        <p:nvSpPr>
          <p:cNvPr id="79" name="Rechteck 78"/>
          <p:cNvSpPr>
            <a:spLocks/>
          </p:cNvSpPr>
          <p:nvPr/>
        </p:nvSpPr>
        <p:spPr>
          <a:xfrm>
            <a:off x="15057253" y="6631186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Gesondert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Gewinkelte Verbindung 3"/>
          <p:cNvCxnSpPr>
            <a:stCxn id="79" idx="2"/>
            <a:endCxn id="75" idx="0"/>
          </p:cNvCxnSpPr>
          <p:nvPr/>
        </p:nvCxnSpPr>
        <p:spPr>
          <a:xfrm rot="5400000">
            <a:off x="9702376" y="2446309"/>
            <a:ext cx="1260000" cy="1178975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winkelte Verbindung 5"/>
          <p:cNvCxnSpPr>
            <a:stCxn id="79" idx="2"/>
            <a:endCxn id="76" idx="0"/>
          </p:cNvCxnSpPr>
          <p:nvPr/>
        </p:nvCxnSpPr>
        <p:spPr>
          <a:xfrm rot="5400000">
            <a:off x="11204671" y="3948604"/>
            <a:ext cx="1260000" cy="87851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winkelte Verbindung 7"/>
          <p:cNvCxnSpPr>
            <a:stCxn id="79" idx="2"/>
            <a:endCxn id="77" idx="0"/>
          </p:cNvCxnSpPr>
          <p:nvPr/>
        </p:nvCxnSpPr>
        <p:spPr>
          <a:xfrm rot="5400000">
            <a:off x="12706965" y="5450898"/>
            <a:ext cx="1260000" cy="578057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9"/>
          <p:cNvCxnSpPr>
            <a:stCxn id="79" idx="2"/>
            <a:endCxn id="78" idx="0"/>
          </p:cNvCxnSpPr>
          <p:nvPr/>
        </p:nvCxnSpPr>
        <p:spPr>
          <a:xfrm rot="5400000">
            <a:off x="14209260" y="6953193"/>
            <a:ext cx="1260000" cy="27759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/>
          <p:cNvCxnSpPr>
            <a:stCxn id="46" idx="2"/>
            <a:endCxn id="79" idx="0"/>
          </p:cNvCxnSpPr>
          <p:nvPr/>
        </p:nvCxnSpPr>
        <p:spPr>
          <a:xfrm rot="16200000" flipH="1">
            <a:off x="14977804" y="5381737"/>
            <a:ext cx="1260000" cy="123889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>
            <a:spLocks/>
          </p:cNvSpPr>
          <p:nvPr/>
        </p:nvSpPr>
        <p:spPr>
          <a:xfrm>
            <a:off x="15285855" y="8971187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Datenprüfung</a:t>
            </a: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11641036" y="663118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Eingebaut</a:t>
            </a:r>
          </a:p>
        </p:txBody>
      </p:sp>
      <p:cxnSp>
        <p:nvCxnSpPr>
          <p:cNvPr id="21" name="Gewinkelte Verbindung 20"/>
          <p:cNvCxnSpPr>
            <a:stCxn id="46" idx="2"/>
            <a:endCxn id="39" idx="0"/>
          </p:cNvCxnSpPr>
          <p:nvPr/>
        </p:nvCxnSpPr>
        <p:spPr>
          <a:xfrm rot="5400000">
            <a:off x="13269696" y="4912526"/>
            <a:ext cx="1260000" cy="217732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/>
          <p:cNvCxnSpPr>
            <a:stCxn id="79" idx="2"/>
            <a:endCxn id="38" idx="0"/>
          </p:cNvCxnSpPr>
          <p:nvPr/>
        </p:nvCxnSpPr>
        <p:spPr>
          <a:xfrm rot="16200000" flipH="1">
            <a:off x="15711554" y="8226885"/>
            <a:ext cx="1260001" cy="22860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>
            <a:spLocks/>
          </p:cNvSpPr>
          <p:nvPr/>
        </p:nvSpPr>
        <p:spPr>
          <a:xfrm>
            <a:off x="295699" y="8971186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Benutzer-oberfläche</a:t>
            </a:r>
          </a:p>
        </p:txBody>
      </p:sp>
      <p:cxnSp>
        <p:nvCxnSpPr>
          <p:cNvPr id="3" name="Gewinkelte Verbindung 2"/>
          <p:cNvCxnSpPr>
            <a:stCxn id="79" idx="2"/>
            <a:endCxn id="42" idx="0"/>
          </p:cNvCxnSpPr>
          <p:nvPr/>
        </p:nvCxnSpPr>
        <p:spPr>
          <a:xfrm rot="5400000">
            <a:off x="8216476" y="960409"/>
            <a:ext cx="1260000" cy="1476155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6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Datenprüfung</a:t>
            </a:r>
            <a:endParaRPr lang="de-DE"/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7808900" y="1951186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1800000" y="429118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4804589" y="4291186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7809178" y="4291186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hteck 29"/>
          <p:cNvSpPr>
            <a:spLocks/>
          </p:cNvSpPr>
          <p:nvPr/>
        </p:nvSpPr>
        <p:spPr>
          <a:xfrm>
            <a:off x="10813767" y="4291186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cxnSpLocks noChangeAspect="1"/>
            <a:stCxn id="26" idx="2"/>
            <a:endCxn id="27" idx="0"/>
          </p:cNvCxnSpPr>
          <p:nvPr/>
        </p:nvCxnSpPr>
        <p:spPr>
          <a:xfrm rot="5400000">
            <a:off x="5344450" y="656736"/>
            <a:ext cx="126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cxnSpLocks noChangeAspect="1"/>
            <a:stCxn id="26" idx="2"/>
            <a:endCxn id="28" idx="0"/>
          </p:cNvCxnSpPr>
          <p:nvPr/>
        </p:nvCxnSpPr>
        <p:spPr>
          <a:xfrm rot="5400000">
            <a:off x="6846745" y="2159031"/>
            <a:ext cx="126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cxnSpLocks noChangeAspect="1"/>
            <a:stCxn id="26" idx="2"/>
            <a:endCxn id="29" idx="0"/>
          </p:cNvCxnSpPr>
          <p:nvPr/>
        </p:nvCxnSpPr>
        <p:spPr>
          <a:xfrm rot="16200000" flipH="1">
            <a:off x="8349039" y="3661047"/>
            <a:ext cx="126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cxnSpLocks noChangeAspect="1"/>
            <a:stCxn id="26" idx="2"/>
            <a:endCxn id="30" idx="0"/>
          </p:cNvCxnSpPr>
          <p:nvPr/>
        </p:nvCxnSpPr>
        <p:spPr>
          <a:xfrm rot="16200000" flipH="1">
            <a:off x="9851333" y="2158752"/>
            <a:ext cx="126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>
            <a:spLocks/>
          </p:cNvSpPr>
          <p:nvPr/>
        </p:nvSpPr>
        <p:spPr>
          <a:xfrm>
            <a:off x="13818356" y="4291186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Gewinkelte Verbindung 46"/>
          <p:cNvCxnSpPr>
            <a:stCxn id="26" idx="2"/>
            <a:endCxn id="46" idx="0"/>
          </p:cNvCxnSpPr>
          <p:nvPr/>
        </p:nvCxnSpPr>
        <p:spPr>
          <a:xfrm rot="16200000" flipH="1">
            <a:off x="11353628" y="656458"/>
            <a:ext cx="126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>
            <a:spLocks/>
          </p:cNvSpPr>
          <p:nvPr/>
        </p:nvSpPr>
        <p:spPr>
          <a:xfrm>
            <a:off x="3267499" y="8971186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Drucken</a:t>
            </a:r>
          </a:p>
        </p:txBody>
      </p:sp>
      <p:sp>
        <p:nvSpPr>
          <p:cNvPr id="76" name="Rechteck 75"/>
          <p:cNvSpPr>
            <a:spLocks/>
          </p:cNvSpPr>
          <p:nvPr/>
        </p:nvSpPr>
        <p:spPr>
          <a:xfrm>
            <a:off x="6158165" y="8971186"/>
            <a:ext cx="2567846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Kommentare</a:t>
            </a:r>
          </a:p>
        </p:txBody>
      </p:sp>
      <p:sp>
        <p:nvSpPr>
          <p:cNvPr id="77" name="Rechteck 76"/>
          <p:cNvSpPr>
            <a:spLocks/>
          </p:cNvSpPr>
          <p:nvPr/>
        </p:nvSpPr>
        <p:spPr>
          <a:xfrm>
            <a:off x="9162753" y="8971186"/>
            <a:ext cx="2567848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Duplikate entfernen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Rechteck 77"/>
          <p:cNvSpPr>
            <a:spLocks/>
          </p:cNvSpPr>
          <p:nvPr/>
        </p:nvSpPr>
        <p:spPr>
          <a:xfrm>
            <a:off x="12164242" y="8971186"/>
            <a:ext cx="2574048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xltx-Vorlage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Rechteck 78"/>
          <p:cNvSpPr>
            <a:spLocks/>
          </p:cNvSpPr>
          <p:nvPr/>
        </p:nvSpPr>
        <p:spPr>
          <a:xfrm>
            <a:off x="15057253" y="6631186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Gesondert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Gewinkelte Verbindung 3"/>
          <p:cNvCxnSpPr>
            <a:stCxn id="79" idx="2"/>
            <a:endCxn id="75" idx="0"/>
          </p:cNvCxnSpPr>
          <p:nvPr/>
        </p:nvCxnSpPr>
        <p:spPr>
          <a:xfrm rot="5400000">
            <a:off x="9702376" y="2446309"/>
            <a:ext cx="1260000" cy="1178975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winkelte Verbindung 5"/>
          <p:cNvCxnSpPr>
            <a:stCxn id="79" idx="2"/>
            <a:endCxn id="76" idx="0"/>
          </p:cNvCxnSpPr>
          <p:nvPr/>
        </p:nvCxnSpPr>
        <p:spPr>
          <a:xfrm rot="5400000">
            <a:off x="11204671" y="3948604"/>
            <a:ext cx="1260000" cy="87851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winkelte Verbindung 7"/>
          <p:cNvCxnSpPr>
            <a:stCxn id="79" idx="2"/>
            <a:endCxn id="77" idx="0"/>
          </p:cNvCxnSpPr>
          <p:nvPr/>
        </p:nvCxnSpPr>
        <p:spPr>
          <a:xfrm rot="5400000">
            <a:off x="12706965" y="5450898"/>
            <a:ext cx="1260000" cy="578057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9"/>
          <p:cNvCxnSpPr>
            <a:stCxn id="79" idx="2"/>
            <a:endCxn id="78" idx="0"/>
          </p:cNvCxnSpPr>
          <p:nvPr/>
        </p:nvCxnSpPr>
        <p:spPr>
          <a:xfrm rot="5400000">
            <a:off x="14209260" y="6953193"/>
            <a:ext cx="1260000" cy="27759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/>
          <p:cNvCxnSpPr>
            <a:stCxn id="46" idx="2"/>
            <a:endCxn id="79" idx="0"/>
          </p:cNvCxnSpPr>
          <p:nvPr/>
        </p:nvCxnSpPr>
        <p:spPr>
          <a:xfrm rot="16200000" flipH="1">
            <a:off x="14977804" y="5381737"/>
            <a:ext cx="1260000" cy="123889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>
            <a:spLocks/>
          </p:cNvSpPr>
          <p:nvPr/>
        </p:nvSpPr>
        <p:spPr>
          <a:xfrm>
            <a:off x="15285855" y="8971187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Datenprüfung</a:t>
            </a: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11641036" y="663118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Eingebaut</a:t>
            </a:r>
          </a:p>
        </p:txBody>
      </p:sp>
      <p:cxnSp>
        <p:nvCxnSpPr>
          <p:cNvPr id="21" name="Gewinkelte Verbindung 20"/>
          <p:cNvCxnSpPr>
            <a:stCxn id="46" idx="2"/>
            <a:endCxn id="39" idx="0"/>
          </p:cNvCxnSpPr>
          <p:nvPr/>
        </p:nvCxnSpPr>
        <p:spPr>
          <a:xfrm rot="5400000">
            <a:off x="13269696" y="4912526"/>
            <a:ext cx="1260000" cy="217732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/>
          <p:cNvCxnSpPr>
            <a:stCxn id="79" idx="2"/>
            <a:endCxn id="38" idx="0"/>
          </p:cNvCxnSpPr>
          <p:nvPr/>
        </p:nvCxnSpPr>
        <p:spPr>
          <a:xfrm rot="16200000" flipH="1">
            <a:off x="15711554" y="8226885"/>
            <a:ext cx="1260001" cy="22860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>
            <a:spLocks/>
          </p:cNvSpPr>
          <p:nvPr/>
        </p:nvSpPr>
        <p:spPr>
          <a:xfrm>
            <a:off x="295699" y="897118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Benutzer-oberfläche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Gewinkelte Verbindung 2"/>
          <p:cNvCxnSpPr>
            <a:stCxn id="79" idx="2"/>
            <a:endCxn id="42" idx="0"/>
          </p:cNvCxnSpPr>
          <p:nvPr/>
        </p:nvCxnSpPr>
        <p:spPr>
          <a:xfrm rot="5400000">
            <a:off x="8216476" y="960409"/>
            <a:ext cx="1260000" cy="1476155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2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Zoom-Faktor ändern</a:t>
            </a:r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8" r="53992" b="12891"/>
          <a:stretch/>
        </p:blipFill>
        <p:spPr>
          <a:xfrm>
            <a:off x="1192879" y="4189325"/>
            <a:ext cx="7762081" cy="514392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822282" y="8158163"/>
            <a:ext cx="1058077" cy="702468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2" descr="http://upload.wikimedia.org/wikipedia/commons/thumb/d/d0/Souris_schema_svg.svg/500px-Souris_schema_sv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">
            <a:off x="11194582" y="393672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13801601" y="5181600"/>
            <a:ext cx="731520" cy="83820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0313377" y="5976456"/>
            <a:ext cx="1565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600" smtClean="0"/>
              <a:t>+</a:t>
            </a:r>
            <a:endParaRPr lang="de-AT" sz="9600"/>
          </a:p>
        </p:txBody>
      </p:sp>
    </p:spTree>
    <p:extLst>
      <p:ext uri="{BB962C8B-B14F-4D97-AF65-F5344CB8AC3E}">
        <p14:creationId xmlns:p14="http://schemas.microsoft.com/office/powerpoint/2010/main" val="36741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Datenprüfung</a:t>
            </a:r>
            <a:endParaRPr lang="de-DE"/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7808900" y="1951186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1800000" y="429118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4804589" y="4291186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7809178" y="4291186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hteck 29"/>
          <p:cNvSpPr>
            <a:spLocks/>
          </p:cNvSpPr>
          <p:nvPr/>
        </p:nvSpPr>
        <p:spPr>
          <a:xfrm>
            <a:off x="10813767" y="4291186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cxnSpLocks noChangeAspect="1"/>
            <a:stCxn id="26" idx="2"/>
            <a:endCxn id="27" idx="0"/>
          </p:cNvCxnSpPr>
          <p:nvPr/>
        </p:nvCxnSpPr>
        <p:spPr>
          <a:xfrm rot="5400000">
            <a:off x="5344450" y="656736"/>
            <a:ext cx="126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cxnSpLocks noChangeAspect="1"/>
            <a:stCxn id="26" idx="2"/>
            <a:endCxn id="28" idx="0"/>
          </p:cNvCxnSpPr>
          <p:nvPr/>
        </p:nvCxnSpPr>
        <p:spPr>
          <a:xfrm rot="5400000">
            <a:off x="6846745" y="2159031"/>
            <a:ext cx="126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cxnSpLocks noChangeAspect="1"/>
            <a:stCxn id="26" idx="2"/>
            <a:endCxn id="29" idx="0"/>
          </p:cNvCxnSpPr>
          <p:nvPr/>
        </p:nvCxnSpPr>
        <p:spPr>
          <a:xfrm rot="16200000" flipH="1">
            <a:off x="8349039" y="3661047"/>
            <a:ext cx="126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cxnSpLocks noChangeAspect="1"/>
            <a:stCxn id="26" idx="2"/>
            <a:endCxn id="30" idx="0"/>
          </p:cNvCxnSpPr>
          <p:nvPr/>
        </p:nvCxnSpPr>
        <p:spPr>
          <a:xfrm rot="16200000" flipH="1">
            <a:off x="9851333" y="2158752"/>
            <a:ext cx="126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>
            <a:spLocks/>
          </p:cNvSpPr>
          <p:nvPr/>
        </p:nvSpPr>
        <p:spPr>
          <a:xfrm>
            <a:off x="13818356" y="4291186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Gewinkelte Verbindung 46"/>
          <p:cNvCxnSpPr>
            <a:stCxn id="26" idx="2"/>
            <a:endCxn id="46" idx="0"/>
          </p:cNvCxnSpPr>
          <p:nvPr/>
        </p:nvCxnSpPr>
        <p:spPr>
          <a:xfrm rot="16200000" flipH="1">
            <a:off x="11353628" y="656458"/>
            <a:ext cx="126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>
            <a:spLocks/>
          </p:cNvSpPr>
          <p:nvPr/>
        </p:nvSpPr>
        <p:spPr>
          <a:xfrm>
            <a:off x="3267499" y="897118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Drucken</a:t>
            </a:r>
          </a:p>
        </p:txBody>
      </p:sp>
      <p:sp>
        <p:nvSpPr>
          <p:cNvPr id="76" name="Rechteck 75"/>
          <p:cNvSpPr>
            <a:spLocks/>
          </p:cNvSpPr>
          <p:nvPr/>
        </p:nvSpPr>
        <p:spPr>
          <a:xfrm>
            <a:off x="6158165" y="8971186"/>
            <a:ext cx="2567846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Kommentare</a:t>
            </a:r>
          </a:p>
        </p:txBody>
      </p:sp>
      <p:sp>
        <p:nvSpPr>
          <p:cNvPr id="77" name="Rechteck 76"/>
          <p:cNvSpPr>
            <a:spLocks/>
          </p:cNvSpPr>
          <p:nvPr/>
        </p:nvSpPr>
        <p:spPr>
          <a:xfrm>
            <a:off x="9162753" y="8971186"/>
            <a:ext cx="2567848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Duplikate entfernen</a:t>
            </a:r>
          </a:p>
        </p:txBody>
      </p:sp>
      <p:sp>
        <p:nvSpPr>
          <p:cNvPr id="78" name="Rechteck 77"/>
          <p:cNvSpPr>
            <a:spLocks/>
          </p:cNvSpPr>
          <p:nvPr/>
        </p:nvSpPr>
        <p:spPr>
          <a:xfrm>
            <a:off x="12164242" y="8971186"/>
            <a:ext cx="2574048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xltx-Vorlage</a:t>
            </a:r>
          </a:p>
        </p:txBody>
      </p:sp>
      <p:sp>
        <p:nvSpPr>
          <p:cNvPr id="79" name="Rechteck 78"/>
          <p:cNvSpPr>
            <a:spLocks/>
          </p:cNvSpPr>
          <p:nvPr/>
        </p:nvSpPr>
        <p:spPr>
          <a:xfrm>
            <a:off x="15057253" y="6631186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Gesondert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Gewinkelte Verbindung 3"/>
          <p:cNvCxnSpPr>
            <a:stCxn id="79" idx="2"/>
            <a:endCxn id="75" idx="0"/>
          </p:cNvCxnSpPr>
          <p:nvPr/>
        </p:nvCxnSpPr>
        <p:spPr>
          <a:xfrm rot="5400000">
            <a:off x="9702376" y="2446309"/>
            <a:ext cx="1260000" cy="1178975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winkelte Verbindung 5"/>
          <p:cNvCxnSpPr>
            <a:stCxn id="79" idx="2"/>
            <a:endCxn id="76" idx="0"/>
          </p:cNvCxnSpPr>
          <p:nvPr/>
        </p:nvCxnSpPr>
        <p:spPr>
          <a:xfrm rot="5400000">
            <a:off x="11204671" y="3948604"/>
            <a:ext cx="1260000" cy="87851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winkelte Verbindung 7"/>
          <p:cNvCxnSpPr>
            <a:stCxn id="79" idx="2"/>
            <a:endCxn id="77" idx="0"/>
          </p:cNvCxnSpPr>
          <p:nvPr/>
        </p:nvCxnSpPr>
        <p:spPr>
          <a:xfrm rot="5400000">
            <a:off x="12706965" y="5450898"/>
            <a:ext cx="1260000" cy="578057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9"/>
          <p:cNvCxnSpPr>
            <a:stCxn id="79" idx="2"/>
            <a:endCxn id="78" idx="0"/>
          </p:cNvCxnSpPr>
          <p:nvPr/>
        </p:nvCxnSpPr>
        <p:spPr>
          <a:xfrm rot="5400000">
            <a:off x="14209260" y="6953193"/>
            <a:ext cx="1260000" cy="27759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/>
          <p:cNvCxnSpPr>
            <a:stCxn id="46" idx="2"/>
            <a:endCxn id="79" idx="0"/>
          </p:cNvCxnSpPr>
          <p:nvPr/>
        </p:nvCxnSpPr>
        <p:spPr>
          <a:xfrm rot="16200000" flipH="1">
            <a:off x="14977804" y="5381737"/>
            <a:ext cx="1260000" cy="123889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>
            <a:spLocks/>
          </p:cNvSpPr>
          <p:nvPr/>
        </p:nvSpPr>
        <p:spPr>
          <a:xfrm>
            <a:off x="15285855" y="8971187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Datenprüfung</a:t>
            </a: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11641036" y="663118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Eingebaut</a:t>
            </a:r>
          </a:p>
        </p:txBody>
      </p:sp>
      <p:cxnSp>
        <p:nvCxnSpPr>
          <p:cNvPr id="21" name="Gewinkelte Verbindung 20"/>
          <p:cNvCxnSpPr>
            <a:stCxn id="46" idx="2"/>
            <a:endCxn id="39" idx="0"/>
          </p:cNvCxnSpPr>
          <p:nvPr/>
        </p:nvCxnSpPr>
        <p:spPr>
          <a:xfrm rot="5400000">
            <a:off x="13269696" y="4912526"/>
            <a:ext cx="1260000" cy="217732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/>
          <p:cNvCxnSpPr>
            <a:stCxn id="79" idx="2"/>
            <a:endCxn id="38" idx="0"/>
          </p:cNvCxnSpPr>
          <p:nvPr/>
        </p:nvCxnSpPr>
        <p:spPr>
          <a:xfrm rot="16200000" flipH="1">
            <a:off x="15711554" y="8226885"/>
            <a:ext cx="1260001" cy="22860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>
            <a:spLocks/>
          </p:cNvSpPr>
          <p:nvPr/>
        </p:nvSpPr>
        <p:spPr>
          <a:xfrm>
            <a:off x="295699" y="897118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Benutzer-oberfläche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Gewinkelte Verbindung 2"/>
          <p:cNvCxnSpPr>
            <a:stCxn id="79" idx="2"/>
            <a:endCxn id="42" idx="0"/>
          </p:cNvCxnSpPr>
          <p:nvPr/>
        </p:nvCxnSpPr>
        <p:spPr>
          <a:xfrm rot="5400000">
            <a:off x="8216476" y="960409"/>
            <a:ext cx="1260000" cy="1476155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Eingabe abbrechen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758907" y="3711575"/>
            <a:ext cx="565318" cy="555625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16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0329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1429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018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060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196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5788312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884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1190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5879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174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0468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2762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6" idx="2"/>
            <a:endCxn id="7" idx="0"/>
          </p:cNvCxnSpPr>
          <p:nvPr/>
        </p:nvCxnSpPr>
        <p:spPr>
          <a:xfrm rot="5400000">
            <a:off x="9031754" y="2066558"/>
            <a:ext cx="900000" cy="504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6" idx="2"/>
            <a:endCxn id="12" idx="0"/>
          </p:cNvCxnSpPr>
          <p:nvPr/>
        </p:nvCxnSpPr>
        <p:spPr>
          <a:xfrm rot="5400000">
            <a:off x="10561754" y="3596558"/>
            <a:ext cx="900000" cy="19868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6" idx="2"/>
            <a:endCxn id="13" idx="0"/>
          </p:cNvCxnSpPr>
          <p:nvPr/>
        </p:nvCxnSpPr>
        <p:spPr>
          <a:xfrm rot="16200000" flipH="1">
            <a:off x="12091754" y="4053442"/>
            <a:ext cx="900000" cy="10731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39785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057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7" idx="2"/>
            <a:endCxn id="45" idx="0"/>
          </p:cNvCxnSpPr>
          <p:nvPr/>
        </p:nvCxnSpPr>
        <p:spPr>
          <a:xfrm rot="16200000" flipH="1">
            <a:off x="7239439" y="5838872"/>
            <a:ext cx="900001" cy="146225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Datenprüfung</a:t>
            </a:r>
            <a:endParaRPr lang="de-DE"/>
          </a:p>
        </p:txBody>
      </p:sp>
      <p:cxnSp>
        <p:nvCxnSpPr>
          <p:cNvPr id="11" name="Gewinkelte Verbindung 10"/>
          <p:cNvCxnSpPr>
            <a:stCxn id="7" idx="2"/>
            <a:endCxn id="44" idx="0"/>
          </p:cNvCxnSpPr>
          <p:nvPr/>
        </p:nvCxnSpPr>
        <p:spPr>
          <a:xfrm rot="5400000">
            <a:off x="5751673" y="5813361"/>
            <a:ext cx="900001" cy="1513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4275034" y="702000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andere Denkweise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250567" y="702000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8312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Pivot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stCxn id="6" idx="2"/>
            <a:endCxn id="35" idx="0"/>
          </p:cNvCxnSpPr>
          <p:nvPr/>
        </p:nvCxnSpPr>
        <p:spPr>
          <a:xfrm rot="16200000" flipH="1">
            <a:off x="13621754" y="2523442"/>
            <a:ext cx="900000" cy="4133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>
            <a:spLocks/>
          </p:cNvSpPr>
          <p:nvPr/>
        </p:nvSpPr>
        <p:spPr>
          <a:xfrm>
            <a:off x="4251219" y="88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Überschrift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7311219" y="88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keine Leer-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/-spalte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10371219" y="88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Ausgefüllte Zellen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Gewinkelte Verbindung 28"/>
          <p:cNvCxnSpPr>
            <a:endCxn id="26" idx="0"/>
          </p:cNvCxnSpPr>
          <p:nvPr/>
        </p:nvCxnSpPr>
        <p:spPr>
          <a:xfrm rot="5400000">
            <a:off x="6591220" y="6930000"/>
            <a:ext cx="719999" cy="3060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endCxn id="27" idx="0"/>
          </p:cNvCxnSpPr>
          <p:nvPr/>
        </p:nvCxnSpPr>
        <p:spPr>
          <a:xfrm rot="5400000">
            <a:off x="8121220" y="8460000"/>
            <a:ext cx="719999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>
            <a:endCxn id="28" idx="0"/>
          </p:cNvCxnSpPr>
          <p:nvPr/>
        </p:nvCxnSpPr>
        <p:spPr>
          <a:xfrm rot="16200000" flipH="1">
            <a:off x="9651220" y="6930000"/>
            <a:ext cx="719999" cy="3060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1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xltx</a:t>
            </a:r>
            <a:r>
              <a:rPr lang="de-DE" smtClean="0"/>
              <a:t>-Vorlage</a:t>
            </a:r>
            <a:endParaRPr lang="de-DE"/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7808900" y="1951186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1800000" y="429118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4804589" y="4291186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7809178" y="4291186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hteck 29"/>
          <p:cNvSpPr>
            <a:spLocks/>
          </p:cNvSpPr>
          <p:nvPr/>
        </p:nvSpPr>
        <p:spPr>
          <a:xfrm>
            <a:off x="10813767" y="4291186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cxnSpLocks noChangeAspect="1"/>
            <a:stCxn id="26" idx="2"/>
            <a:endCxn id="27" idx="0"/>
          </p:cNvCxnSpPr>
          <p:nvPr/>
        </p:nvCxnSpPr>
        <p:spPr>
          <a:xfrm rot="5400000">
            <a:off x="5344450" y="656736"/>
            <a:ext cx="126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cxnSpLocks noChangeAspect="1"/>
            <a:stCxn id="26" idx="2"/>
            <a:endCxn id="28" idx="0"/>
          </p:cNvCxnSpPr>
          <p:nvPr/>
        </p:nvCxnSpPr>
        <p:spPr>
          <a:xfrm rot="5400000">
            <a:off x="6846745" y="2159031"/>
            <a:ext cx="126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cxnSpLocks noChangeAspect="1"/>
            <a:stCxn id="26" idx="2"/>
            <a:endCxn id="29" idx="0"/>
          </p:cNvCxnSpPr>
          <p:nvPr/>
        </p:nvCxnSpPr>
        <p:spPr>
          <a:xfrm rot="16200000" flipH="1">
            <a:off x="8349039" y="3661047"/>
            <a:ext cx="126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cxnSpLocks noChangeAspect="1"/>
            <a:stCxn id="26" idx="2"/>
            <a:endCxn id="30" idx="0"/>
          </p:cNvCxnSpPr>
          <p:nvPr/>
        </p:nvCxnSpPr>
        <p:spPr>
          <a:xfrm rot="16200000" flipH="1">
            <a:off x="9851333" y="2158752"/>
            <a:ext cx="126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>
            <a:spLocks/>
          </p:cNvSpPr>
          <p:nvPr/>
        </p:nvSpPr>
        <p:spPr>
          <a:xfrm>
            <a:off x="13818356" y="4291186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Gewinkelte Verbindung 46"/>
          <p:cNvCxnSpPr>
            <a:stCxn id="26" idx="2"/>
            <a:endCxn id="46" idx="0"/>
          </p:cNvCxnSpPr>
          <p:nvPr/>
        </p:nvCxnSpPr>
        <p:spPr>
          <a:xfrm rot="16200000" flipH="1">
            <a:off x="11353628" y="656458"/>
            <a:ext cx="126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>
            <a:spLocks/>
          </p:cNvSpPr>
          <p:nvPr/>
        </p:nvSpPr>
        <p:spPr>
          <a:xfrm>
            <a:off x="3267499" y="897118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Drucken</a:t>
            </a:r>
          </a:p>
        </p:txBody>
      </p:sp>
      <p:sp>
        <p:nvSpPr>
          <p:cNvPr id="76" name="Rechteck 75"/>
          <p:cNvSpPr>
            <a:spLocks/>
          </p:cNvSpPr>
          <p:nvPr/>
        </p:nvSpPr>
        <p:spPr>
          <a:xfrm>
            <a:off x="6158165" y="8971186"/>
            <a:ext cx="2567846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Kommentare</a:t>
            </a:r>
          </a:p>
        </p:txBody>
      </p:sp>
      <p:sp>
        <p:nvSpPr>
          <p:cNvPr id="77" name="Rechteck 76"/>
          <p:cNvSpPr>
            <a:spLocks/>
          </p:cNvSpPr>
          <p:nvPr/>
        </p:nvSpPr>
        <p:spPr>
          <a:xfrm>
            <a:off x="9162753" y="8971186"/>
            <a:ext cx="2567848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Duplikate entfernen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Rechteck 77"/>
          <p:cNvSpPr>
            <a:spLocks/>
          </p:cNvSpPr>
          <p:nvPr/>
        </p:nvSpPr>
        <p:spPr>
          <a:xfrm>
            <a:off x="12164242" y="8971186"/>
            <a:ext cx="2574048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xltx-Vorlage</a:t>
            </a:r>
          </a:p>
        </p:txBody>
      </p:sp>
      <p:sp>
        <p:nvSpPr>
          <p:cNvPr id="79" name="Rechteck 78"/>
          <p:cNvSpPr>
            <a:spLocks/>
          </p:cNvSpPr>
          <p:nvPr/>
        </p:nvSpPr>
        <p:spPr>
          <a:xfrm>
            <a:off x="15057253" y="6631186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Gesondert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Gewinkelte Verbindung 3"/>
          <p:cNvCxnSpPr>
            <a:stCxn id="79" idx="2"/>
            <a:endCxn id="75" idx="0"/>
          </p:cNvCxnSpPr>
          <p:nvPr/>
        </p:nvCxnSpPr>
        <p:spPr>
          <a:xfrm rot="5400000">
            <a:off x="9702376" y="2446309"/>
            <a:ext cx="1260000" cy="1178975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winkelte Verbindung 5"/>
          <p:cNvCxnSpPr>
            <a:stCxn id="79" idx="2"/>
            <a:endCxn id="76" idx="0"/>
          </p:cNvCxnSpPr>
          <p:nvPr/>
        </p:nvCxnSpPr>
        <p:spPr>
          <a:xfrm rot="5400000">
            <a:off x="11204671" y="3948604"/>
            <a:ext cx="1260000" cy="87851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winkelte Verbindung 7"/>
          <p:cNvCxnSpPr>
            <a:stCxn id="79" idx="2"/>
            <a:endCxn id="77" idx="0"/>
          </p:cNvCxnSpPr>
          <p:nvPr/>
        </p:nvCxnSpPr>
        <p:spPr>
          <a:xfrm rot="5400000">
            <a:off x="12706965" y="5450898"/>
            <a:ext cx="1260000" cy="578057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9"/>
          <p:cNvCxnSpPr>
            <a:stCxn id="79" idx="2"/>
            <a:endCxn id="78" idx="0"/>
          </p:cNvCxnSpPr>
          <p:nvPr/>
        </p:nvCxnSpPr>
        <p:spPr>
          <a:xfrm rot="5400000">
            <a:off x="14209260" y="6953193"/>
            <a:ext cx="1260000" cy="27759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/>
          <p:cNvCxnSpPr>
            <a:stCxn id="46" idx="2"/>
            <a:endCxn id="79" idx="0"/>
          </p:cNvCxnSpPr>
          <p:nvPr/>
        </p:nvCxnSpPr>
        <p:spPr>
          <a:xfrm rot="16200000" flipH="1">
            <a:off x="14977804" y="5381737"/>
            <a:ext cx="1260000" cy="123889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>
            <a:spLocks/>
          </p:cNvSpPr>
          <p:nvPr/>
        </p:nvSpPr>
        <p:spPr>
          <a:xfrm>
            <a:off x="15285855" y="8971187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Datenprüfung</a:t>
            </a: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11641036" y="663118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Eingebaut</a:t>
            </a:r>
          </a:p>
        </p:txBody>
      </p:sp>
      <p:cxnSp>
        <p:nvCxnSpPr>
          <p:cNvPr id="21" name="Gewinkelte Verbindung 20"/>
          <p:cNvCxnSpPr>
            <a:stCxn id="46" idx="2"/>
            <a:endCxn id="39" idx="0"/>
          </p:cNvCxnSpPr>
          <p:nvPr/>
        </p:nvCxnSpPr>
        <p:spPr>
          <a:xfrm rot="5400000">
            <a:off x="13269696" y="4912526"/>
            <a:ext cx="1260000" cy="217732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/>
          <p:cNvCxnSpPr>
            <a:stCxn id="79" idx="2"/>
            <a:endCxn id="38" idx="0"/>
          </p:cNvCxnSpPr>
          <p:nvPr/>
        </p:nvCxnSpPr>
        <p:spPr>
          <a:xfrm rot="16200000" flipH="1">
            <a:off x="15711554" y="8226885"/>
            <a:ext cx="1260001" cy="22860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>
            <a:spLocks/>
          </p:cNvSpPr>
          <p:nvPr/>
        </p:nvSpPr>
        <p:spPr>
          <a:xfrm>
            <a:off x="295699" y="897118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Benutzer-oberfläche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Gewinkelte Verbindung 2"/>
          <p:cNvCxnSpPr>
            <a:stCxn id="79" idx="2"/>
            <a:endCxn id="42" idx="0"/>
          </p:cNvCxnSpPr>
          <p:nvPr/>
        </p:nvCxnSpPr>
        <p:spPr>
          <a:xfrm rot="5400000">
            <a:off x="8216476" y="960409"/>
            <a:ext cx="1260000" cy="1476155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7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XLStart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mtClean="0"/>
              <a:t>Möchten Sie die </a:t>
            </a:r>
            <a:r>
              <a:rPr lang="de-AT"/>
              <a:t>Vorlage </a:t>
            </a:r>
            <a:r>
              <a:rPr lang="de-AT" smtClean="0"/>
              <a:t>öffnen, </a:t>
            </a:r>
            <a:r>
              <a:rPr lang="de-AT"/>
              <a:t>gleich welcher User sich am PC anmeldet, dann legen Sie Ihre </a:t>
            </a:r>
            <a:r>
              <a:rPr lang="de-AT" smtClean="0"/>
              <a:t>Vorlage in </a:t>
            </a:r>
            <a:r>
              <a:rPr lang="de-AT"/>
              <a:t>folgenden Ordner: </a:t>
            </a:r>
            <a:r>
              <a:rPr lang="de-AT" smtClean="0"/>
              <a:t/>
            </a:r>
            <a:br>
              <a:rPr lang="de-AT" smtClean="0"/>
            </a:br>
            <a:endParaRPr lang="de-AT" smtClean="0"/>
          </a:p>
          <a:p>
            <a:pPr marL="0" indent="0">
              <a:buNone/>
            </a:pPr>
            <a:r>
              <a:rPr lang="de-AT" smtClean="0"/>
              <a:t>„C</a:t>
            </a:r>
            <a:r>
              <a:rPr lang="de-AT"/>
              <a:t>:\Program Files\Microsoft Office\Office </a:t>
            </a:r>
            <a:r>
              <a:rPr lang="de-AT" smtClean="0"/>
              <a:t>14\XLStart\“</a:t>
            </a:r>
          </a:p>
          <a:p>
            <a:endParaRPr lang="de-AT" smtClean="0"/>
          </a:p>
          <a:p>
            <a:endParaRPr lang="de-AT" smtClean="0"/>
          </a:p>
          <a:p>
            <a:pPr marL="0" indent="0">
              <a:buNone/>
            </a:pPr>
            <a:r>
              <a:rPr lang="de-AT" smtClean="0"/>
              <a:t>Soll </a:t>
            </a:r>
            <a:r>
              <a:rPr lang="de-AT"/>
              <a:t>die </a:t>
            </a:r>
            <a:r>
              <a:rPr lang="de-AT" smtClean="0"/>
              <a:t>Vorlage </a:t>
            </a:r>
            <a:r>
              <a:rPr lang="de-AT"/>
              <a:t>nur geöffnet werden, wenn </a:t>
            </a:r>
            <a:r>
              <a:rPr lang="de-AT" smtClean="0"/>
              <a:t>ein bestimmter User </a:t>
            </a:r>
            <a:r>
              <a:rPr lang="de-AT"/>
              <a:t>sich anmeldet, dann legen Sie die </a:t>
            </a:r>
            <a:r>
              <a:rPr lang="de-AT" smtClean="0"/>
              <a:t>Vorlage in den Ordner des Users: </a:t>
            </a:r>
          </a:p>
          <a:p>
            <a:pPr marL="0" indent="0">
              <a:buNone/>
            </a:pPr>
            <a:r>
              <a:rPr lang="de-AT" smtClean="0"/>
              <a:t/>
            </a:r>
            <a:br>
              <a:rPr lang="de-AT" smtClean="0"/>
            </a:br>
            <a:r>
              <a:rPr lang="de-AT" smtClean="0"/>
              <a:t>„C</a:t>
            </a:r>
            <a:r>
              <a:rPr lang="de-AT"/>
              <a:t>:\Documents and Settings\"</a:t>
            </a:r>
            <a:r>
              <a:rPr lang="de-AT" i="1"/>
              <a:t>user name</a:t>
            </a:r>
            <a:r>
              <a:rPr lang="de-AT"/>
              <a:t>"\Application Data\Microsoft\Excel\XLStart</a:t>
            </a:r>
            <a:r>
              <a:rPr lang="de-AT" smtClean="0"/>
              <a:t>\“</a:t>
            </a:r>
          </a:p>
        </p:txBody>
      </p:sp>
    </p:spTree>
    <p:extLst>
      <p:ext uri="{BB962C8B-B14F-4D97-AF65-F5344CB8AC3E}">
        <p14:creationId xmlns:p14="http://schemas.microsoft.com/office/powerpoint/2010/main" val="345214692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Hochkomma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517855" y="5997575"/>
            <a:ext cx="1499493" cy="558913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9780214" y="5460999"/>
            <a:ext cx="549784" cy="536575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721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5" grpId="1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Zahlenformat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316219" y="4348164"/>
            <a:ext cx="549784" cy="56246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759291" y="6017845"/>
            <a:ext cx="724477" cy="546099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759291" y="6563944"/>
            <a:ext cx="850683" cy="55599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216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Eingabe</a:t>
            </a:r>
            <a:endParaRPr lang="de-DE" dirty="0"/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7831125" y="1439863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1822225" y="3779863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4826814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7831403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hteck 29"/>
          <p:cNvSpPr>
            <a:spLocks/>
          </p:cNvSpPr>
          <p:nvPr/>
        </p:nvSpPr>
        <p:spPr>
          <a:xfrm>
            <a:off x="10835992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/>
          <p:cNvSpPr>
            <a:spLocks/>
          </p:cNvSpPr>
          <p:nvPr/>
        </p:nvSpPr>
        <p:spPr>
          <a:xfrm>
            <a:off x="742225" y="6119863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3802225" y="6119863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6862225" y="611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cxnSpLocks noChangeAspect="1"/>
            <a:stCxn id="26" idx="2"/>
            <a:endCxn id="27" idx="0"/>
          </p:cNvCxnSpPr>
          <p:nvPr/>
        </p:nvCxnSpPr>
        <p:spPr>
          <a:xfrm rot="5400000">
            <a:off x="5366675" y="145413"/>
            <a:ext cx="126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cxnSpLocks noChangeAspect="1"/>
            <a:stCxn id="26" idx="2"/>
            <a:endCxn id="28" idx="0"/>
          </p:cNvCxnSpPr>
          <p:nvPr/>
        </p:nvCxnSpPr>
        <p:spPr>
          <a:xfrm rot="5400000">
            <a:off x="6868970" y="1647708"/>
            <a:ext cx="126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cxnSpLocks noChangeAspect="1"/>
            <a:stCxn id="26" idx="2"/>
            <a:endCxn id="29" idx="0"/>
          </p:cNvCxnSpPr>
          <p:nvPr/>
        </p:nvCxnSpPr>
        <p:spPr>
          <a:xfrm rot="16200000" flipH="1">
            <a:off x="8371264" y="3149724"/>
            <a:ext cx="126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cxnSpLocks noChangeAspect="1"/>
            <a:stCxn id="26" idx="2"/>
            <a:endCxn id="30" idx="0"/>
          </p:cNvCxnSpPr>
          <p:nvPr/>
        </p:nvCxnSpPr>
        <p:spPr>
          <a:xfrm rot="16200000" flipH="1">
            <a:off x="9873558" y="1647429"/>
            <a:ext cx="126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Form 17"/>
          <p:cNvCxnSpPr>
            <a:cxnSpLocks noChangeAspect="1"/>
            <a:stCxn id="27" idx="2"/>
            <a:endCxn id="31" idx="0"/>
          </p:cNvCxnSpPr>
          <p:nvPr/>
        </p:nvCxnSpPr>
        <p:spPr>
          <a:xfrm rot="5400000">
            <a:off x="1822225" y="4949863"/>
            <a:ext cx="126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Form 18"/>
          <p:cNvCxnSpPr>
            <a:cxnSpLocks noChangeAspect="1"/>
            <a:stCxn id="27" idx="2"/>
            <a:endCxn id="32" idx="0"/>
          </p:cNvCxnSpPr>
          <p:nvPr/>
        </p:nvCxnSpPr>
        <p:spPr>
          <a:xfrm rot="16200000" flipH="1">
            <a:off x="3352225" y="4499863"/>
            <a:ext cx="126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Form 19"/>
          <p:cNvCxnSpPr>
            <a:cxnSpLocks noChangeAspect="1"/>
            <a:stCxn id="27" idx="2"/>
            <a:endCxn id="33" idx="0"/>
          </p:cNvCxnSpPr>
          <p:nvPr/>
        </p:nvCxnSpPr>
        <p:spPr>
          <a:xfrm rot="16200000" flipH="1">
            <a:off x="4882225" y="2969863"/>
            <a:ext cx="126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>
            <a:spLocks/>
          </p:cNvSpPr>
          <p:nvPr/>
        </p:nvSpPr>
        <p:spPr>
          <a:xfrm>
            <a:off x="13840581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Gewinkelte Verbindung 46"/>
          <p:cNvCxnSpPr>
            <a:stCxn id="26" idx="2"/>
            <a:endCxn id="46" idx="0"/>
          </p:cNvCxnSpPr>
          <p:nvPr/>
        </p:nvCxnSpPr>
        <p:spPr>
          <a:xfrm rot="16200000" flipH="1">
            <a:off x="11375853" y="145135"/>
            <a:ext cx="126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>
            <a:stCxn id="31" idx="2"/>
          </p:cNvCxnSpPr>
          <p:nvPr/>
        </p:nvCxnSpPr>
        <p:spPr>
          <a:xfrm rot="5400000">
            <a:off x="1153854" y="7521492"/>
            <a:ext cx="1080000" cy="43674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31" idx="2"/>
          </p:cNvCxnSpPr>
          <p:nvPr/>
        </p:nvCxnSpPr>
        <p:spPr>
          <a:xfrm rot="16200000" flipH="1">
            <a:off x="2656148" y="6455940"/>
            <a:ext cx="1080000" cy="256784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winkelte Verbindung 63"/>
          <p:cNvCxnSpPr>
            <a:stCxn id="31" idx="2"/>
          </p:cNvCxnSpPr>
          <p:nvPr/>
        </p:nvCxnSpPr>
        <p:spPr>
          <a:xfrm rot="16200000" flipH="1">
            <a:off x="4158442" y="4953645"/>
            <a:ext cx="1080000" cy="557243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winkelte Verbindung 65"/>
          <p:cNvCxnSpPr>
            <a:stCxn id="31" idx="2"/>
          </p:cNvCxnSpPr>
          <p:nvPr/>
        </p:nvCxnSpPr>
        <p:spPr>
          <a:xfrm rot="16200000" flipH="1">
            <a:off x="5660737" y="3451351"/>
            <a:ext cx="1080000" cy="857702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>
            <a:spLocks/>
          </p:cNvSpPr>
          <p:nvPr/>
        </p:nvSpPr>
        <p:spPr>
          <a:xfrm>
            <a:off x="305482" y="8279863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Zellbestimmung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Rechteck 75"/>
          <p:cNvSpPr>
            <a:spLocks/>
          </p:cNvSpPr>
          <p:nvPr/>
        </p:nvSpPr>
        <p:spPr>
          <a:xfrm>
            <a:off x="3196148" y="8279863"/>
            <a:ext cx="2567846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bestätigen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Rechteck 76"/>
          <p:cNvSpPr>
            <a:spLocks/>
          </p:cNvSpPr>
          <p:nvPr/>
        </p:nvSpPr>
        <p:spPr>
          <a:xfrm>
            <a:off x="6200736" y="8279863"/>
            <a:ext cx="2567848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abbrechen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Rechteck 77"/>
          <p:cNvSpPr>
            <a:spLocks/>
          </p:cNvSpPr>
          <p:nvPr/>
        </p:nvSpPr>
        <p:spPr>
          <a:xfrm>
            <a:off x="9202225" y="8279863"/>
            <a:ext cx="2574048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verbessern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Rechteck 78"/>
          <p:cNvSpPr>
            <a:spLocks/>
          </p:cNvSpPr>
          <p:nvPr/>
        </p:nvSpPr>
        <p:spPr>
          <a:xfrm>
            <a:off x="12323838" y="82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löschen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1" name="Gewinkelte Verbindung 80"/>
          <p:cNvCxnSpPr>
            <a:stCxn id="31" idx="2"/>
            <a:endCxn id="79" idx="0"/>
          </p:cNvCxnSpPr>
          <p:nvPr/>
        </p:nvCxnSpPr>
        <p:spPr>
          <a:xfrm rot="16200000" flipH="1">
            <a:off x="7163031" y="1949056"/>
            <a:ext cx="1080000" cy="1158161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3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Eingabe verbessern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896306" y="4353492"/>
            <a:ext cx="1106973" cy="55245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6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Eingabe</a:t>
            </a:r>
            <a:endParaRPr lang="de-DE" dirty="0"/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7831125" y="1439863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1822225" y="3779863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4826814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7831403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hteck 29"/>
          <p:cNvSpPr>
            <a:spLocks/>
          </p:cNvSpPr>
          <p:nvPr/>
        </p:nvSpPr>
        <p:spPr>
          <a:xfrm>
            <a:off x="10835992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/>
          <p:cNvSpPr>
            <a:spLocks/>
          </p:cNvSpPr>
          <p:nvPr/>
        </p:nvSpPr>
        <p:spPr>
          <a:xfrm>
            <a:off x="742225" y="6119863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3802225" y="6119863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6862225" y="611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cxnSpLocks noChangeAspect="1"/>
            <a:stCxn id="26" idx="2"/>
            <a:endCxn id="27" idx="0"/>
          </p:cNvCxnSpPr>
          <p:nvPr/>
        </p:nvCxnSpPr>
        <p:spPr>
          <a:xfrm rot="5400000">
            <a:off x="5366675" y="145413"/>
            <a:ext cx="126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cxnSpLocks noChangeAspect="1"/>
            <a:stCxn id="26" idx="2"/>
            <a:endCxn id="28" idx="0"/>
          </p:cNvCxnSpPr>
          <p:nvPr/>
        </p:nvCxnSpPr>
        <p:spPr>
          <a:xfrm rot="5400000">
            <a:off x="6868970" y="1647708"/>
            <a:ext cx="126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cxnSpLocks noChangeAspect="1"/>
            <a:stCxn id="26" idx="2"/>
            <a:endCxn id="29" idx="0"/>
          </p:cNvCxnSpPr>
          <p:nvPr/>
        </p:nvCxnSpPr>
        <p:spPr>
          <a:xfrm rot="16200000" flipH="1">
            <a:off x="8371264" y="3149724"/>
            <a:ext cx="126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cxnSpLocks noChangeAspect="1"/>
            <a:stCxn id="26" idx="2"/>
            <a:endCxn id="30" idx="0"/>
          </p:cNvCxnSpPr>
          <p:nvPr/>
        </p:nvCxnSpPr>
        <p:spPr>
          <a:xfrm rot="16200000" flipH="1">
            <a:off x="9873558" y="1647429"/>
            <a:ext cx="126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Form 17"/>
          <p:cNvCxnSpPr>
            <a:cxnSpLocks noChangeAspect="1"/>
            <a:stCxn id="27" idx="2"/>
            <a:endCxn id="31" idx="0"/>
          </p:cNvCxnSpPr>
          <p:nvPr/>
        </p:nvCxnSpPr>
        <p:spPr>
          <a:xfrm rot="5400000">
            <a:off x="1822225" y="4949863"/>
            <a:ext cx="126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Form 18"/>
          <p:cNvCxnSpPr>
            <a:cxnSpLocks noChangeAspect="1"/>
            <a:stCxn id="27" idx="2"/>
            <a:endCxn id="32" idx="0"/>
          </p:cNvCxnSpPr>
          <p:nvPr/>
        </p:nvCxnSpPr>
        <p:spPr>
          <a:xfrm rot="16200000" flipH="1">
            <a:off x="3352225" y="4499863"/>
            <a:ext cx="126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Form 19"/>
          <p:cNvCxnSpPr>
            <a:cxnSpLocks noChangeAspect="1"/>
            <a:stCxn id="27" idx="2"/>
            <a:endCxn id="33" idx="0"/>
          </p:cNvCxnSpPr>
          <p:nvPr/>
        </p:nvCxnSpPr>
        <p:spPr>
          <a:xfrm rot="16200000" flipH="1">
            <a:off x="4882225" y="2969863"/>
            <a:ext cx="126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>
            <a:spLocks/>
          </p:cNvSpPr>
          <p:nvPr/>
        </p:nvSpPr>
        <p:spPr>
          <a:xfrm>
            <a:off x="13840581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Gewinkelte Verbindung 46"/>
          <p:cNvCxnSpPr>
            <a:stCxn id="26" idx="2"/>
            <a:endCxn id="46" idx="0"/>
          </p:cNvCxnSpPr>
          <p:nvPr/>
        </p:nvCxnSpPr>
        <p:spPr>
          <a:xfrm rot="16200000" flipH="1">
            <a:off x="11375853" y="145135"/>
            <a:ext cx="126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>
            <a:stCxn id="31" idx="2"/>
          </p:cNvCxnSpPr>
          <p:nvPr/>
        </p:nvCxnSpPr>
        <p:spPr>
          <a:xfrm rot="5400000">
            <a:off x="1153854" y="7521492"/>
            <a:ext cx="1080000" cy="43674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31" idx="2"/>
          </p:cNvCxnSpPr>
          <p:nvPr/>
        </p:nvCxnSpPr>
        <p:spPr>
          <a:xfrm rot="16200000" flipH="1">
            <a:off x="2656148" y="6455940"/>
            <a:ext cx="1080000" cy="256784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winkelte Verbindung 63"/>
          <p:cNvCxnSpPr>
            <a:stCxn id="31" idx="2"/>
          </p:cNvCxnSpPr>
          <p:nvPr/>
        </p:nvCxnSpPr>
        <p:spPr>
          <a:xfrm rot="16200000" flipH="1">
            <a:off x="4158442" y="4953645"/>
            <a:ext cx="1080000" cy="557243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winkelte Verbindung 65"/>
          <p:cNvCxnSpPr>
            <a:stCxn id="31" idx="2"/>
          </p:cNvCxnSpPr>
          <p:nvPr/>
        </p:nvCxnSpPr>
        <p:spPr>
          <a:xfrm rot="16200000" flipH="1">
            <a:off x="5660737" y="3451351"/>
            <a:ext cx="1080000" cy="857702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>
            <a:spLocks/>
          </p:cNvSpPr>
          <p:nvPr/>
        </p:nvSpPr>
        <p:spPr>
          <a:xfrm>
            <a:off x="305482" y="8279863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Zellbestimmung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Rechteck 75"/>
          <p:cNvSpPr>
            <a:spLocks/>
          </p:cNvSpPr>
          <p:nvPr/>
        </p:nvSpPr>
        <p:spPr>
          <a:xfrm>
            <a:off x="3196148" y="8279863"/>
            <a:ext cx="2567846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bestätigen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Rechteck 76"/>
          <p:cNvSpPr>
            <a:spLocks/>
          </p:cNvSpPr>
          <p:nvPr/>
        </p:nvSpPr>
        <p:spPr>
          <a:xfrm>
            <a:off x="6200736" y="8279863"/>
            <a:ext cx="2567848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abbrechen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Rechteck 77"/>
          <p:cNvSpPr>
            <a:spLocks/>
          </p:cNvSpPr>
          <p:nvPr/>
        </p:nvSpPr>
        <p:spPr>
          <a:xfrm>
            <a:off x="9202225" y="8279863"/>
            <a:ext cx="2574048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verbessern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Rechteck 78"/>
          <p:cNvSpPr>
            <a:spLocks/>
          </p:cNvSpPr>
          <p:nvPr/>
        </p:nvSpPr>
        <p:spPr>
          <a:xfrm>
            <a:off x="12323838" y="8279863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löschen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1" name="Gewinkelte Verbindung 80"/>
          <p:cNvCxnSpPr>
            <a:stCxn id="31" idx="2"/>
            <a:endCxn id="79" idx="0"/>
          </p:cNvCxnSpPr>
          <p:nvPr/>
        </p:nvCxnSpPr>
        <p:spPr>
          <a:xfrm rot="16200000" flipH="1">
            <a:off x="7163031" y="1949056"/>
            <a:ext cx="1080000" cy="1158161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3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Eingabe löschen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1229807" y="4915467"/>
            <a:ext cx="565318" cy="55245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612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Bezüge</a:t>
            </a:r>
            <a:endParaRPr lang="de-DE" dirty="0"/>
          </a:p>
        </p:txBody>
      </p:sp>
      <p:sp>
        <p:nvSpPr>
          <p:cNvPr id="34" name="Rechteck 33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chteck 35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Rechteck 39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2" name="Gewinkelte Verbindung 41"/>
          <p:cNvCxnSpPr>
            <a:cxnSpLocks noChangeAspect="1"/>
            <a:stCxn id="34" idx="2"/>
            <a:endCxn id="35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 Verbindung 42"/>
          <p:cNvCxnSpPr>
            <a:cxnSpLocks noChangeAspect="1"/>
            <a:stCxn id="34" idx="2"/>
            <a:endCxn id="36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cxnSpLocks noChangeAspect="1"/>
            <a:stCxn id="34" idx="2"/>
            <a:endCxn id="37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winkelte Verbindung 44"/>
          <p:cNvCxnSpPr>
            <a:cxnSpLocks noChangeAspect="1"/>
            <a:stCxn id="34" idx="2"/>
            <a:endCxn id="38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Form 17"/>
          <p:cNvCxnSpPr>
            <a:cxnSpLocks noChangeAspect="1"/>
            <a:stCxn id="35" idx="2"/>
            <a:endCxn id="39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Form 18"/>
          <p:cNvCxnSpPr>
            <a:cxnSpLocks noChangeAspect="1"/>
            <a:stCxn id="35" idx="2"/>
            <a:endCxn id="40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Form 19"/>
          <p:cNvCxnSpPr>
            <a:cxnSpLocks noChangeAspect="1"/>
            <a:stCxn id="35" idx="2"/>
            <a:endCxn id="41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>
            <a:spLocks/>
          </p:cNvSpPr>
          <p:nvPr/>
        </p:nvSpPr>
        <p:spPr>
          <a:xfrm>
            <a:off x="3348000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Runterziehen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Rechteck 49"/>
          <p:cNvSpPr>
            <a:spLocks/>
          </p:cNvSpPr>
          <p:nvPr/>
        </p:nvSpPr>
        <p:spPr>
          <a:xfrm>
            <a:off x="6336000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Reichweite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Rechteck 50"/>
          <p:cNvSpPr>
            <a:spLocks/>
          </p:cNvSpPr>
          <p:nvPr/>
        </p:nvSpPr>
        <p:spPr>
          <a:xfrm>
            <a:off x="9324000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Rechteck 51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3" name="Gewinkelte Verbindung 52"/>
          <p:cNvCxnSpPr>
            <a:stCxn id="34" idx="2"/>
            <a:endCxn id="52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>
            <a:spLocks/>
          </p:cNvSpPr>
          <p:nvPr/>
        </p:nvSpPr>
        <p:spPr>
          <a:xfrm>
            <a:off x="271512" y="7020000"/>
            <a:ext cx="243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sind Bezüge?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5" name="Gewinkelte Verbindung 54"/>
          <p:cNvCxnSpPr>
            <a:stCxn id="40" idx="2"/>
            <a:endCxn id="54" idx="0"/>
          </p:cNvCxnSpPr>
          <p:nvPr/>
        </p:nvCxnSpPr>
        <p:spPr>
          <a:xfrm rot="5400000">
            <a:off x="2768256" y="4838256"/>
            <a:ext cx="900000" cy="34634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winkelte Verbindung 55"/>
          <p:cNvCxnSpPr>
            <a:stCxn id="40" idx="2"/>
            <a:endCxn id="49" idx="0"/>
          </p:cNvCxnSpPr>
          <p:nvPr/>
        </p:nvCxnSpPr>
        <p:spPr>
          <a:xfrm rot="5400000">
            <a:off x="4284000" y="6354000"/>
            <a:ext cx="900000" cy="432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winkelte Verbindung 56"/>
          <p:cNvCxnSpPr>
            <a:stCxn id="40" idx="2"/>
            <a:endCxn id="50" idx="0"/>
          </p:cNvCxnSpPr>
          <p:nvPr/>
        </p:nvCxnSpPr>
        <p:spPr>
          <a:xfrm rot="16200000" flipH="1">
            <a:off x="5778000" y="5292000"/>
            <a:ext cx="900000" cy="2556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winkelte Verbindung 57"/>
          <p:cNvCxnSpPr>
            <a:stCxn id="40" idx="2"/>
            <a:endCxn id="51" idx="0"/>
          </p:cNvCxnSpPr>
          <p:nvPr/>
        </p:nvCxnSpPr>
        <p:spPr>
          <a:xfrm rot="16200000" flipH="1">
            <a:off x="7272000" y="3798000"/>
            <a:ext cx="900000" cy="5544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5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Das „=“-Zeichen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5" name="Rechteck 4"/>
          <p:cNvSpPr>
            <a:spLocks noChangeAspect="1"/>
          </p:cNvSpPr>
          <p:nvPr/>
        </p:nvSpPr>
        <p:spPr>
          <a:xfrm>
            <a:off x="2759770" y="6009170"/>
            <a:ext cx="729555" cy="55214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8247068" y="4346489"/>
            <a:ext cx="551650" cy="56112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7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graphicFrame>
        <p:nvGraphicFramePr>
          <p:cNvPr id="19" name="Diagramm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863103"/>
              </p:ext>
            </p:extLst>
          </p:nvPr>
        </p:nvGraphicFramePr>
        <p:xfrm>
          <a:off x="402140" y="4169873"/>
          <a:ext cx="8381271" cy="5627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"/>
          <a:stretch/>
        </p:blipFill>
        <p:spPr bwMode="auto">
          <a:xfrm>
            <a:off x="10172072" y="6666366"/>
            <a:ext cx="663955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hteck 19"/>
          <p:cNvSpPr>
            <a:spLocks/>
          </p:cNvSpPr>
          <p:nvPr/>
        </p:nvSpPr>
        <p:spPr>
          <a:xfrm>
            <a:off x="12006382" y="1437475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hteck 20"/>
          <p:cNvSpPr>
            <a:spLocks/>
          </p:cNvSpPr>
          <p:nvPr/>
        </p:nvSpPr>
        <p:spPr>
          <a:xfrm>
            <a:off x="9002071" y="3777476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Rechnen</a:t>
            </a:r>
          </a:p>
        </p:txBody>
      </p:sp>
      <p:sp>
        <p:nvSpPr>
          <p:cNvPr id="22" name="Rechteck 21"/>
          <p:cNvSpPr>
            <a:spLocks/>
          </p:cNvSpPr>
          <p:nvPr/>
        </p:nvSpPr>
        <p:spPr>
          <a:xfrm>
            <a:off x="12006660" y="3777476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Rechteck 22"/>
          <p:cNvSpPr>
            <a:spLocks/>
          </p:cNvSpPr>
          <p:nvPr/>
        </p:nvSpPr>
        <p:spPr>
          <a:xfrm>
            <a:off x="15011249" y="3777476"/>
            <a:ext cx="2340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5" name="Gewinkelte Verbindung 24"/>
          <p:cNvCxnSpPr>
            <a:cxnSpLocks noChangeAspect="1"/>
            <a:stCxn id="20" idx="2"/>
            <a:endCxn id="21" idx="0"/>
          </p:cNvCxnSpPr>
          <p:nvPr/>
        </p:nvCxnSpPr>
        <p:spPr>
          <a:xfrm rot="5400000">
            <a:off x="11044227" y="1645320"/>
            <a:ext cx="1260001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25"/>
          <p:cNvCxnSpPr>
            <a:cxnSpLocks noChangeAspect="1"/>
            <a:stCxn id="20" idx="2"/>
            <a:endCxn id="22" idx="0"/>
          </p:cNvCxnSpPr>
          <p:nvPr/>
        </p:nvCxnSpPr>
        <p:spPr>
          <a:xfrm rot="16200000" flipH="1">
            <a:off x="12546521" y="3147336"/>
            <a:ext cx="1260001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26"/>
          <p:cNvCxnSpPr>
            <a:cxnSpLocks noChangeAspect="1"/>
            <a:stCxn id="20" idx="2"/>
            <a:endCxn id="23" idx="0"/>
          </p:cNvCxnSpPr>
          <p:nvPr/>
        </p:nvCxnSpPr>
        <p:spPr>
          <a:xfrm rot="16200000" flipH="1">
            <a:off x="14048815" y="1645041"/>
            <a:ext cx="1260001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8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Bezüge</a:t>
            </a:r>
            <a:endParaRPr lang="de-DE" dirty="0"/>
          </a:p>
        </p:txBody>
      </p:sp>
      <p:sp>
        <p:nvSpPr>
          <p:cNvPr id="34" name="Rechteck 33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chteck 35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Rechteck 39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2" name="Gewinkelte Verbindung 41"/>
          <p:cNvCxnSpPr>
            <a:cxnSpLocks noChangeAspect="1"/>
            <a:stCxn id="34" idx="2"/>
            <a:endCxn id="35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 Verbindung 42"/>
          <p:cNvCxnSpPr>
            <a:cxnSpLocks noChangeAspect="1"/>
            <a:stCxn id="34" idx="2"/>
            <a:endCxn id="36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cxnSpLocks noChangeAspect="1"/>
            <a:stCxn id="34" idx="2"/>
            <a:endCxn id="37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winkelte Verbindung 44"/>
          <p:cNvCxnSpPr>
            <a:cxnSpLocks noChangeAspect="1"/>
            <a:stCxn id="34" idx="2"/>
            <a:endCxn id="38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Form 17"/>
          <p:cNvCxnSpPr>
            <a:cxnSpLocks noChangeAspect="1"/>
            <a:stCxn id="35" idx="2"/>
            <a:endCxn id="39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Form 18"/>
          <p:cNvCxnSpPr>
            <a:cxnSpLocks noChangeAspect="1"/>
            <a:stCxn id="35" idx="2"/>
            <a:endCxn id="40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Form 19"/>
          <p:cNvCxnSpPr>
            <a:cxnSpLocks noChangeAspect="1"/>
            <a:stCxn id="35" idx="2"/>
            <a:endCxn id="41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>
            <a:spLocks/>
          </p:cNvSpPr>
          <p:nvPr/>
        </p:nvSpPr>
        <p:spPr>
          <a:xfrm>
            <a:off x="3348000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Runterziehen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Rechteck 49"/>
          <p:cNvSpPr>
            <a:spLocks/>
          </p:cNvSpPr>
          <p:nvPr/>
        </p:nvSpPr>
        <p:spPr>
          <a:xfrm>
            <a:off x="6336000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Reichweite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Rechteck 50"/>
          <p:cNvSpPr>
            <a:spLocks/>
          </p:cNvSpPr>
          <p:nvPr/>
        </p:nvSpPr>
        <p:spPr>
          <a:xfrm>
            <a:off x="9324000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Rechteck 51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3" name="Gewinkelte Verbindung 52"/>
          <p:cNvCxnSpPr>
            <a:stCxn id="34" idx="2"/>
            <a:endCxn id="52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>
            <a:spLocks/>
          </p:cNvSpPr>
          <p:nvPr/>
        </p:nvSpPr>
        <p:spPr>
          <a:xfrm>
            <a:off x="271512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sind Bezüge?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5" name="Gewinkelte Verbindung 54"/>
          <p:cNvCxnSpPr>
            <a:stCxn id="40" idx="2"/>
            <a:endCxn id="54" idx="0"/>
          </p:cNvCxnSpPr>
          <p:nvPr/>
        </p:nvCxnSpPr>
        <p:spPr>
          <a:xfrm rot="5400000">
            <a:off x="2768256" y="4838256"/>
            <a:ext cx="900000" cy="34634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winkelte Verbindung 55"/>
          <p:cNvCxnSpPr>
            <a:stCxn id="40" idx="2"/>
            <a:endCxn id="49" idx="0"/>
          </p:cNvCxnSpPr>
          <p:nvPr/>
        </p:nvCxnSpPr>
        <p:spPr>
          <a:xfrm rot="5400000">
            <a:off x="4284000" y="6354000"/>
            <a:ext cx="900000" cy="432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winkelte Verbindung 56"/>
          <p:cNvCxnSpPr>
            <a:stCxn id="40" idx="2"/>
            <a:endCxn id="50" idx="0"/>
          </p:cNvCxnSpPr>
          <p:nvPr/>
        </p:nvCxnSpPr>
        <p:spPr>
          <a:xfrm rot="16200000" flipH="1">
            <a:off x="5778000" y="5292000"/>
            <a:ext cx="900000" cy="2556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winkelte Verbindung 57"/>
          <p:cNvCxnSpPr>
            <a:stCxn id="40" idx="2"/>
            <a:endCxn id="51" idx="0"/>
          </p:cNvCxnSpPr>
          <p:nvPr/>
        </p:nvCxnSpPr>
        <p:spPr>
          <a:xfrm rot="16200000" flipH="1">
            <a:off x="7272000" y="3798000"/>
            <a:ext cx="900000" cy="5544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/>
          <p:cNvSpPr>
            <a:spLocks/>
          </p:cNvSpPr>
          <p:nvPr/>
        </p:nvSpPr>
        <p:spPr>
          <a:xfrm>
            <a:off x="1678845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Relativer Bezug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Rechteck 59"/>
          <p:cNvSpPr>
            <a:spLocks/>
          </p:cNvSpPr>
          <p:nvPr/>
        </p:nvSpPr>
        <p:spPr>
          <a:xfrm>
            <a:off x="4958945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Absoluter Bezug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1" name="Gewinkelte Verbindung 60"/>
          <p:cNvCxnSpPr>
            <a:stCxn id="49" idx="2"/>
            <a:endCxn id="59" idx="0"/>
          </p:cNvCxnSpPr>
          <p:nvPr/>
        </p:nvCxnSpPr>
        <p:spPr>
          <a:xfrm rot="5400000">
            <a:off x="3233423" y="7715423"/>
            <a:ext cx="900000" cy="166915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49" idx="2"/>
            <a:endCxn id="60" idx="0"/>
          </p:cNvCxnSpPr>
          <p:nvPr/>
        </p:nvCxnSpPr>
        <p:spPr>
          <a:xfrm rot="16200000" flipH="1">
            <a:off x="4873472" y="7744527"/>
            <a:ext cx="900000" cy="161094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Formel anschauen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290740"/>
              </p:ext>
            </p:extLst>
          </p:nvPr>
        </p:nvGraphicFramePr>
        <p:xfrm>
          <a:off x="900113" y="2520950"/>
          <a:ext cx="16202026" cy="35877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01013"/>
                <a:gridCol w="8101013"/>
              </a:tblGrid>
              <a:tr h="130429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Tastenkombinationen</a:t>
                      </a:r>
                      <a:endParaRPr lang="de-DE" sz="32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Bedeutung</a:t>
                      </a:r>
                      <a:endParaRPr lang="de-DE" sz="3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40460">
                <a:tc>
                  <a:txBody>
                    <a:bodyPr/>
                    <a:lstStyle/>
                    <a:p>
                      <a:pPr marL="2147888" indent="0" algn="l">
                        <a:tabLst>
                          <a:tab pos="3773488" algn="l"/>
                        </a:tabLst>
                      </a:pPr>
                      <a:r>
                        <a:rPr lang="de-DE" sz="3200" dirty="0" smtClean="0"/>
                        <a:t>1. 	F2</a:t>
                      </a:r>
                      <a:endParaRPr lang="de-DE" sz="32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Formel ansehen / </a:t>
                      </a:r>
                      <a:br>
                        <a:rPr lang="de-DE" sz="3200" dirty="0" smtClean="0"/>
                      </a:br>
                      <a:r>
                        <a:rPr lang="de-DE" sz="3200" dirty="0" smtClean="0"/>
                        <a:t>Zelle bearbeiten</a:t>
                      </a:r>
                      <a:endParaRPr lang="de-DE" sz="3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2147888" indent="0" algn="l">
                        <a:tabLst>
                          <a:tab pos="3773488" algn="l"/>
                        </a:tabLst>
                      </a:pPr>
                      <a:r>
                        <a:rPr lang="de-DE" sz="3200" dirty="0" smtClean="0"/>
                        <a:t>2. 	ESC</a:t>
                      </a:r>
                      <a:endParaRPr lang="de-DE" sz="32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Bearbeiten abbrechen</a:t>
                      </a:r>
                      <a:endParaRPr lang="de-DE" sz="3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8" b="12891"/>
          <a:stretch/>
        </p:blipFill>
        <p:spPr>
          <a:xfrm>
            <a:off x="2252662" y="6266781"/>
            <a:ext cx="13496925" cy="4115138"/>
          </a:xfrm>
          <a:prstGeom prst="rect">
            <a:avLst/>
          </a:prstGeom>
        </p:spPr>
      </p:pic>
      <p:sp>
        <p:nvSpPr>
          <p:cNvPr id="10" name="Rechteck 9"/>
          <p:cNvSpPr>
            <a:spLocks noChangeAspect="1"/>
          </p:cNvSpPr>
          <p:nvPr/>
        </p:nvSpPr>
        <p:spPr>
          <a:xfrm>
            <a:off x="4413037" y="6595602"/>
            <a:ext cx="559013" cy="55214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767020" y="6589519"/>
            <a:ext cx="551650" cy="56112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165599" y="5193054"/>
            <a:ext cx="1741717" cy="719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165599" y="4032362"/>
            <a:ext cx="1741717" cy="719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04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8" grpId="0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Bezüge</a:t>
            </a:r>
            <a:endParaRPr lang="de-DE" dirty="0"/>
          </a:p>
        </p:txBody>
      </p:sp>
      <p:sp>
        <p:nvSpPr>
          <p:cNvPr id="34" name="Rechteck 33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chteck 35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Rechteck 39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2" name="Gewinkelte Verbindung 41"/>
          <p:cNvCxnSpPr>
            <a:cxnSpLocks noChangeAspect="1"/>
            <a:stCxn id="34" idx="2"/>
            <a:endCxn id="35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 Verbindung 42"/>
          <p:cNvCxnSpPr>
            <a:cxnSpLocks noChangeAspect="1"/>
            <a:stCxn id="34" idx="2"/>
            <a:endCxn id="36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cxnSpLocks noChangeAspect="1"/>
            <a:stCxn id="34" idx="2"/>
            <a:endCxn id="37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winkelte Verbindung 44"/>
          <p:cNvCxnSpPr>
            <a:cxnSpLocks noChangeAspect="1"/>
            <a:stCxn id="34" idx="2"/>
            <a:endCxn id="38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Form 17"/>
          <p:cNvCxnSpPr>
            <a:cxnSpLocks noChangeAspect="1"/>
            <a:stCxn id="35" idx="2"/>
            <a:endCxn id="39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Form 18"/>
          <p:cNvCxnSpPr>
            <a:cxnSpLocks noChangeAspect="1"/>
            <a:stCxn id="35" idx="2"/>
            <a:endCxn id="40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Form 19"/>
          <p:cNvCxnSpPr>
            <a:cxnSpLocks noChangeAspect="1"/>
            <a:stCxn id="35" idx="2"/>
            <a:endCxn id="41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>
            <a:spLocks/>
          </p:cNvSpPr>
          <p:nvPr/>
        </p:nvSpPr>
        <p:spPr>
          <a:xfrm>
            <a:off x="3348000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Runterziehen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Rechteck 49"/>
          <p:cNvSpPr>
            <a:spLocks/>
          </p:cNvSpPr>
          <p:nvPr/>
        </p:nvSpPr>
        <p:spPr>
          <a:xfrm>
            <a:off x="6336000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Reichweite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Rechteck 50"/>
          <p:cNvSpPr>
            <a:spLocks/>
          </p:cNvSpPr>
          <p:nvPr/>
        </p:nvSpPr>
        <p:spPr>
          <a:xfrm>
            <a:off x="9324000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Rechteck 51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3" name="Gewinkelte Verbindung 52"/>
          <p:cNvCxnSpPr>
            <a:stCxn id="34" idx="2"/>
            <a:endCxn id="52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>
            <a:spLocks/>
          </p:cNvSpPr>
          <p:nvPr/>
        </p:nvSpPr>
        <p:spPr>
          <a:xfrm>
            <a:off x="271512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sind Bezüge?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5" name="Gewinkelte Verbindung 54"/>
          <p:cNvCxnSpPr>
            <a:stCxn id="40" idx="2"/>
            <a:endCxn id="54" idx="0"/>
          </p:cNvCxnSpPr>
          <p:nvPr/>
        </p:nvCxnSpPr>
        <p:spPr>
          <a:xfrm rot="5400000">
            <a:off x="2768256" y="4838256"/>
            <a:ext cx="900000" cy="34634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winkelte Verbindung 55"/>
          <p:cNvCxnSpPr>
            <a:stCxn id="40" idx="2"/>
            <a:endCxn id="49" idx="0"/>
          </p:cNvCxnSpPr>
          <p:nvPr/>
        </p:nvCxnSpPr>
        <p:spPr>
          <a:xfrm rot="5400000">
            <a:off x="4284000" y="6354000"/>
            <a:ext cx="900000" cy="432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winkelte Verbindung 56"/>
          <p:cNvCxnSpPr>
            <a:stCxn id="40" idx="2"/>
            <a:endCxn id="50" idx="0"/>
          </p:cNvCxnSpPr>
          <p:nvPr/>
        </p:nvCxnSpPr>
        <p:spPr>
          <a:xfrm rot="16200000" flipH="1">
            <a:off x="5778000" y="5292000"/>
            <a:ext cx="900000" cy="2556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winkelte Verbindung 57"/>
          <p:cNvCxnSpPr>
            <a:stCxn id="40" idx="2"/>
            <a:endCxn id="51" idx="0"/>
          </p:cNvCxnSpPr>
          <p:nvPr/>
        </p:nvCxnSpPr>
        <p:spPr>
          <a:xfrm rot="16200000" flipH="1">
            <a:off x="7272000" y="3798000"/>
            <a:ext cx="900000" cy="5544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/>
          <p:cNvSpPr>
            <a:spLocks/>
          </p:cNvSpPr>
          <p:nvPr/>
        </p:nvSpPr>
        <p:spPr>
          <a:xfrm>
            <a:off x="1678845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Relativer Bezug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Rechteck 59"/>
          <p:cNvSpPr>
            <a:spLocks/>
          </p:cNvSpPr>
          <p:nvPr/>
        </p:nvSpPr>
        <p:spPr>
          <a:xfrm>
            <a:off x="4958945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Absoluter Bezug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1" name="Gewinkelte Verbindung 60"/>
          <p:cNvCxnSpPr>
            <a:stCxn id="49" idx="2"/>
            <a:endCxn id="59" idx="0"/>
          </p:cNvCxnSpPr>
          <p:nvPr/>
        </p:nvCxnSpPr>
        <p:spPr>
          <a:xfrm rot="5400000">
            <a:off x="3233423" y="7715423"/>
            <a:ext cx="900000" cy="166915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49" idx="2"/>
            <a:endCxn id="60" idx="0"/>
          </p:cNvCxnSpPr>
          <p:nvPr/>
        </p:nvCxnSpPr>
        <p:spPr>
          <a:xfrm rot="16200000" flipH="1">
            <a:off x="4873472" y="7744527"/>
            <a:ext cx="900000" cy="161094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0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Absoluter Bezug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5522918" y="3710219"/>
            <a:ext cx="551650" cy="56112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883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Bezüge</a:t>
            </a:r>
            <a:endParaRPr lang="de-DE" dirty="0"/>
          </a:p>
        </p:txBody>
      </p:sp>
      <p:sp>
        <p:nvSpPr>
          <p:cNvPr id="34" name="Rechteck 33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chteck 35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Rechteck 39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2" name="Gewinkelte Verbindung 41"/>
          <p:cNvCxnSpPr>
            <a:cxnSpLocks noChangeAspect="1"/>
            <a:stCxn id="34" idx="2"/>
            <a:endCxn id="35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 Verbindung 42"/>
          <p:cNvCxnSpPr>
            <a:cxnSpLocks noChangeAspect="1"/>
            <a:stCxn id="34" idx="2"/>
            <a:endCxn id="36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cxnSpLocks noChangeAspect="1"/>
            <a:stCxn id="34" idx="2"/>
            <a:endCxn id="37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winkelte Verbindung 44"/>
          <p:cNvCxnSpPr>
            <a:cxnSpLocks noChangeAspect="1"/>
            <a:stCxn id="34" idx="2"/>
            <a:endCxn id="38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Form 17"/>
          <p:cNvCxnSpPr>
            <a:cxnSpLocks noChangeAspect="1"/>
            <a:stCxn id="35" idx="2"/>
            <a:endCxn id="39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Form 18"/>
          <p:cNvCxnSpPr>
            <a:cxnSpLocks noChangeAspect="1"/>
            <a:stCxn id="35" idx="2"/>
            <a:endCxn id="40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Form 19"/>
          <p:cNvCxnSpPr>
            <a:cxnSpLocks noChangeAspect="1"/>
            <a:stCxn id="35" idx="2"/>
            <a:endCxn id="41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>
            <a:spLocks/>
          </p:cNvSpPr>
          <p:nvPr/>
        </p:nvSpPr>
        <p:spPr>
          <a:xfrm>
            <a:off x="3348000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Runterziehen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Rechteck 49"/>
          <p:cNvSpPr>
            <a:spLocks/>
          </p:cNvSpPr>
          <p:nvPr/>
        </p:nvSpPr>
        <p:spPr>
          <a:xfrm>
            <a:off x="6336000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Reichweite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Rechteck 50"/>
          <p:cNvSpPr>
            <a:spLocks/>
          </p:cNvSpPr>
          <p:nvPr/>
        </p:nvSpPr>
        <p:spPr>
          <a:xfrm>
            <a:off x="9324000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Rechteck 51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3" name="Gewinkelte Verbindung 52"/>
          <p:cNvCxnSpPr>
            <a:stCxn id="34" idx="2"/>
            <a:endCxn id="52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>
            <a:spLocks/>
          </p:cNvSpPr>
          <p:nvPr/>
        </p:nvSpPr>
        <p:spPr>
          <a:xfrm>
            <a:off x="271512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sind Bezüge?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5" name="Gewinkelte Verbindung 54"/>
          <p:cNvCxnSpPr>
            <a:stCxn id="40" idx="2"/>
            <a:endCxn id="54" idx="0"/>
          </p:cNvCxnSpPr>
          <p:nvPr/>
        </p:nvCxnSpPr>
        <p:spPr>
          <a:xfrm rot="5400000">
            <a:off x="2768256" y="4838256"/>
            <a:ext cx="900000" cy="34634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winkelte Verbindung 55"/>
          <p:cNvCxnSpPr>
            <a:stCxn id="40" idx="2"/>
            <a:endCxn id="49" idx="0"/>
          </p:cNvCxnSpPr>
          <p:nvPr/>
        </p:nvCxnSpPr>
        <p:spPr>
          <a:xfrm rot="5400000">
            <a:off x="4284000" y="6354000"/>
            <a:ext cx="900000" cy="432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winkelte Verbindung 56"/>
          <p:cNvCxnSpPr>
            <a:stCxn id="40" idx="2"/>
            <a:endCxn id="50" idx="0"/>
          </p:cNvCxnSpPr>
          <p:nvPr/>
        </p:nvCxnSpPr>
        <p:spPr>
          <a:xfrm rot="16200000" flipH="1">
            <a:off x="5778000" y="5292000"/>
            <a:ext cx="900000" cy="2556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winkelte Verbindung 57"/>
          <p:cNvCxnSpPr>
            <a:stCxn id="40" idx="2"/>
            <a:endCxn id="51" idx="0"/>
          </p:cNvCxnSpPr>
          <p:nvPr/>
        </p:nvCxnSpPr>
        <p:spPr>
          <a:xfrm rot="16200000" flipH="1">
            <a:off x="7272000" y="3798000"/>
            <a:ext cx="900000" cy="5544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/>
          <p:cNvSpPr>
            <a:spLocks/>
          </p:cNvSpPr>
          <p:nvPr/>
        </p:nvSpPr>
        <p:spPr>
          <a:xfrm>
            <a:off x="1678845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Relativer Bezug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Rechteck 59"/>
          <p:cNvSpPr>
            <a:spLocks/>
          </p:cNvSpPr>
          <p:nvPr/>
        </p:nvSpPr>
        <p:spPr>
          <a:xfrm>
            <a:off x="4958945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Absoluter Bezug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1" name="Gewinkelte Verbindung 60"/>
          <p:cNvCxnSpPr>
            <a:stCxn id="49" idx="2"/>
            <a:endCxn id="59" idx="0"/>
          </p:cNvCxnSpPr>
          <p:nvPr/>
        </p:nvCxnSpPr>
        <p:spPr>
          <a:xfrm rot="5400000">
            <a:off x="3233423" y="7715423"/>
            <a:ext cx="900000" cy="166915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49" idx="2"/>
            <a:endCxn id="60" idx="0"/>
          </p:cNvCxnSpPr>
          <p:nvPr/>
        </p:nvCxnSpPr>
        <p:spPr>
          <a:xfrm rot="16200000" flipH="1">
            <a:off x="4873472" y="7744527"/>
            <a:ext cx="900000" cy="161094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1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Bezüge</a:t>
            </a:r>
            <a:endParaRPr lang="de-DE" dirty="0"/>
          </a:p>
        </p:txBody>
      </p:sp>
      <p:sp>
        <p:nvSpPr>
          <p:cNvPr id="34" name="Rechteck 33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chteck 35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Rechteck 39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2" name="Gewinkelte Verbindung 41"/>
          <p:cNvCxnSpPr>
            <a:cxnSpLocks noChangeAspect="1"/>
            <a:stCxn id="34" idx="2"/>
            <a:endCxn id="35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 Verbindung 42"/>
          <p:cNvCxnSpPr>
            <a:cxnSpLocks noChangeAspect="1"/>
            <a:stCxn id="34" idx="2"/>
            <a:endCxn id="36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cxnSpLocks noChangeAspect="1"/>
            <a:stCxn id="34" idx="2"/>
            <a:endCxn id="37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winkelte Verbindung 44"/>
          <p:cNvCxnSpPr>
            <a:cxnSpLocks noChangeAspect="1"/>
            <a:stCxn id="34" idx="2"/>
            <a:endCxn id="38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Form 17"/>
          <p:cNvCxnSpPr>
            <a:cxnSpLocks noChangeAspect="1"/>
            <a:stCxn id="35" idx="2"/>
            <a:endCxn id="39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Form 18"/>
          <p:cNvCxnSpPr>
            <a:cxnSpLocks noChangeAspect="1"/>
            <a:stCxn id="35" idx="2"/>
            <a:endCxn id="40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Form 19"/>
          <p:cNvCxnSpPr>
            <a:cxnSpLocks noChangeAspect="1"/>
            <a:stCxn id="35" idx="2"/>
            <a:endCxn id="41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>
            <a:spLocks/>
          </p:cNvSpPr>
          <p:nvPr/>
        </p:nvSpPr>
        <p:spPr>
          <a:xfrm>
            <a:off x="3348000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Runterziehen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Rechteck 49"/>
          <p:cNvSpPr>
            <a:spLocks/>
          </p:cNvSpPr>
          <p:nvPr/>
        </p:nvSpPr>
        <p:spPr>
          <a:xfrm>
            <a:off x="6336000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Reichweite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Rechteck 50"/>
          <p:cNvSpPr>
            <a:spLocks/>
          </p:cNvSpPr>
          <p:nvPr/>
        </p:nvSpPr>
        <p:spPr>
          <a:xfrm>
            <a:off x="9324000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Rechteck 51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3" name="Gewinkelte Verbindung 52"/>
          <p:cNvCxnSpPr>
            <a:stCxn id="34" idx="2"/>
            <a:endCxn id="52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>
            <a:spLocks/>
          </p:cNvSpPr>
          <p:nvPr/>
        </p:nvSpPr>
        <p:spPr>
          <a:xfrm>
            <a:off x="271512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sind Bezüge?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5" name="Gewinkelte Verbindung 54"/>
          <p:cNvCxnSpPr>
            <a:stCxn id="40" idx="2"/>
            <a:endCxn id="54" idx="0"/>
          </p:cNvCxnSpPr>
          <p:nvPr/>
        </p:nvCxnSpPr>
        <p:spPr>
          <a:xfrm rot="5400000">
            <a:off x="2768256" y="4838256"/>
            <a:ext cx="900000" cy="34634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winkelte Verbindung 55"/>
          <p:cNvCxnSpPr>
            <a:stCxn id="40" idx="2"/>
            <a:endCxn id="49" idx="0"/>
          </p:cNvCxnSpPr>
          <p:nvPr/>
        </p:nvCxnSpPr>
        <p:spPr>
          <a:xfrm rot="5400000">
            <a:off x="4284000" y="6354000"/>
            <a:ext cx="900000" cy="432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winkelte Verbindung 56"/>
          <p:cNvCxnSpPr>
            <a:stCxn id="40" idx="2"/>
            <a:endCxn id="50" idx="0"/>
          </p:cNvCxnSpPr>
          <p:nvPr/>
        </p:nvCxnSpPr>
        <p:spPr>
          <a:xfrm rot="16200000" flipH="1">
            <a:off x="5778000" y="5292000"/>
            <a:ext cx="900000" cy="2556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winkelte Verbindung 57"/>
          <p:cNvCxnSpPr>
            <a:stCxn id="40" idx="2"/>
            <a:endCxn id="51" idx="0"/>
          </p:cNvCxnSpPr>
          <p:nvPr/>
        </p:nvCxnSpPr>
        <p:spPr>
          <a:xfrm rot="16200000" flipH="1">
            <a:off x="7272000" y="3798000"/>
            <a:ext cx="900000" cy="5544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/>
          <p:cNvSpPr>
            <a:spLocks/>
          </p:cNvSpPr>
          <p:nvPr/>
        </p:nvSpPr>
        <p:spPr>
          <a:xfrm>
            <a:off x="1678845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Relativer Bezug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Rechteck 59"/>
          <p:cNvSpPr>
            <a:spLocks/>
          </p:cNvSpPr>
          <p:nvPr/>
        </p:nvSpPr>
        <p:spPr>
          <a:xfrm>
            <a:off x="4958945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Absoluter Bezug</a:t>
            </a:r>
          </a:p>
        </p:txBody>
      </p:sp>
      <p:cxnSp>
        <p:nvCxnSpPr>
          <p:cNvPr id="61" name="Gewinkelte Verbindung 60"/>
          <p:cNvCxnSpPr>
            <a:stCxn id="49" idx="2"/>
            <a:endCxn id="59" idx="0"/>
          </p:cNvCxnSpPr>
          <p:nvPr/>
        </p:nvCxnSpPr>
        <p:spPr>
          <a:xfrm rot="5400000">
            <a:off x="3233423" y="7715423"/>
            <a:ext cx="900000" cy="166915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49" idx="2"/>
            <a:endCxn id="60" idx="0"/>
          </p:cNvCxnSpPr>
          <p:nvPr/>
        </p:nvCxnSpPr>
        <p:spPr>
          <a:xfrm rot="16200000" flipH="1">
            <a:off x="4873472" y="7744527"/>
            <a:ext cx="900000" cy="161094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>
            <a:spLocks/>
          </p:cNvSpPr>
          <p:nvPr/>
        </p:nvSpPr>
        <p:spPr>
          <a:xfrm>
            <a:off x="8160781" y="9000000"/>
            <a:ext cx="2496528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Gemischter Bezug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Gewinkelte Verbindung 4"/>
          <p:cNvCxnSpPr>
            <a:stCxn id="49" idx="2"/>
            <a:endCxn id="64" idx="0"/>
          </p:cNvCxnSpPr>
          <p:nvPr/>
        </p:nvCxnSpPr>
        <p:spPr>
          <a:xfrm rot="16200000" flipH="1">
            <a:off x="6513522" y="6104477"/>
            <a:ext cx="900000" cy="489104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Gemischte Bezüge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0116" y="2243138"/>
            <a:ext cx="16202025" cy="7758112"/>
          </a:xfrm>
        </p:spPr>
        <p:txBody>
          <a:bodyPr>
            <a:noAutofit/>
          </a:bodyPr>
          <a:lstStyle/>
          <a:p>
            <a:r>
              <a:rPr lang="de-DE" dirty="0" smtClean="0"/>
              <a:t>Überlegung für Bezug „A4“. </a:t>
            </a:r>
          </a:p>
          <a:p>
            <a:pPr lvl="1"/>
            <a:r>
              <a:rPr lang="de-DE" dirty="0" smtClean="0"/>
              <a:t>Was passiert beim Runterziehen? </a:t>
            </a:r>
          </a:p>
          <a:p>
            <a:pPr lvl="2"/>
            <a:r>
              <a:rPr lang="de-DE" dirty="0" smtClean="0"/>
              <a:t>Der Zeilenbezug / Die Zahl „4“ verändert sich. Wollen wir das? Ja </a:t>
            </a:r>
          </a:p>
          <a:p>
            <a:pPr lvl="2"/>
            <a:r>
              <a:rPr lang="de-DE" dirty="0" smtClean="0"/>
              <a:t>Die Spalteninformation „A“ ändert sich nicht. </a:t>
            </a:r>
          </a:p>
          <a:p>
            <a:pPr lvl="1"/>
            <a:r>
              <a:rPr lang="de-DE" dirty="0" smtClean="0"/>
              <a:t>Was passiert beim Nach-Rechts-Ziehen? </a:t>
            </a:r>
          </a:p>
          <a:p>
            <a:pPr lvl="2"/>
            <a:r>
              <a:rPr lang="de-DE" dirty="0" smtClean="0"/>
              <a:t>Der Zeilenbezug „4“ verändert sich nicht. </a:t>
            </a:r>
          </a:p>
          <a:p>
            <a:pPr lvl="2"/>
            <a:r>
              <a:rPr lang="de-DE" dirty="0" smtClean="0"/>
              <a:t>Der Spaltenbezug „A“ wird zu „B“ und dann „C“, etc.  </a:t>
            </a:r>
            <a:br>
              <a:rPr lang="de-DE" dirty="0" smtClean="0"/>
            </a:br>
            <a:r>
              <a:rPr lang="de-DE" dirty="0" smtClean="0"/>
              <a:t>Wollen wir das? Nein! Also muss die Spaltenangabe durch ein „$“-Zeichen fixiert werden.    „$A4“</a:t>
            </a:r>
          </a:p>
          <a:p>
            <a:r>
              <a:rPr lang="de-DE" dirty="0" smtClean="0"/>
              <a:t>Überlegung für Bezug „B3“.</a:t>
            </a:r>
          </a:p>
          <a:p>
            <a:pPr lvl="1"/>
            <a:r>
              <a:rPr lang="de-DE" dirty="0" smtClean="0"/>
              <a:t>Was passiert beim Runterziehen? </a:t>
            </a:r>
          </a:p>
          <a:p>
            <a:pPr lvl="2"/>
            <a:r>
              <a:rPr lang="de-DE" dirty="0" smtClean="0"/>
              <a:t>Der Zeilenbezug „3“ ändert sich zu „4“, etc. ! Wollen wir das? Nein, deshalb setzen wir das „$“-Zeichen. </a:t>
            </a:r>
          </a:p>
          <a:p>
            <a:pPr lvl="2"/>
            <a:r>
              <a:rPr lang="de-DE" dirty="0" smtClean="0"/>
              <a:t>Der Spaltenbezug „B“ bleibt! </a:t>
            </a:r>
          </a:p>
          <a:p>
            <a:pPr lvl="1"/>
            <a:r>
              <a:rPr lang="de-DE" dirty="0" smtClean="0"/>
              <a:t>Was passiert beim nach Nach-Rechts-Ziehen? … </a:t>
            </a:r>
          </a:p>
          <a:p>
            <a:r>
              <a:rPr lang="de-DE" dirty="0" smtClean="0"/>
              <a:t>Fazit: Der gemischte Bezug </a:t>
            </a:r>
            <a:r>
              <a:rPr lang="de-DE" dirty="0"/>
              <a:t>lautet </a:t>
            </a:r>
            <a:r>
              <a:rPr lang="de-DE" dirty="0" smtClean="0"/>
              <a:t>in </a:t>
            </a:r>
            <a:r>
              <a:rPr lang="de-DE" dirty="0"/>
              <a:t>unserem Beispiel </a:t>
            </a:r>
            <a:r>
              <a:rPr lang="de-DE" dirty="0" smtClean="0"/>
              <a:t>„$A4 * B$3“ 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22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3" idx="2"/>
            <a:endCxn id="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3" idx="2"/>
            <a:endCxn id="12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3" idx="2"/>
            <a:endCxn id="13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>
            <a:spLocks/>
          </p:cNvSpPr>
          <p:nvPr/>
        </p:nvSpPr>
        <p:spPr>
          <a:xfrm>
            <a:off x="3348000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Runterziehen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6336000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Reichweite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9324000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hteck 107"/>
          <p:cNvSpPr>
            <a:spLocks/>
          </p:cNvSpPr>
          <p:nvPr/>
        </p:nvSpPr>
        <p:spPr>
          <a:xfrm>
            <a:off x="271512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sind Bezüge?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2" name="Gewinkelte Verbindung 111"/>
          <p:cNvCxnSpPr>
            <a:stCxn id="12" idx="2"/>
            <a:endCxn id="108" idx="0"/>
          </p:cNvCxnSpPr>
          <p:nvPr/>
        </p:nvCxnSpPr>
        <p:spPr>
          <a:xfrm rot="5400000">
            <a:off x="2768256" y="4838256"/>
            <a:ext cx="900000" cy="34634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12" idx="2"/>
            <a:endCxn id="27" idx="0"/>
          </p:cNvCxnSpPr>
          <p:nvPr/>
        </p:nvCxnSpPr>
        <p:spPr>
          <a:xfrm rot="5400000">
            <a:off x="4284000" y="6354000"/>
            <a:ext cx="900000" cy="432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winkelte Verbindung 117"/>
          <p:cNvCxnSpPr>
            <a:stCxn id="12" idx="2"/>
            <a:endCxn id="28" idx="0"/>
          </p:cNvCxnSpPr>
          <p:nvPr/>
        </p:nvCxnSpPr>
        <p:spPr>
          <a:xfrm rot="16200000" flipH="1">
            <a:off x="5778000" y="5292000"/>
            <a:ext cx="900000" cy="2556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winkelte Verbindung 119"/>
          <p:cNvCxnSpPr>
            <a:stCxn id="12" idx="2"/>
            <a:endCxn id="29" idx="0"/>
          </p:cNvCxnSpPr>
          <p:nvPr/>
        </p:nvCxnSpPr>
        <p:spPr>
          <a:xfrm rot="16200000" flipH="1">
            <a:off x="7272000" y="3798000"/>
            <a:ext cx="900000" cy="5544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Bezüge</a:t>
            </a:r>
            <a:endParaRPr lang="de-DE" dirty="0"/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6336000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3-D-Bezug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9324000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externer Bezug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Gewinkelte Verbindung 9"/>
          <p:cNvCxnSpPr>
            <a:stCxn id="28" idx="2"/>
            <a:endCxn id="32" idx="0"/>
          </p:cNvCxnSpPr>
          <p:nvPr/>
        </p:nvCxnSpPr>
        <p:spPr>
          <a:xfrm rot="5400000">
            <a:off x="7056000" y="8550000"/>
            <a:ext cx="900000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>
            <a:stCxn id="28" idx="2"/>
            <a:endCxn id="33" idx="0"/>
          </p:cNvCxnSpPr>
          <p:nvPr/>
        </p:nvCxnSpPr>
        <p:spPr>
          <a:xfrm rot="16200000" flipH="1">
            <a:off x="8550000" y="7056000"/>
            <a:ext cx="900000" cy="2988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>
            <a:spLocks/>
          </p:cNvSpPr>
          <p:nvPr/>
        </p:nvSpPr>
        <p:spPr>
          <a:xfrm>
            <a:off x="3348000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gleiche Tabelle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1" name="Gewinkelte Verbindung 30"/>
          <p:cNvCxnSpPr>
            <a:stCxn id="28" idx="2"/>
            <a:endCxn id="39" idx="0"/>
          </p:cNvCxnSpPr>
          <p:nvPr/>
        </p:nvCxnSpPr>
        <p:spPr>
          <a:xfrm rot="5400000">
            <a:off x="5562000" y="7056000"/>
            <a:ext cx="900000" cy="2988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0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3" idx="2"/>
            <a:endCxn id="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3" idx="2"/>
            <a:endCxn id="12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3" idx="2"/>
            <a:endCxn id="13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>
            <a:spLocks/>
          </p:cNvSpPr>
          <p:nvPr/>
        </p:nvSpPr>
        <p:spPr>
          <a:xfrm>
            <a:off x="3348000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Runterziehen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6336000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Reichweite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9324000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hteck 107"/>
          <p:cNvSpPr>
            <a:spLocks/>
          </p:cNvSpPr>
          <p:nvPr/>
        </p:nvSpPr>
        <p:spPr>
          <a:xfrm>
            <a:off x="271512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sind Bezüge?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2" name="Gewinkelte Verbindung 111"/>
          <p:cNvCxnSpPr>
            <a:stCxn id="12" idx="2"/>
            <a:endCxn id="108" idx="0"/>
          </p:cNvCxnSpPr>
          <p:nvPr/>
        </p:nvCxnSpPr>
        <p:spPr>
          <a:xfrm rot="5400000">
            <a:off x="2768256" y="4838256"/>
            <a:ext cx="900000" cy="34634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12" idx="2"/>
            <a:endCxn id="27" idx="0"/>
          </p:cNvCxnSpPr>
          <p:nvPr/>
        </p:nvCxnSpPr>
        <p:spPr>
          <a:xfrm rot="5400000">
            <a:off x="4284000" y="6354000"/>
            <a:ext cx="900000" cy="432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winkelte Verbindung 117"/>
          <p:cNvCxnSpPr>
            <a:stCxn id="12" idx="2"/>
            <a:endCxn id="28" idx="0"/>
          </p:cNvCxnSpPr>
          <p:nvPr/>
        </p:nvCxnSpPr>
        <p:spPr>
          <a:xfrm rot="16200000" flipH="1">
            <a:off x="5778000" y="5292000"/>
            <a:ext cx="900000" cy="2556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winkelte Verbindung 119"/>
          <p:cNvCxnSpPr>
            <a:stCxn id="12" idx="2"/>
            <a:endCxn id="29" idx="0"/>
          </p:cNvCxnSpPr>
          <p:nvPr/>
        </p:nvCxnSpPr>
        <p:spPr>
          <a:xfrm rot="16200000" flipH="1">
            <a:off x="7272000" y="3798000"/>
            <a:ext cx="900000" cy="5544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Bezüge</a:t>
            </a:r>
            <a:endParaRPr lang="de-DE" dirty="0"/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6336000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3-D-Bezug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9324000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externer Bezug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Gewinkelte Verbindung 9"/>
          <p:cNvCxnSpPr>
            <a:stCxn id="28" idx="2"/>
            <a:endCxn id="32" idx="0"/>
          </p:cNvCxnSpPr>
          <p:nvPr/>
        </p:nvCxnSpPr>
        <p:spPr>
          <a:xfrm rot="5400000">
            <a:off x="7056000" y="8550000"/>
            <a:ext cx="900000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>
            <a:stCxn id="28" idx="2"/>
            <a:endCxn id="33" idx="0"/>
          </p:cNvCxnSpPr>
          <p:nvPr/>
        </p:nvCxnSpPr>
        <p:spPr>
          <a:xfrm rot="16200000" flipH="1">
            <a:off x="8550000" y="7056000"/>
            <a:ext cx="900000" cy="2988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>
            <a:spLocks/>
          </p:cNvSpPr>
          <p:nvPr/>
        </p:nvSpPr>
        <p:spPr>
          <a:xfrm>
            <a:off x="3348000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gleiche Tabelle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1" name="Gewinkelte Verbindung 30"/>
          <p:cNvCxnSpPr>
            <a:stCxn id="28" idx="2"/>
            <a:endCxn id="39" idx="0"/>
          </p:cNvCxnSpPr>
          <p:nvPr/>
        </p:nvCxnSpPr>
        <p:spPr>
          <a:xfrm rot="5400000">
            <a:off x="5562000" y="7056000"/>
            <a:ext cx="900000" cy="2988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0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3" idx="2"/>
            <a:endCxn id="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3" idx="2"/>
            <a:endCxn id="12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3" idx="2"/>
            <a:endCxn id="13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>
            <a:spLocks/>
          </p:cNvSpPr>
          <p:nvPr/>
        </p:nvSpPr>
        <p:spPr>
          <a:xfrm>
            <a:off x="3348000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Runterziehen</a:t>
            </a: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6336000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Reichweite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9324000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hteck 107"/>
          <p:cNvSpPr>
            <a:spLocks/>
          </p:cNvSpPr>
          <p:nvPr/>
        </p:nvSpPr>
        <p:spPr>
          <a:xfrm>
            <a:off x="271512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sind Bezüge?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2" name="Gewinkelte Verbindung 111"/>
          <p:cNvCxnSpPr>
            <a:stCxn id="12" idx="2"/>
            <a:endCxn id="108" idx="0"/>
          </p:cNvCxnSpPr>
          <p:nvPr/>
        </p:nvCxnSpPr>
        <p:spPr>
          <a:xfrm rot="5400000">
            <a:off x="2768256" y="4838256"/>
            <a:ext cx="900000" cy="34634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12" idx="2"/>
            <a:endCxn id="27" idx="0"/>
          </p:cNvCxnSpPr>
          <p:nvPr/>
        </p:nvCxnSpPr>
        <p:spPr>
          <a:xfrm rot="5400000">
            <a:off x="4284000" y="6354000"/>
            <a:ext cx="900000" cy="432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winkelte Verbindung 117"/>
          <p:cNvCxnSpPr>
            <a:stCxn id="12" idx="2"/>
            <a:endCxn id="28" idx="0"/>
          </p:cNvCxnSpPr>
          <p:nvPr/>
        </p:nvCxnSpPr>
        <p:spPr>
          <a:xfrm rot="16200000" flipH="1">
            <a:off x="5778000" y="5292000"/>
            <a:ext cx="900000" cy="2556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winkelte Verbindung 119"/>
          <p:cNvCxnSpPr>
            <a:stCxn id="12" idx="2"/>
            <a:endCxn id="29" idx="0"/>
          </p:cNvCxnSpPr>
          <p:nvPr/>
        </p:nvCxnSpPr>
        <p:spPr>
          <a:xfrm rot="16200000" flipH="1">
            <a:off x="7272000" y="3798000"/>
            <a:ext cx="900000" cy="5544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Bezüge</a:t>
            </a:r>
            <a:endParaRPr lang="de-DE" dirty="0"/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6336000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3-D-Bezug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9324000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externer Bezug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Gewinkelte Verbindung 9"/>
          <p:cNvCxnSpPr>
            <a:stCxn id="28" idx="2"/>
            <a:endCxn id="32" idx="0"/>
          </p:cNvCxnSpPr>
          <p:nvPr/>
        </p:nvCxnSpPr>
        <p:spPr>
          <a:xfrm rot="5400000">
            <a:off x="7056000" y="8550000"/>
            <a:ext cx="900000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>
            <a:stCxn id="28" idx="2"/>
            <a:endCxn id="33" idx="0"/>
          </p:cNvCxnSpPr>
          <p:nvPr/>
        </p:nvCxnSpPr>
        <p:spPr>
          <a:xfrm rot="16200000" flipH="1">
            <a:off x="8550000" y="7056000"/>
            <a:ext cx="900000" cy="2988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>
            <a:spLocks/>
          </p:cNvSpPr>
          <p:nvPr/>
        </p:nvSpPr>
        <p:spPr>
          <a:xfrm>
            <a:off x="3348000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gleiche Tabelle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1" name="Gewinkelte Verbindung 30"/>
          <p:cNvCxnSpPr>
            <a:stCxn id="28" idx="2"/>
            <a:endCxn id="39" idx="0"/>
          </p:cNvCxnSpPr>
          <p:nvPr/>
        </p:nvCxnSpPr>
        <p:spPr>
          <a:xfrm rot="5400000">
            <a:off x="5562000" y="7056000"/>
            <a:ext cx="900000" cy="2988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2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873" r="3459"/>
          <a:stretch/>
        </p:blipFill>
        <p:spPr bwMode="auto">
          <a:xfrm>
            <a:off x="447040" y="2843131"/>
            <a:ext cx="8177828" cy="71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>
            <a:spLocks/>
          </p:cNvSpPr>
          <p:nvPr/>
        </p:nvSpPr>
        <p:spPr>
          <a:xfrm>
            <a:off x="12006382" y="1439856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chteck 18"/>
          <p:cNvSpPr>
            <a:spLocks/>
          </p:cNvSpPr>
          <p:nvPr/>
        </p:nvSpPr>
        <p:spPr>
          <a:xfrm>
            <a:off x="9002071" y="3779857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Rechnen</a:t>
            </a:r>
          </a:p>
        </p:txBody>
      </p:sp>
      <p:sp>
        <p:nvSpPr>
          <p:cNvPr id="20" name="Rechteck 19"/>
          <p:cNvSpPr>
            <a:spLocks/>
          </p:cNvSpPr>
          <p:nvPr/>
        </p:nvSpPr>
        <p:spPr>
          <a:xfrm>
            <a:off x="12006660" y="3779857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hteck 20"/>
          <p:cNvSpPr>
            <a:spLocks/>
          </p:cNvSpPr>
          <p:nvPr/>
        </p:nvSpPr>
        <p:spPr>
          <a:xfrm>
            <a:off x="15011249" y="3779857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2" name="Gewinkelte Verbindung 21"/>
          <p:cNvCxnSpPr>
            <a:cxnSpLocks noChangeAspect="1"/>
            <a:stCxn id="11" idx="2"/>
            <a:endCxn id="19" idx="0"/>
          </p:cNvCxnSpPr>
          <p:nvPr/>
        </p:nvCxnSpPr>
        <p:spPr>
          <a:xfrm rot="5400000">
            <a:off x="11044227" y="1647701"/>
            <a:ext cx="1260001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>
            <a:cxnSpLocks noChangeAspect="1"/>
            <a:stCxn id="11" idx="2"/>
            <a:endCxn id="20" idx="0"/>
          </p:cNvCxnSpPr>
          <p:nvPr/>
        </p:nvCxnSpPr>
        <p:spPr>
          <a:xfrm rot="16200000" flipH="1">
            <a:off x="12546521" y="3149717"/>
            <a:ext cx="1260001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>
            <a:cxnSpLocks noChangeAspect="1"/>
            <a:stCxn id="11" idx="2"/>
            <a:endCxn id="21" idx="0"/>
          </p:cNvCxnSpPr>
          <p:nvPr/>
        </p:nvCxnSpPr>
        <p:spPr>
          <a:xfrm rot="16200000" flipH="1">
            <a:off x="14048815" y="1647422"/>
            <a:ext cx="1260001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15382527" y="4858788"/>
            <a:ext cx="0" cy="1567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5765218" y="5212279"/>
            <a:ext cx="3451125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400" dirty="0" smtClean="0">
                <a:solidFill>
                  <a:srgbClr val="002060"/>
                </a:solidFill>
              </a:rPr>
              <a:t>Sortieren</a:t>
            </a:r>
          </a:p>
          <a:p>
            <a:pPr>
              <a:spcAft>
                <a:spcPts val="1000"/>
              </a:spcAft>
            </a:pPr>
            <a:r>
              <a:rPr lang="de-DE" sz="2400" dirty="0" smtClean="0">
                <a:solidFill>
                  <a:srgbClr val="002060"/>
                </a:solidFill>
              </a:rPr>
              <a:t>Filtern</a:t>
            </a:r>
          </a:p>
          <a:p>
            <a:pPr>
              <a:spcAft>
                <a:spcPts val="1000"/>
              </a:spcAft>
            </a:pPr>
            <a:r>
              <a:rPr lang="de-DE" sz="2400" dirty="0" smtClean="0">
                <a:solidFill>
                  <a:srgbClr val="002060"/>
                </a:solidFill>
              </a:rPr>
              <a:t>Pivot-Tabelle</a:t>
            </a:r>
            <a:endParaRPr lang="de-DE" sz="2400" dirty="0">
              <a:solidFill>
                <a:srgbClr val="002060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15384921" y="5434069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15384921" y="5940683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15384921" y="6426458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93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3" idx="2"/>
            <a:endCxn id="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3" idx="2"/>
            <a:endCxn id="12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3" idx="2"/>
            <a:endCxn id="13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>
            <a:spLocks/>
          </p:cNvSpPr>
          <p:nvPr/>
        </p:nvSpPr>
        <p:spPr>
          <a:xfrm>
            <a:off x="3348000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Runterziehen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6336000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Reichweite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9324000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hteck 107"/>
          <p:cNvSpPr>
            <a:spLocks/>
          </p:cNvSpPr>
          <p:nvPr/>
        </p:nvSpPr>
        <p:spPr>
          <a:xfrm>
            <a:off x="271512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sind Bezüge?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2" name="Gewinkelte Verbindung 111"/>
          <p:cNvCxnSpPr>
            <a:stCxn id="12" idx="2"/>
            <a:endCxn id="108" idx="0"/>
          </p:cNvCxnSpPr>
          <p:nvPr/>
        </p:nvCxnSpPr>
        <p:spPr>
          <a:xfrm rot="5400000">
            <a:off x="2768256" y="4838256"/>
            <a:ext cx="900000" cy="34634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12" idx="2"/>
            <a:endCxn id="27" idx="0"/>
          </p:cNvCxnSpPr>
          <p:nvPr/>
        </p:nvCxnSpPr>
        <p:spPr>
          <a:xfrm rot="5400000">
            <a:off x="4284000" y="6354000"/>
            <a:ext cx="900000" cy="432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winkelte Verbindung 117"/>
          <p:cNvCxnSpPr>
            <a:stCxn id="12" idx="2"/>
            <a:endCxn id="28" idx="0"/>
          </p:cNvCxnSpPr>
          <p:nvPr/>
        </p:nvCxnSpPr>
        <p:spPr>
          <a:xfrm rot="16200000" flipH="1">
            <a:off x="5778000" y="5292000"/>
            <a:ext cx="900000" cy="2556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winkelte Verbindung 119"/>
          <p:cNvCxnSpPr>
            <a:stCxn id="12" idx="2"/>
            <a:endCxn id="29" idx="0"/>
          </p:cNvCxnSpPr>
          <p:nvPr/>
        </p:nvCxnSpPr>
        <p:spPr>
          <a:xfrm rot="16200000" flipH="1">
            <a:off x="7272000" y="3798000"/>
            <a:ext cx="900000" cy="5544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Bezüge</a:t>
            </a:r>
            <a:endParaRPr lang="de-DE" dirty="0"/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7722000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manuelle 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chteck 35"/>
          <p:cNvSpPr>
            <a:spLocks/>
          </p:cNvSpPr>
          <p:nvPr/>
        </p:nvSpPr>
        <p:spPr>
          <a:xfrm>
            <a:off x="11002100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 Beschriftung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Gewinkelte Verbindung 10"/>
          <p:cNvCxnSpPr>
            <a:stCxn id="29" idx="2"/>
            <a:endCxn id="36" idx="0"/>
          </p:cNvCxnSpPr>
          <p:nvPr/>
        </p:nvCxnSpPr>
        <p:spPr>
          <a:xfrm rot="16200000" flipH="1">
            <a:off x="10883050" y="7710950"/>
            <a:ext cx="900000" cy="16781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29" idx="2"/>
            <a:endCxn id="35" idx="0"/>
          </p:cNvCxnSpPr>
          <p:nvPr/>
        </p:nvCxnSpPr>
        <p:spPr>
          <a:xfrm rot="5400000">
            <a:off x="9243000" y="7749000"/>
            <a:ext cx="900000" cy="1602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6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Tab-Taste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769454" y="4915754"/>
            <a:ext cx="834806" cy="56112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33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3" idx="2"/>
            <a:endCxn id="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3" idx="2"/>
            <a:endCxn id="12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3" idx="2"/>
            <a:endCxn id="13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>
            <a:spLocks/>
          </p:cNvSpPr>
          <p:nvPr/>
        </p:nvSpPr>
        <p:spPr>
          <a:xfrm>
            <a:off x="3348000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Runterziehen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6336000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Reichweite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9324000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hteck 107"/>
          <p:cNvSpPr>
            <a:spLocks/>
          </p:cNvSpPr>
          <p:nvPr/>
        </p:nvSpPr>
        <p:spPr>
          <a:xfrm>
            <a:off x="271512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sind Bezüge?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2" name="Gewinkelte Verbindung 111"/>
          <p:cNvCxnSpPr>
            <a:stCxn id="12" idx="2"/>
            <a:endCxn id="108" idx="0"/>
          </p:cNvCxnSpPr>
          <p:nvPr/>
        </p:nvCxnSpPr>
        <p:spPr>
          <a:xfrm rot="5400000">
            <a:off x="2768256" y="4838256"/>
            <a:ext cx="900000" cy="34634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12" idx="2"/>
            <a:endCxn id="27" idx="0"/>
          </p:cNvCxnSpPr>
          <p:nvPr/>
        </p:nvCxnSpPr>
        <p:spPr>
          <a:xfrm rot="5400000">
            <a:off x="4284000" y="6354000"/>
            <a:ext cx="900000" cy="432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winkelte Verbindung 117"/>
          <p:cNvCxnSpPr>
            <a:stCxn id="12" idx="2"/>
            <a:endCxn id="28" idx="0"/>
          </p:cNvCxnSpPr>
          <p:nvPr/>
        </p:nvCxnSpPr>
        <p:spPr>
          <a:xfrm rot="16200000" flipH="1">
            <a:off x="5778000" y="5292000"/>
            <a:ext cx="900000" cy="2556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winkelte Verbindung 119"/>
          <p:cNvCxnSpPr>
            <a:stCxn id="12" idx="2"/>
            <a:endCxn id="29" idx="0"/>
          </p:cNvCxnSpPr>
          <p:nvPr/>
        </p:nvCxnSpPr>
        <p:spPr>
          <a:xfrm rot="16200000" flipH="1">
            <a:off x="7272000" y="3798000"/>
            <a:ext cx="900000" cy="5544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Bezüge</a:t>
            </a:r>
            <a:endParaRPr lang="de-DE" dirty="0"/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7722000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manuelle 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chteck 35"/>
          <p:cNvSpPr>
            <a:spLocks/>
          </p:cNvSpPr>
          <p:nvPr/>
        </p:nvSpPr>
        <p:spPr>
          <a:xfrm>
            <a:off x="11002100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 Beschriftung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Gewinkelte Verbindung 10"/>
          <p:cNvCxnSpPr>
            <a:stCxn id="29" idx="2"/>
            <a:endCxn id="36" idx="0"/>
          </p:cNvCxnSpPr>
          <p:nvPr/>
        </p:nvCxnSpPr>
        <p:spPr>
          <a:xfrm rot="16200000" flipH="1">
            <a:off x="10883050" y="7710950"/>
            <a:ext cx="900000" cy="16781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29" idx="2"/>
            <a:endCxn id="35" idx="0"/>
          </p:cNvCxnSpPr>
          <p:nvPr/>
        </p:nvCxnSpPr>
        <p:spPr>
          <a:xfrm rot="5400000">
            <a:off x="9243000" y="7749000"/>
            <a:ext cx="900000" cy="1602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5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Namen manuell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Namen </a:t>
            </a:r>
            <a:r>
              <a:rPr lang="de-DE" dirty="0"/>
              <a:t>dürfen nur </a:t>
            </a:r>
          </a:p>
          <a:p>
            <a:pPr lvl="1"/>
            <a:r>
              <a:rPr lang="de-DE" dirty="0" smtClean="0"/>
              <a:t>Buchstaben,</a:t>
            </a:r>
            <a:endParaRPr lang="de-DE" dirty="0"/>
          </a:p>
          <a:p>
            <a:pPr lvl="1"/>
            <a:r>
              <a:rPr lang="de-DE" dirty="0" smtClean="0"/>
              <a:t>Ziffern </a:t>
            </a:r>
            <a:r>
              <a:rPr lang="de-DE" dirty="0"/>
              <a:t>und </a:t>
            </a:r>
          </a:p>
          <a:p>
            <a:pPr lvl="1"/>
            <a:r>
              <a:rPr lang="de-DE" dirty="0" smtClean="0"/>
              <a:t>der </a:t>
            </a:r>
            <a:r>
              <a:rPr lang="de-DE" dirty="0"/>
              <a:t>Unterstrich </a:t>
            </a:r>
            <a:r>
              <a:rPr lang="de-DE" dirty="0" smtClean="0"/>
              <a:t>"_"</a:t>
            </a:r>
          </a:p>
          <a:p>
            <a:pPr marL="457200" lvl="1" indent="0">
              <a:buNone/>
            </a:pPr>
            <a:r>
              <a:rPr lang="de-DE" sz="3200" dirty="0" smtClean="0"/>
              <a:t>verwendet </a:t>
            </a:r>
            <a:r>
              <a:rPr lang="de-DE" sz="3200" dirty="0"/>
              <a:t>werden.</a:t>
            </a:r>
          </a:p>
          <a:p>
            <a:r>
              <a:rPr lang="de-DE" dirty="0" smtClean="0"/>
              <a:t>Namenseingabe </a:t>
            </a:r>
            <a:r>
              <a:rPr lang="de-DE" dirty="0"/>
              <a:t>mit Enter-Taste </a:t>
            </a:r>
            <a:r>
              <a:rPr lang="de-DE" dirty="0" smtClean="0"/>
              <a:t>bestätigen.</a:t>
            </a:r>
          </a:p>
          <a:p>
            <a:endParaRPr lang="de-D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06" y="5210629"/>
            <a:ext cx="7942994" cy="413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1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Namen aus Beschriftung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52" y="2500313"/>
            <a:ext cx="16170048" cy="737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3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3" idx="2"/>
            <a:endCxn id="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3" idx="2"/>
            <a:endCxn id="12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3" idx="2"/>
            <a:endCxn id="13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>
            <a:spLocks/>
          </p:cNvSpPr>
          <p:nvPr/>
        </p:nvSpPr>
        <p:spPr>
          <a:xfrm>
            <a:off x="8473767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Beispiele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hteck 107"/>
          <p:cNvSpPr>
            <a:spLocks/>
          </p:cNvSpPr>
          <p:nvPr/>
        </p:nvSpPr>
        <p:spPr>
          <a:xfrm>
            <a:off x="5397279" y="7020000"/>
            <a:ext cx="243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Technik</a:t>
            </a:r>
          </a:p>
        </p:txBody>
      </p:sp>
      <p:cxnSp>
        <p:nvCxnSpPr>
          <p:cNvPr id="112" name="Gewinkelte Verbindung 111"/>
          <p:cNvCxnSpPr>
            <a:stCxn id="13" idx="2"/>
            <a:endCxn id="108" idx="0"/>
          </p:cNvCxnSpPr>
          <p:nvPr/>
        </p:nvCxnSpPr>
        <p:spPr>
          <a:xfrm rot="5400000">
            <a:off x="6861140" y="5871140"/>
            <a:ext cx="900000" cy="13977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13" idx="2"/>
            <a:endCxn id="27" idx="0"/>
          </p:cNvCxnSpPr>
          <p:nvPr/>
        </p:nvCxnSpPr>
        <p:spPr>
          <a:xfrm rot="16200000" flipH="1">
            <a:off x="8376883" y="5753116"/>
            <a:ext cx="900000" cy="16337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</a:t>
            </a:r>
            <a:endParaRPr lang="de-DE" dirty="0"/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3791971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Vorteile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chteck 35"/>
          <p:cNvSpPr>
            <a:spLocks/>
          </p:cNvSpPr>
          <p:nvPr/>
        </p:nvSpPr>
        <p:spPr>
          <a:xfrm>
            <a:off x="7072071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Aufbau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Gewinkelte Verbindung 10"/>
          <p:cNvCxnSpPr>
            <a:stCxn id="108" idx="2"/>
            <a:endCxn id="36" idx="0"/>
          </p:cNvCxnSpPr>
          <p:nvPr/>
        </p:nvCxnSpPr>
        <p:spPr>
          <a:xfrm rot="16200000" flipH="1">
            <a:off x="6977175" y="7735104"/>
            <a:ext cx="900000" cy="162979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108" idx="2"/>
            <a:endCxn id="35" idx="0"/>
          </p:cNvCxnSpPr>
          <p:nvPr/>
        </p:nvCxnSpPr>
        <p:spPr>
          <a:xfrm rot="5400000">
            <a:off x="5337125" y="7724846"/>
            <a:ext cx="900000" cy="165030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6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3" idx="2"/>
            <a:endCxn id="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3" idx="2"/>
            <a:endCxn id="12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3" idx="2"/>
            <a:endCxn id="13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>
            <a:spLocks/>
          </p:cNvSpPr>
          <p:nvPr/>
        </p:nvSpPr>
        <p:spPr>
          <a:xfrm>
            <a:off x="8473767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Beispiele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hteck 107"/>
          <p:cNvSpPr>
            <a:spLocks/>
          </p:cNvSpPr>
          <p:nvPr/>
        </p:nvSpPr>
        <p:spPr>
          <a:xfrm>
            <a:off x="5397279" y="7020000"/>
            <a:ext cx="243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Technik</a:t>
            </a:r>
          </a:p>
        </p:txBody>
      </p:sp>
      <p:cxnSp>
        <p:nvCxnSpPr>
          <p:cNvPr id="112" name="Gewinkelte Verbindung 111"/>
          <p:cNvCxnSpPr>
            <a:stCxn id="13" idx="2"/>
            <a:endCxn id="108" idx="0"/>
          </p:cNvCxnSpPr>
          <p:nvPr/>
        </p:nvCxnSpPr>
        <p:spPr>
          <a:xfrm rot="5400000">
            <a:off x="6861140" y="5871140"/>
            <a:ext cx="900000" cy="13977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13" idx="2"/>
            <a:endCxn id="27" idx="0"/>
          </p:cNvCxnSpPr>
          <p:nvPr/>
        </p:nvCxnSpPr>
        <p:spPr>
          <a:xfrm rot="16200000" flipH="1">
            <a:off x="8376883" y="5753116"/>
            <a:ext cx="900000" cy="16337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</a:t>
            </a:r>
            <a:endParaRPr lang="de-DE" dirty="0"/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3791971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Vorteile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chteck 35"/>
          <p:cNvSpPr>
            <a:spLocks/>
          </p:cNvSpPr>
          <p:nvPr/>
        </p:nvSpPr>
        <p:spPr>
          <a:xfrm>
            <a:off x="7072071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Aufbau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Gewinkelte Verbindung 10"/>
          <p:cNvCxnSpPr>
            <a:stCxn id="108" idx="2"/>
            <a:endCxn id="36" idx="0"/>
          </p:cNvCxnSpPr>
          <p:nvPr/>
        </p:nvCxnSpPr>
        <p:spPr>
          <a:xfrm rot="16200000" flipH="1">
            <a:off x="6977175" y="7735104"/>
            <a:ext cx="900000" cy="162979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108" idx="2"/>
            <a:endCxn id="35" idx="0"/>
          </p:cNvCxnSpPr>
          <p:nvPr/>
        </p:nvCxnSpPr>
        <p:spPr>
          <a:xfrm rot="5400000">
            <a:off x="5337125" y="7724846"/>
            <a:ext cx="900000" cy="165030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</a:t>
            </a:r>
            <a:endParaRPr lang="de-DE" dirty="0"/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3532909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„=Max()“ … 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502651" y="9000000"/>
            <a:ext cx="243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„=Summe()“</a:t>
            </a:r>
          </a:p>
        </p:txBody>
      </p:sp>
      <p:sp>
        <p:nvSpPr>
          <p:cNvPr id="34" name="Rechteck 33"/>
          <p:cNvSpPr>
            <a:spLocks/>
          </p:cNvSpPr>
          <p:nvPr/>
        </p:nvSpPr>
        <p:spPr>
          <a:xfrm>
            <a:off x="9503425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„=Wenn()“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6473167" y="900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„=Anzahl()“</a:t>
            </a:r>
          </a:p>
        </p:txBody>
      </p:sp>
      <p:sp>
        <p:nvSpPr>
          <p:cNvPr id="38" name="Rechteck 37"/>
          <p:cNvSpPr>
            <a:spLocks/>
          </p:cNvSpPr>
          <p:nvPr/>
        </p:nvSpPr>
        <p:spPr>
          <a:xfrm>
            <a:off x="12443683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</a:t>
            </a:r>
            <a:r>
              <a:rPr lang="de-DE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SVerweis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()“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15383940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„=Links()“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5" name="Gewinkelte Verbindung 24"/>
          <p:cNvCxnSpPr>
            <a:endCxn id="33" idx="0"/>
          </p:cNvCxnSpPr>
          <p:nvPr/>
        </p:nvCxnSpPr>
        <p:spPr>
          <a:xfrm rot="5400000">
            <a:off x="5230709" y="4586942"/>
            <a:ext cx="900000" cy="7926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>
            <a:endCxn id="32" idx="0"/>
          </p:cNvCxnSpPr>
          <p:nvPr/>
        </p:nvCxnSpPr>
        <p:spPr>
          <a:xfrm rot="5400000">
            <a:off x="6723338" y="6079571"/>
            <a:ext cx="900000" cy="49408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endCxn id="37" idx="0"/>
          </p:cNvCxnSpPr>
          <p:nvPr/>
        </p:nvCxnSpPr>
        <p:spPr>
          <a:xfrm rot="5400000">
            <a:off x="8215967" y="7572200"/>
            <a:ext cx="900000" cy="19556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 Verbindung 39"/>
          <p:cNvCxnSpPr>
            <a:endCxn id="34" idx="0"/>
          </p:cNvCxnSpPr>
          <p:nvPr/>
        </p:nvCxnSpPr>
        <p:spPr>
          <a:xfrm rot="16200000" flipH="1">
            <a:off x="9708596" y="8035171"/>
            <a:ext cx="900000" cy="10296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41"/>
          <p:cNvCxnSpPr>
            <a:endCxn id="38" idx="0"/>
          </p:cNvCxnSpPr>
          <p:nvPr/>
        </p:nvCxnSpPr>
        <p:spPr>
          <a:xfrm rot="16200000" flipH="1">
            <a:off x="11178725" y="6565042"/>
            <a:ext cx="900000" cy="39699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endCxn id="39" idx="0"/>
          </p:cNvCxnSpPr>
          <p:nvPr/>
        </p:nvCxnSpPr>
        <p:spPr>
          <a:xfrm rot="16200000" flipH="1">
            <a:off x="12648853" y="5094913"/>
            <a:ext cx="900000" cy="69101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hteck 42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0" name="Gewinkelte Verbindung 49"/>
          <p:cNvCxnSpPr>
            <a:cxnSpLocks noChangeAspect="1"/>
            <a:stCxn id="36" idx="2"/>
            <a:endCxn id="41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cxnSpLocks noChangeAspect="1"/>
            <a:stCxn id="36" idx="2"/>
            <a:endCxn id="43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cxnSpLocks noChangeAspect="1"/>
            <a:stCxn id="36" idx="2"/>
            <a:endCxn id="4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>
            <a:cxnSpLocks noChangeAspect="1"/>
            <a:stCxn id="36" idx="2"/>
            <a:endCxn id="4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 17"/>
          <p:cNvCxnSpPr>
            <a:cxnSpLocks noChangeAspect="1"/>
            <a:stCxn id="41" idx="2"/>
            <a:endCxn id="4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Form 18"/>
          <p:cNvCxnSpPr>
            <a:cxnSpLocks noChangeAspect="1"/>
            <a:stCxn id="41" idx="2"/>
            <a:endCxn id="48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Form 19"/>
          <p:cNvCxnSpPr>
            <a:cxnSpLocks noChangeAspect="1"/>
            <a:stCxn id="41" idx="2"/>
            <a:endCxn id="49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>
            <a:spLocks/>
          </p:cNvSpPr>
          <p:nvPr/>
        </p:nvSpPr>
        <p:spPr>
          <a:xfrm>
            <a:off x="8473767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Beispiele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Rechteck 57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9" name="Gewinkelte Verbindung 58"/>
          <p:cNvCxnSpPr>
            <a:stCxn id="36" idx="2"/>
            <a:endCxn id="58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/>
          <p:cNvSpPr>
            <a:spLocks/>
          </p:cNvSpPr>
          <p:nvPr/>
        </p:nvSpPr>
        <p:spPr>
          <a:xfrm>
            <a:off x="5397279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Technik</a:t>
            </a:r>
          </a:p>
        </p:txBody>
      </p:sp>
      <p:cxnSp>
        <p:nvCxnSpPr>
          <p:cNvPr id="61" name="Gewinkelte Verbindung 60"/>
          <p:cNvCxnSpPr>
            <a:stCxn id="49" idx="2"/>
            <a:endCxn id="60" idx="0"/>
          </p:cNvCxnSpPr>
          <p:nvPr/>
        </p:nvCxnSpPr>
        <p:spPr>
          <a:xfrm rot="5400000">
            <a:off x="6861140" y="5871140"/>
            <a:ext cx="900000" cy="13977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49" idx="2"/>
            <a:endCxn id="57" idx="0"/>
          </p:cNvCxnSpPr>
          <p:nvPr/>
        </p:nvCxnSpPr>
        <p:spPr>
          <a:xfrm rot="16200000" flipH="1">
            <a:off x="8376883" y="5753116"/>
            <a:ext cx="900000" cy="16337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4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Tastenkombinationen</a:t>
            </a:r>
            <a:endParaRPr lang="de-DE"/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7808900" y="2595428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1800000" y="4935428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4804589" y="4935428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7809178" y="4935428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hteck 29"/>
          <p:cNvSpPr>
            <a:spLocks/>
          </p:cNvSpPr>
          <p:nvPr/>
        </p:nvSpPr>
        <p:spPr>
          <a:xfrm>
            <a:off x="10813767" y="4935428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cxnSpLocks noChangeAspect="1"/>
            <a:stCxn id="26" idx="2"/>
            <a:endCxn id="27" idx="0"/>
          </p:cNvCxnSpPr>
          <p:nvPr/>
        </p:nvCxnSpPr>
        <p:spPr>
          <a:xfrm rot="5400000">
            <a:off x="5344450" y="1300978"/>
            <a:ext cx="126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cxnSpLocks noChangeAspect="1"/>
            <a:stCxn id="26" idx="2"/>
            <a:endCxn id="28" idx="0"/>
          </p:cNvCxnSpPr>
          <p:nvPr/>
        </p:nvCxnSpPr>
        <p:spPr>
          <a:xfrm rot="5400000">
            <a:off x="6846745" y="2803273"/>
            <a:ext cx="126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cxnSpLocks noChangeAspect="1"/>
            <a:stCxn id="26" idx="2"/>
            <a:endCxn id="29" idx="0"/>
          </p:cNvCxnSpPr>
          <p:nvPr/>
        </p:nvCxnSpPr>
        <p:spPr>
          <a:xfrm rot="16200000" flipH="1">
            <a:off x="8349039" y="4305289"/>
            <a:ext cx="126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cxnSpLocks noChangeAspect="1"/>
            <a:stCxn id="26" idx="2"/>
            <a:endCxn id="30" idx="0"/>
          </p:cNvCxnSpPr>
          <p:nvPr/>
        </p:nvCxnSpPr>
        <p:spPr>
          <a:xfrm rot="16200000" flipH="1">
            <a:off x="9851333" y="2802994"/>
            <a:ext cx="126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>
            <a:spLocks/>
          </p:cNvSpPr>
          <p:nvPr/>
        </p:nvSpPr>
        <p:spPr>
          <a:xfrm>
            <a:off x="13818356" y="4935428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Gewinkelte Verbindung 46"/>
          <p:cNvCxnSpPr>
            <a:stCxn id="26" idx="2"/>
            <a:endCxn id="46" idx="0"/>
          </p:cNvCxnSpPr>
          <p:nvPr/>
        </p:nvCxnSpPr>
        <p:spPr>
          <a:xfrm rot="16200000" flipH="1">
            <a:off x="11353628" y="1300700"/>
            <a:ext cx="126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>
            <a:spLocks/>
          </p:cNvSpPr>
          <p:nvPr/>
        </p:nvSpPr>
        <p:spPr>
          <a:xfrm>
            <a:off x="2623257" y="7275428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Tasten-kombinationen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Rechteck 75"/>
          <p:cNvSpPr>
            <a:spLocks/>
          </p:cNvSpPr>
          <p:nvPr/>
        </p:nvSpPr>
        <p:spPr>
          <a:xfrm>
            <a:off x="5513923" y="7275428"/>
            <a:ext cx="2567846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Fixieren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Rechteck 76"/>
          <p:cNvSpPr>
            <a:spLocks/>
          </p:cNvSpPr>
          <p:nvPr/>
        </p:nvSpPr>
        <p:spPr>
          <a:xfrm>
            <a:off x="8518511" y="7275428"/>
            <a:ext cx="2567848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Gruppierung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Rechteck 77"/>
          <p:cNvSpPr>
            <a:spLocks/>
          </p:cNvSpPr>
          <p:nvPr/>
        </p:nvSpPr>
        <p:spPr>
          <a:xfrm>
            <a:off x="11520000" y="7275428"/>
            <a:ext cx="2574048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 Tabelle</a:t>
            </a:r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Rechteck 78"/>
          <p:cNvSpPr>
            <a:spLocks/>
          </p:cNvSpPr>
          <p:nvPr/>
        </p:nvSpPr>
        <p:spPr>
          <a:xfrm>
            <a:off x="14641613" y="7275428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Gültigkeit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Gewinkelte Verbindung 3"/>
          <p:cNvCxnSpPr>
            <a:stCxn id="46" idx="2"/>
            <a:endCxn id="75" idx="0"/>
          </p:cNvCxnSpPr>
          <p:nvPr/>
        </p:nvCxnSpPr>
        <p:spPr>
          <a:xfrm rot="5400000">
            <a:off x="8760807" y="1047879"/>
            <a:ext cx="1260000" cy="111950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winkelte Verbindung 5"/>
          <p:cNvCxnSpPr>
            <a:stCxn id="46" idx="2"/>
            <a:endCxn id="76" idx="0"/>
          </p:cNvCxnSpPr>
          <p:nvPr/>
        </p:nvCxnSpPr>
        <p:spPr>
          <a:xfrm rot="5400000">
            <a:off x="10263101" y="2550173"/>
            <a:ext cx="1260000" cy="81905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winkelte Verbindung 7"/>
          <p:cNvCxnSpPr>
            <a:stCxn id="46" idx="2"/>
            <a:endCxn id="77" idx="0"/>
          </p:cNvCxnSpPr>
          <p:nvPr/>
        </p:nvCxnSpPr>
        <p:spPr>
          <a:xfrm rot="5400000">
            <a:off x="11765396" y="4052468"/>
            <a:ext cx="1260000" cy="518592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9"/>
          <p:cNvCxnSpPr>
            <a:stCxn id="46" idx="2"/>
            <a:endCxn id="78" idx="0"/>
          </p:cNvCxnSpPr>
          <p:nvPr/>
        </p:nvCxnSpPr>
        <p:spPr>
          <a:xfrm rot="5400000">
            <a:off x="13267690" y="5554762"/>
            <a:ext cx="1260000" cy="21813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/>
          <p:cNvCxnSpPr>
            <a:stCxn id="46" idx="2"/>
            <a:endCxn id="79" idx="0"/>
          </p:cNvCxnSpPr>
          <p:nvPr/>
        </p:nvCxnSpPr>
        <p:spPr>
          <a:xfrm rot="16200000" flipH="1">
            <a:off x="14769984" y="6233799"/>
            <a:ext cx="1260000" cy="82325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6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Tastenkombinationen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373049"/>
              </p:ext>
            </p:extLst>
          </p:nvPr>
        </p:nvGraphicFramePr>
        <p:xfrm>
          <a:off x="900113" y="2520950"/>
          <a:ext cx="16202026" cy="65214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01013"/>
                <a:gridCol w="8101013"/>
              </a:tblGrid>
              <a:tr h="1304290"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Tastenkombinationen</a:t>
                      </a:r>
                      <a:endParaRPr lang="de-DE" sz="3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Bedeutung</a:t>
                      </a:r>
                      <a:endParaRPr lang="de-DE" sz="32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04290"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Strg + Pos1</a:t>
                      </a:r>
                      <a:endParaRPr lang="de-DE" sz="3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Sprung</a:t>
                      </a:r>
                      <a:r>
                        <a:rPr lang="de-DE" sz="3200" baseline="0" smtClean="0"/>
                        <a:t> zu Zelle A1</a:t>
                      </a:r>
                      <a:endParaRPr lang="de-DE" sz="32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04290"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Strg +</a:t>
                      </a:r>
                      <a:r>
                        <a:rPr lang="de-DE" sz="3200" baseline="0" smtClean="0"/>
                        <a:t>  </a:t>
                      </a:r>
                      <a:r>
                        <a:rPr lang="de-DE" sz="3200" baseline="0" err="1" smtClean="0"/>
                        <a:t>abcd</a:t>
                      </a:r>
                      <a:endParaRPr lang="de-DE" sz="3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Sprung</a:t>
                      </a:r>
                      <a:r>
                        <a:rPr lang="de-DE" sz="3200" baseline="0" smtClean="0"/>
                        <a:t> zum „Tabellenende“ / </a:t>
                      </a:r>
                      <a:br>
                        <a:rPr lang="de-DE" sz="3200" baseline="0" smtClean="0"/>
                      </a:br>
                      <a:r>
                        <a:rPr lang="de-DE" sz="3200" baseline="0" smtClean="0"/>
                        <a:t>               zur nächsten Leerzelle</a:t>
                      </a:r>
                      <a:endParaRPr lang="de-DE" sz="32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04290"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>
                          <a:sym typeface="Wingdings"/>
                        </a:rPr>
                        <a:t> + </a:t>
                      </a:r>
                      <a:endParaRPr lang="de-DE" sz="3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aseline="0" smtClean="0"/>
                        <a:t>Zellenweise m</a:t>
                      </a:r>
                      <a:r>
                        <a:rPr lang="de-DE" sz="3200" smtClean="0"/>
                        <a:t>arkieren</a:t>
                      </a:r>
                      <a:endParaRPr lang="de-DE" sz="32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04290"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Strg + </a:t>
                      </a:r>
                      <a:r>
                        <a:rPr lang="de-DE" sz="3200" smtClean="0">
                          <a:sym typeface="Wingdings"/>
                        </a:rPr>
                        <a:t> +  </a:t>
                      </a:r>
                      <a:r>
                        <a:rPr lang="de-DE" sz="3200" err="1" smtClean="0">
                          <a:sym typeface="Wingdings"/>
                        </a:rPr>
                        <a:t>abcd</a:t>
                      </a:r>
                      <a:r>
                        <a:rPr lang="de-DE" sz="3200" smtClean="0">
                          <a:sym typeface="Wingdings"/>
                        </a:rPr>
                        <a:t> </a:t>
                      </a:r>
                      <a:endParaRPr lang="de-DE" sz="3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Markieren bis</a:t>
                      </a:r>
                      <a:r>
                        <a:rPr lang="de-DE" sz="3200" baseline="0" smtClean="0"/>
                        <a:t> zum „Tabellenende“</a:t>
                      </a:r>
                      <a:endParaRPr lang="de-DE" sz="32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48" y="6603421"/>
            <a:ext cx="1653300" cy="82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17" y="5326164"/>
            <a:ext cx="1653300" cy="82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40" y="7916965"/>
            <a:ext cx="1653300" cy="82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5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9000718" y="1427082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chteck 35"/>
          <p:cNvSpPr>
            <a:spLocks/>
          </p:cNvSpPr>
          <p:nvPr/>
        </p:nvSpPr>
        <p:spPr>
          <a:xfrm>
            <a:off x="2991818" y="3767082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Rechnen</a:t>
            </a: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5996407" y="3767082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>
            <a:spLocks/>
          </p:cNvSpPr>
          <p:nvPr/>
        </p:nvSpPr>
        <p:spPr>
          <a:xfrm>
            <a:off x="9000996" y="3767082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12005585" y="3767082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0" name="Gewinkelte Verbindung 39"/>
          <p:cNvCxnSpPr>
            <a:cxnSpLocks noChangeAspect="1"/>
            <a:stCxn id="35" idx="2"/>
            <a:endCxn id="36" idx="0"/>
          </p:cNvCxnSpPr>
          <p:nvPr/>
        </p:nvCxnSpPr>
        <p:spPr>
          <a:xfrm rot="5400000">
            <a:off x="6536268" y="132632"/>
            <a:ext cx="126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 Verbindung 40"/>
          <p:cNvCxnSpPr>
            <a:cxnSpLocks noChangeAspect="1"/>
            <a:stCxn id="35" idx="2"/>
            <a:endCxn id="37" idx="0"/>
          </p:cNvCxnSpPr>
          <p:nvPr/>
        </p:nvCxnSpPr>
        <p:spPr>
          <a:xfrm rot="5400000">
            <a:off x="8038563" y="1634927"/>
            <a:ext cx="126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41"/>
          <p:cNvCxnSpPr>
            <a:cxnSpLocks noChangeAspect="1"/>
            <a:stCxn id="35" idx="2"/>
            <a:endCxn id="38" idx="0"/>
          </p:cNvCxnSpPr>
          <p:nvPr/>
        </p:nvCxnSpPr>
        <p:spPr>
          <a:xfrm rot="16200000" flipH="1">
            <a:off x="9540857" y="3136943"/>
            <a:ext cx="126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 Verbindung 42"/>
          <p:cNvCxnSpPr>
            <a:cxnSpLocks noChangeAspect="1"/>
            <a:stCxn id="35" idx="2"/>
            <a:endCxn id="39" idx="0"/>
          </p:cNvCxnSpPr>
          <p:nvPr/>
        </p:nvCxnSpPr>
        <p:spPr>
          <a:xfrm rot="16200000" flipH="1">
            <a:off x="11043151" y="1634648"/>
            <a:ext cx="126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15010174" y="3767082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5" name="Gewinkelte Verbindung 44"/>
          <p:cNvCxnSpPr>
            <a:stCxn id="35" idx="2"/>
            <a:endCxn id="44" idx="0"/>
          </p:cNvCxnSpPr>
          <p:nvPr/>
        </p:nvCxnSpPr>
        <p:spPr>
          <a:xfrm rot="16200000" flipH="1">
            <a:off x="12545446" y="132354"/>
            <a:ext cx="126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085" y="5733220"/>
            <a:ext cx="8403980" cy="361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58" y="6120782"/>
            <a:ext cx="5475042" cy="232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>
            <a:off x="5994400" y="7429500"/>
            <a:ext cx="236908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Tastenkombinationen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036076"/>
              </p:ext>
            </p:extLst>
          </p:nvPr>
        </p:nvGraphicFramePr>
        <p:xfrm>
          <a:off x="900113" y="2520950"/>
          <a:ext cx="16202026" cy="26085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01013"/>
                <a:gridCol w="8101013"/>
              </a:tblGrid>
              <a:tr h="1304290"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Tastenkombinationen</a:t>
                      </a:r>
                      <a:endParaRPr lang="de-DE" sz="3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Bedeutung</a:t>
                      </a:r>
                      <a:endParaRPr lang="de-DE" sz="32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04290"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Strg + Pos1</a:t>
                      </a:r>
                      <a:endParaRPr lang="de-DE" sz="3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Sprung</a:t>
                      </a:r>
                      <a:r>
                        <a:rPr lang="de-DE" sz="3200" baseline="0" smtClean="0"/>
                        <a:t> zu Zelle A1</a:t>
                      </a:r>
                      <a:endParaRPr lang="de-DE" sz="32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8" b="12891"/>
          <a:stretch/>
        </p:blipFill>
        <p:spPr>
          <a:xfrm>
            <a:off x="2252662" y="5707981"/>
            <a:ext cx="13496925" cy="4115138"/>
          </a:xfrm>
          <a:prstGeom prst="rect">
            <a:avLst/>
          </a:prstGeom>
        </p:spPr>
      </p:pic>
      <p:sp>
        <p:nvSpPr>
          <p:cNvPr id="10" name="Rechteck 9"/>
          <p:cNvSpPr>
            <a:spLocks noChangeAspect="1"/>
          </p:cNvSpPr>
          <p:nvPr/>
        </p:nvSpPr>
        <p:spPr>
          <a:xfrm>
            <a:off x="2753420" y="8882221"/>
            <a:ext cx="851792" cy="55214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1790368" y="6670589"/>
            <a:ext cx="551650" cy="56112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22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Tastenkombinationen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687610"/>
              </p:ext>
            </p:extLst>
          </p:nvPr>
        </p:nvGraphicFramePr>
        <p:xfrm>
          <a:off x="900113" y="2520950"/>
          <a:ext cx="16202026" cy="26085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01013"/>
                <a:gridCol w="8101013"/>
              </a:tblGrid>
              <a:tr h="1304290"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Tastenkombinationen</a:t>
                      </a:r>
                      <a:endParaRPr lang="de-DE" sz="3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Bedeutung</a:t>
                      </a:r>
                      <a:endParaRPr lang="de-DE" sz="32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04290"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Strg + Pos1</a:t>
                      </a:r>
                      <a:endParaRPr lang="de-DE" sz="3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smtClean="0"/>
                        <a:t>Sprung</a:t>
                      </a:r>
                      <a:r>
                        <a:rPr lang="de-DE" sz="3200" baseline="0" smtClean="0"/>
                        <a:t> zum „Tabellenende“ / </a:t>
                      </a:r>
                      <a:br>
                        <a:rPr lang="de-DE" sz="3200" baseline="0" smtClean="0"/>
                      </a:br>
                      <a:r>
                        <a:rPr lang="de-DE" sz="3200" baseline="0" smtClean="0"/>
                        <a:t>               zur nächsten Leerzelle</a:t>
                      </a:r>
                      <a:endParaRPr lang="de-DE" sz="320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8" b="12891"/>
          <a:stretch/>
        </p:blipFill>
        <p:spPr>
          <a:xfrm>
            <a:off x="2252662" y="5707981"/>
            <a:ext cx="13496925" cy="4115138"/>
          </a:xfrm>
          <a:prstGeom prst="rect">
            <a:avLst/>
          </a:prstGeom>
        </p:spPr>
      </p:pic>
      <p:sp>
        <p:nvSpPr>
          <p:cNvPr id="10" name="Rechteck 9"/>
          <p:cNvSpPr>
            <a:spLocks noChangeAspect="1"/>
          </p:cNvSpPr>
          <p:nvPr/>
        </p:nvSpPr>
        <p:spPr>
          <a:xfrm>
            <a:off x="2753420" y="8882221"/>
            <a:ext cx="851792" cy="55214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1790368" y="8876911"/>
            <a:ext cx="551650" cy="56112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2" y="4095880"/>
            <a:ext cx="1653300" cy="82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1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Tastenkombinationen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785954"/>
              </p:ext>
            </p:extLst>
          </p:nvPr>
        </p:nvGraphicFramePr>
        <p:xfrm>
          <a:off x="900113" y="2520950"/>
          <a:ext cx="16202026" cy="26085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01013"/>
                <a:gridCol w="8101013"/>
              </a:tblGrid>
              <a:tr h="1304290"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Tastenkombinationen</a:t>
                      </a:r>
                      <a:endParaRPr lang="de-DE" sz="3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Bedeutung</a:t>
                      </a:r>
                      <a:endParaRPr lang="de-DE" sz="32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04290"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>
                          <a:sym typeface="Wingdings"/>
                        </a:rPr>
                        <a:t>  </a:t>
                      </a:r>
                      <a:r>
                        <a:rPr lang="de-DE" sz="3200" smtClean="0"/>
                        <a:t>+</a:t>
                      </a:r>
                      <a:endParaRPr lang="de-DE" sz="3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Zellenweise markieren</a:t>
                      </a:r>
                      <a:endParaRPr lang="de-DE" sz="32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8" b="12891"/>
          <a:stretch/>
        </p:blipFill>
        <p:spPr>
          <a:xfrm>
            <a:off x="2252662" y="5707981"/>
            <a:ext cx="13496925" cy="4115138"/>
          </a:xfrm>
          <a:prstGeom prst="rect">
            <a:avLst/>
          </a:prstGeom>
        </p:spPr>
      </p:pic>
      <p:sp>
        <p:nvSpPr>
          <p:cNvPr id="10" name="Rechteck 9"/>
          <p:cNvSpPr>
            <a:spLocks noChangeAspect="1"/>
          </p:cNvSpPr>
          <p:nvPr/>
        </p:nvSpPr>
        <p:spPr>
          <a:xfrm>
            <a:off x="2753420" y="8324767"/>
            <a:ext cx="735111" cy="55214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1790368" y="8876911"/>
            <a:ext cx="551650" cy="56112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01" y="4095880"/>
            <a:ext cx="1653300" cy="82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6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Tastenkombinationen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586811"/>
              </p:ext>
            </p:extLst>
          </p:nvPr>
        </p:nvGraphicFramePr>
        <p:xfrm>
          <a:off x="900113" y="2520950"/>
          <a:ext cx="16202026" cy="26085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01013"/>
                <a:gridCol w="8101013"/>
              </a:tblGrid>
              <a:tr h="1304290"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Tastenkombinationen</a:t>
                      </a:r>
                      <a:endParaRPr lang="de-DE" sz="3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Bedeutung</a:t>
                      </a:r>
                      <a:endParaRPr lang="de-DE" sz="32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04290">
                <a:tc>
                  <a:txBody>
                    <a:bodyPr/>
                    <a:lstStyle/>
                    <a:p>
                      <a:pPr algn="ctr"/>
                      <a:r>
                        <a:rPr lang="de-DE" sz="3200" smtClean="0"/>
                        <a:t>Strg + </a:t>
                      </a:r>
                      <a:r>
                        <a:rPr lang="de-DE" sz="3200" smtClean="0">
                          <a:sym typeface="Wingdings"/>
                        </a:rPr>
                        <a:t> </a:t>
                      </a:r>
                      <a:r>
                        <a:rPr lang="de-DE" sz="3200" smtClean="0"/>
                        <a:t>+</a:t>
                      </a:r>
                      <a:endParaRPr lang="de-DE" sz="3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smtClean="0"/>
                        <a:t>Markieren bis </a:t>
                      </a:r>
                      <a:r>
                        <a:rPr lang="de-DE" sz="3200" baseline="0" smtClean="0"/>
                        <a:t>zum „Tabellenende“</a:t>
                      </a:r>
                      <a:endParaRPr lang="de-DE" sz="320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8" b="12891"/>
          <a:stretch/>
        </p:blipFill>
        <p:spPr>
          <a:xfrm>
            <a:off x="2252662" y="5707981"/>
            <a:ext cx="13496925" cy="4115138"/>
          </a:xfrm>
          <a:prstGeom prst="rect">
            <a:avLst/>
          </a:prstGeom>
        </p:spPr>
      </p:pic>
      <p:sp>
        <p:nvSpPr>
          <p:cNvPr id="10" name="Rechteck 9"/>
          <p:cNvSpPr>
            <a:spLocks noChangeAspect="1"/>
          </p:cNvSpPr>
          <p:nvPr/>
        </p:nvSpPr>
        <p:spPr>
          <a:xfrm>
            <a:off x="2753420" y="8324767"/>
            <a:ext cx="735111" cy="55214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1790368" y="8876911"/>
            <a:ext cx="551650" cy="56112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65" y="4095880"/>
            <a:ext cx="1653300" cy="82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>
            <a:spLocks noChangeAspect="1"/>
          </p:cNvSpPr>
          <p:nvPr/>
        </p:nvSpPr>
        <p:spPr>
          <a:xfrm>
            <a:off x="2753420" y="8885887"/>
            <a:ext cx="856555" cy="55214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" grpId="0" animBg="1"/>
      <p:bldP spid="8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Fixieren</a:t>
            </a:r>
            <a:endParaRPr lang="de-DE"/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7808900" y="2595428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1800000" y="4935428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4804589" y="4935428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7809178" y="4935428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hteck 29"/>
          <p:cNvSpPr>
            <a:spLocks/>
          </p:cNvSpPr>
          <p:nvPr/>
        </p:nvSpPr>
        <p:spPr>
          <a:xfrm>
            <a:off x="10813767" y="4935428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cxnSpLocks noChangeAspect="1"/>
            <a:stCxn id="26" idx="2"/>
            <a:endCxn id="27" idx="0"/>
          </p:cNvCxnSpPr>
          <p:nvPr/>
        </p:nvCxnSpPr>
        <p:spPr>
          <a:xfrm rot="5400000">
            <a:off x="5344450" y="1300978"/>
            <a:ext cx="126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cxnSpLocks noChangeAspect="1"/>
            <a:stCxn id="26" idx="2"/>
            <a:endCxn id="28" idx="0"/>
          </p:cNvCxnSpPr>
          <p:nvPr/>
        </p:nvCxnSpPr>
        <p:spPr>
          <a:xfrm rot="5400000">
            <a:off x="6846745" y="2803273"/>
            <a:ext cx="126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cxnSpLocks noChangeAspect="1"/>
            <a:stCxn id="26" idx="2"/>
            <a:endCxn id="29" idx="0"/>
          </p:cNvCxnSpPr>
          <p:nvPr/>
        </p:nvCxnSpPr>
        <p:spPr>
          <a:xfrm rot="16200000" flipH="1">
            <a:off x="8349039" y="4305289"/>
            <a:ext cx="126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cxnSpLocks noChangeAspect="1"/>
            <a:stCxn id="26" idx="2"/>
            <a:endCxn id="30" idx="0"/>
          </p:cNvCxnSpPr>
          <p:nvPr/>
        </p:nvCxnSpPr>
        <p:spPr>
          <a:xfrm rot="16200000" flipH="1">
            <a:off x="9851333" y="2802994"/>
            <a:ext cx="126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>
            <a:spLocks/>
          </p:cNvSpPr>
          <p:nvPr/>
        </p:nvSpPr>
        <p:spPr>
          <a:xfrm>
            <a:off x="13818356" y="4935428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Gewinkelte Verbindung 46"/>
          <p:cNvCxnSpPr>
            <a:stCxn id="26" idx="2"/>
            <a:endCxn id="46" idx="0"/>
          </p:cNvCxnSpPr>
          <p:nvPr/>
        </p:nvCxnSpPr>
        <p:spPr>
          <a:xfrm rot="16200000" flipH="1">
            <a:off x="11353628" y="1300700"/>
            <a:ext cx="126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>
            <a:spLocks/>
          </p:cNvSpPr>
          <p:nvPr/>
        </p:nvSpPr>
        <p:spPr>
          <a:xfrm>
            <a:off x="2623257" y="7275428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Tasten-kombinationen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Rechteck 75"/>
          <p:cNvSpPr>
            <a:spLocks/>
          </p:cNvSpPr>
          <p:nvPr/>
        </p:nvSpPr>
        <p:spPr>
          <a:xfrm>
            <a:off x="5513923" y="7275428"/>
            <a:ext cx="2567846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Fixieren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Rechteck 76"/>
          <p:cNvSpPr>
            <a:spLocks/>
          </p:cNvSpPr>
          <p:nvPr/>
        </p:nvSpPr>
        <p:spPr>
          <a:xfrm>
            <a:off x="8518511" y="7275428"/>
            <a:ext cx="2567848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Gruppierung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Rechteck 77"/>
          <p:cNvSpPr>
            <a:spLocks/>
          </p:cNvSpPr>
          <p:nvPr/>
        </p:nvSpPr>
        <p:spPr>
          <a:xfrm>
            <a:off x="11520000" y="7275428"/>
            <a:ext cx="2574048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 Tabelle</a:t>
            </a:r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Rechteck 78"/>
          <p:cNvSpPr>
            <a:spLocks/>
          </p:cNvSpPr>
          <p:nvPr/>
        </p:nvSpPr>
        <p:spPr>
          <a:xfrm>
            <a:off x="14641613" y="7275428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Gültigkeit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Gewinkelte Verbindung 3"/>
          <p:cNvCxnSpPr>
            <a:stCxn id="46" idx="2"/>
            <a:endCxn id="75" idx="0"/>
          </p:cNvCxnSpPr>
          <p:nvPr/>
        </p:nvCxnSpPr>
        <p:spPr>
          <a:xfrm rot="5400000">
            <a:off x="8760807" y="1047879"/>
            <a:ext cx="1260000" cy="111950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winkelte Verbindung 5"/>
          <p:cNvCxnSpPr>
            <a:stCxn id="46" idx="2"/>
            <a:endCxn id="76" idx="0"/>
          </p:cNvCxnSpPr>
          <p:nvPr/>
        </p:nvCxnSpPr>
        <p:spPr>
          <a:xfrm rot="5400000">
            <a:off x="10263101" y="2550173"/>
            <a:ext cx="1260000" cy="81905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winkelte Verbindung 7"/>
          <p:cNvCxnSpPr>
            <a:stCxn id="46" idx="2"/>
            <a:endCxn id="77" idx="0"/>
          </p:cNvCxnSpPr>
          <p:nvPr/>
        </p:nvCxnSpPr>
        <p:spPr>
          <a:xfrm rot="5400000">
            <a:off x="11765396" y="4052468"/>
            <a:ext cx="1260000" cy="518592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9"/>
          <p:cNvCxnSpPr>
            <a:stCxn id="46" idx="2"/>
            <a:endCxn id="78" idx="0"/>
          </p:cNvCxnSpPr>
          <p:nvPr/>
        </p:nvCxnSpPr>
        <p:spPr>
          <a:xfrm rot="5400000">
            <a:off x="13267690" y="5554762"/>
            <a:ext cx="1260000" cy="21813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/>
          <p:cNvCxnSpPr>
            <a:stCxn id="46" idx="2"/>
            <a:endCxn id="79" idx="0"/>
          </p:cNvCxnSpPr>
          <p:nvPr/>
        </p:nvCxnSpPr>
        <p:spPr>
          <a:xfrm rot="16200000" flipH="1">
            <a:off x="14769984" y="6233799"/>
            <a:ext cx="1260000" cy="82325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2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Funktionen</a:t>
            </a:r>
            <a:endParaRPr lang="de-DE"/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3532909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„=Max()“ … 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502651" y="900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„=Summe()“</a:t>
            </a:r>
          </a:p>
        </p:txBody>
      </p:sp>
      <p:sp>
        <p:nvSpPr>
          <p:cNvPr id="34" name="Rechteck 33"/>
          <p:cNvSpPr>
            <a:spLocks/>
          </p:cNvSpPr>
          <p:nvPr/>
        </p:nvSpPr>
        <p:spPr>
          <a:xfrm>
            <a:off x="9503425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„=Wenn()“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6473167" y="9000000"/>
            <a:ext cx="243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„=Anzahl()“</a:t>
            </a:r>
          </a:p>
        </p:txBody>
      </p:sp>
      <p:sp>
        <p:nvSpPr>
          <p:cNvPr id="38" name="Rechteck 37"/>
          <p:cNvSpPr>
            <a:spLocks/>
          </p:cNvSpPr>
          <p:nvPr/>
        </p:nvSpPr>
        <p:spPr>
          <a:xfrm>
            <a:off x="12443683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</a:t>
            </a:r>
            <a:r>
              <a:rPr lang="de-DE" b="1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SVerweis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()“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15383940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„=Links()“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5" name="Gewinkelte Verbindung 24"/>
          <p:cNvCxnSpPr>
            <a:endCxn id="33" idx="0"/>
          </p:cNvCxnSpPr>
          <p:nvPr/>
        </p:nvCxnSpPr>
        <p:spPr>
          <a:xfrm rot="5400000">
            <a:off x="5230709" y="4586942"/>
            <a:ext cx="900000" cy="7926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>
            <a:endCxn id="32" idx="0"/>
          </p:cNvCxnSpPr>
          <p:nvPr/>
        </p:nvCxnSpPr>
        <p:spPr>
          <a:xfrm rot="5400000">
            <a:off x="6723338" y="6079571"/>
            <a:ext cx="900000" cy="49408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endCxn id="37" idx="0"/>
          </p:cNvCxnSpPr>
          <p:nvPr/>
        </p:nvCxnSpPr>
        <p:spPr>
          <a:xfrm rot="5400000">
            <a:off x="8215967" y="7572200"/>
            <a:ext cx="900000" cy="19556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 Verbindung 39"/>
          <p:cNvCxnSpPr>
            <a:endCxn id="34" idx="0"/>
          </p:cNvCxnSpPr>
          <p:nvPr/>
        </p:nvCxnSpPr>
        <p:spPr>
          <a:xfrm rot="16200000" flipH="1">
            <a:off x="9708596" y="8035171"/>
            <a:ext cx="900000" cy="10296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41"/>
          <p:cNvCxnSpPr>
            <a:endCxn id="38" idx="0"/>
          </p:cNvCxnSpPr>
          <p:nvPr/>
        </p:nvCxnSpPr>
        <p:spPr>
          <a:xfrm rot="16200000" flipH="1">
            <a:off x="11178725" y="6565042"/>
            <a:ext cx="900000" cy="39699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endCxn id="39" idx="0"/>
          </p:cNvCxnSpPr>
          <p:nvPr/>
        </p:nvCxnSpPr>
        <p:spPr>
          <a:xfrm rot="16200000" flipH="1">
            <a:off x="12648853" y="5094913"/>
            <a:ext cx="900000" cy="69101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hteck 42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0" name="Gewinkelte Verbindung 49"/>
          <p:cNvCxnSpPr>
            <a:cxnSpLocks noChangeAspect="1"/>
            <a:stCxn id="36" idx="2"/>
            <a:endCxn id="41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cxnSpLocks noChangeAspect="1"/>
            <a:stCxn id="36" idx="2"/>
            <a:endCxn id="43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cxnSpLocks noChangeAspect="1"/>
            <a:stCxn id="36" idx="2"/>
            <a:endCxn id="4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>
            <a:cxnSpLocks noChangeAspect="1"/>
            <a:stCxn id="36" idx="2"/>
            <a:endCxn id="4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 17"/>
          <p:cNvCxnSpPr>
            <a:cxnSpLocks noChangeAspect="1"/>
            <a:stCxn id="41" idx="2"/>
            <a:endCxn id="4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Form 18"/>
          <p:cNvCxnSpPr>
            <a:cxnSpLocks noChangeAspect="1"/>
            <a:stCxn id="41" idx="2"/>
            <a:endCxn id="48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Form 19"/>
          <p:cNvCxnSpPr>
            <a:cxnSpLocks noChangeAspect="1"/>
            <a:stCxn id="41" idx="2"/>
            <a:endCxn id="49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>
            <a:spLocks/>
          </p:cNvSpPr>
          <p:nvPr/>
        </p:nvSpPr>
        <p:spPr>
          <a:xfrm>
            <a:off x="8473767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Beispiele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Rechteck 57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9" name="Gewinkelte Verbindung 58"/>
          <p:cNvCxnSpPr>
            <a:stCxn id="36" idx="2"/>
            <a:endCxn id="58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/>
          <p:cNvSpPr>
            <a:spLocks/>
          </p:cNvSpPr>
          <p:nvPr/>
        </p:nvSpPr>
        <p:spPr>
          <a:xfrm>
            <a:off x="5397279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Technik</a:t>
            </a:r>
          </a:p>
        </p:txBody>
      </p:sp>
      <p:cxnSp>
        <p:nvCxnSpPr>
          <p:cNvPr id="61" name="Gewinkelte Verbindung 60"/>
          <p:cNvCxnSpPr>
            <a:stCxn id="49" idx="2"/>
            <a:endCxn id="60" idx="0"/>
          </p:cNvCxnSpPr>
          <p:nvPr/>
        </p:nvCxnSpPr>
        <p:spPr>
          <a:xfrm rot="5400000">
            <a:off x="6861140" y="5871140"/>
            <a:ext cx="900000" cy="13977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49" idx="2"/>
            <a:endCxn id="57" idx="0"/>
          </p:cNvCxnSpPr>
          <p:nvPr/>
        </p:nvCxnSpPr>
        <p:spPr>
          <a:xfrm rot="16200000" flipH="1">
            <a:off x="8376883" y="5753116"/>
            <a:ext cx="900000" cy="16337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5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Funktionen</a:t>
            </a:r>
            <a:endParaRPr lang="de-DE"/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3532909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„=Max()“ … 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502651" y="900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„=Summe()“</a:t>
            </a:r>
          </a:p>
        </p:txBody>
      </p:sp>
      <p:sp>
        <p:nvSpPr>
          <p:cNvPr id="34" name="Rechteck 33"/>
          <p:cNvSpPr>
            <a:spLocks/>
          </p:cNvSpPr>
          <p:nvPr/>
        </p:nvSpPr>
        <p:spPr>
          <a:xfrm>
            <a:off x="9503425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„=Wenn()“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6473167" y="900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„=Anzahl()“</a:t>
            </a:r>
          </a:p>
        </p:txBody>
      </p:sp>
      <p:sp>
        <p:nvSpPr>
          <p:cNvPr id="38" name="Rechteck 37"/>
          <p:cNvSpPr>
            <a:spLocks/>
          </p:cNvSpPr>
          <p:nvPr/>
        </p:nvSpPr>
        <p:spPr>
          <a:xfrm>
            <a:off x="12443683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</a:t>
            </a:r>
            <a:r>
              <a:rPr lang="de-DE" b="1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SVerweis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()“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15383940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„=Links()“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5" name="Gewinkelte Verbindung 24"/>
          <p:cNvCxnSpPr>
            <a:endCxn id="33" idx="0"/>
          </p:cNvCxnSpPr>
          <p:nvPr/>
        </p:nvCxnSpPr>
        <p:spPr>
          <a:xfrm rot="5400000">
            <a:off x="5230709" y="4586942"/>
            <a:ext cx="900000" cy="7926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>
            <a:endCxn id="32" idx="0"/>
          </p:cNvCxnSpPr>
          <p:nvPr/>
        </p:nvCxnSpPr>
        <p:spPr>
          <a:xfrm rot="5400000">
            <a:off x="6723338" y="6079571"/>
            <a:ext cx="900000" cy="49408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endCxn id="37" idx="0"/>
          </p:cNvCxnSpPr>
          <p:nvPr/>
        </p:nvCxnSpPr>
        <p:spPr>
          <a:xfrm rot="5400000">
            <a:off x="8215967" y="7572200"/>
            <a:ext cx="900000" cy="19556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 Verbindung 39"/>
          <p:cNvCxnSpPr>
            <a:endCxn id="34" idx="0"/>
          </p:cNvCxnSpPr>
          <p:nvPr/>
        </p:nvCxnSpPr>
        <p:spPr>
          <a:xfrm rot="16200000" flipH="1">
            <a:off x="9708596" y="8035171"/>
            <a:ext cx="900000" cy="10296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41"/>
          <p:cNvCxnSpPr>
            <a:endCxn id="38" idx="0"/>
          </p:cNvCxnSpPr>
          <p:nvPr/>
        </p:nvCxnSpPr>
        <p:spPr>
          <a:xfrm rot="16200000" flipH="1">
            <a:off x="11178725" y="6565042"/>
            <a:ext cx="900000" cy="39699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endCxn id="39" idx="0"/>
          </p:cNvCxnSpPr>
          <p:nvPr/>
        </p:nvCxnSpPr>
        <p:spPr>
          <a:xfrm rot="16200000" flipH="1">
            <a:off x="12648853" y="5094913"/>
            <a:ext cx="900000" cy="69101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hteck 42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0" name="Gewinkelte Verbindung 49"/>
          <p:cNvCxnSpPr>
            <a:cxnSpLocks noChangeAspect="1"/>
            <a:stCxn id="36" idx="2"/>
            <a:endCxn id="41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cxnSpLocks noChangeAspect="1"/>
            <a:stCxn id="36" idx="2"/>
            <a:endCxn id="43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cxnSpLocks noChangeAspect="1"/>
            <a:stCxn id="36" idx="2"/>
            <a:endCxn id="4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>
            <a:cxnSpLocks noChangeAspect="1"/>
            <a:stCxn id="36" idx="2"/>
            <a:endCxn id="4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 17"/>
          <p:cNvCxnSpPr>
            <a:cxnSpLocks noChangeAspect="1"/>
            <a:stCxn id="41" idx="2"/>
            <a:endCxn id="4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Form 18"/>
          <p:cNvCxnSpPr>
            <a:cxnSpLocks noChangeAspect="1"/>
            <a:stCxn id="41" idx="2"/>
            <a:endCxn id="48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Form 19"/>
          <p:cNvCxnSpPr>
            <a:cxnSpLocks noChangeAspect="1"/>
            <a:stCxn id="41" idx="2"/>
            <a:endCxn id="49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>
            <a:spLocks/>
          </p:cNvSpPr>
          <p:nvPr/>
        </p:nvSpPr>
        <p:spPr>
          <a:xfrm>
            <a:off x="8473767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Beispiele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Rechteck 57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9" name="Gewinkelte Verbindung 58"/>
          <p:cNvCxnSpPr>
            <a:stCxn id="36" idx="2"/>
            <a:endCxn id="58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/>
          <p:cNvSpPr>
            <a:spLocks/>
          </p:cNvSpPr>
          <p:nvPr/>
        </p:nvSpPr>
        <p:spPr>
          <a:xfrm>
            <a:off x="5397279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Technik</a:t>
            </a:r>
          </a:p>
        </p:txBody>
      </p:sp>
      <p:cxnSp>
        <p:nvCxnSpPr>
          <p:cNvPr id="61" name="Gewinkelte Verbindung 60"/>
          <p:cNvCxnSpPr>
            <a:stCxn id="49" idx="2"/>
            <a:endCxn id="60" idx="0"/>
          </p:cNvCxnSpPr>
          <p:nvPr/>
        </p:nvCxnSpPr>
        <p:spPr>
          <a:xfrm rot="5400000">
            <a:off x="6861140" y="5871140"/>
            <a:ext cx="900000" cy="13977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49" idx="2"/>
            <a:endCxn id="57" idx="0"/>
          </p:cNvCxnSpPr>
          <p:nvPr/>
        </p:nvCxnSpPr>
        <p:spPr>
          <a:xfrm rot="16200000" flipH="1">
            <a:off x="8376883" y="5753116"/>
            <a:ext cx="900000" cy="16337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Wenn-Funktion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mtClean="0"/>
              <a:t>Wenn morgen schönes Wetter ist, </a:t>
            </a:r>
          </a:p>
          <a:p>
            <a:pPr marL="0" indent="0">
              <a:buNone/>
            </a:pPr>
            <a:r>
              <a:rPr lang="de-AT" smtClean="0"/>
              <a:t>    dann gehe ich ins Schwimmbad, </a:t>
            </a:r>
          </a:p>
          <a:p>
            <a:pPr marL="0" indent="0">
              <a:buNone/>
            </a:pPr>
            <a:r>
              <a:rPr lang="de-AT"/>
              <a:t> </a:t>
            </a:r>
            <a:r>
              <a:rPr lang="de-AT" smtClean="0"/>
              <a:t>      sonst bleibe ich zu Hause und lese ein Buch.  </a:t>
            </a:r>
          </a:p>
          <a:p>
            <a:pPr marL="0" indent="0">
              <a:buNone/>
            </a:pPr>
            <a:endParaRPr lang="de-AT"/>
          </a:p>
          <a:p>
            <a:pPr marL="0" indent="0">
              <a:buNone/>
            </a:pPr>
            <a:r>
              <a:rPr lang="de-AT" smtClean="0"/>
              <a:t>Wenn der Umsatz &lt; 1.000€, </a:t>
            </a:r>
          </a:p>
          <a:p>
            <a:pPr marL="0" indent="0">
              <a:buNone/>
            </a:pPr>
            <a:r>
              <a:rPr lang="de-AT"/>
              <a:t> </a:t>
            </a:r>
            <a:r>
              <a:rPr lang="de-AT" smtClean="0"/>
              <a:t>   dann Provision 5%, </a:t>
            </a:r>
          </a:p>
          <a:p>
            <a:pPr marL="0" indent="0">
              <a:buNone/>
            </a:pPr>
            <a:r>
              <a:rPr lang="de-AT"/>
              <a:t> </a:t>
            </a:r>
            <a:r>
              <a:rPr lang="de-AT" smtClean="0"/>
              <a:t>       sonst Provision 10%. </a:t>
            </a:r>
          </a:p>
          <a:p>
            <a:pPr marL="0" indent="0">
              <a:buNone/>
            </a:pPr>
            <a:endParaRPr lang="de-AT"/>
          </a:p>
          <a:p>
            <a:pPr marL="0" indent="0">
              <a:buNone/>
            </a:pPr>
            <a:r>
              <a:rPr lang="de-AT" smtClean="0"/>
              <a:t>Wenn Express = „x“, </a:t>
            </a:r>
          </a:p>
          <a:p>
            <a:pPr marL="0" indent="0">
              <a:buNone/>
            </a:pPr>
            <a:r>
              <a:rPr lang="de-AT"/>
              <a:t> </a:t>
            </a:r>
            <a:r>
              <a:rPr lang="de-AT" smtClean="0"/>
              <a:t>   dann 25 € Lieferkosten, </a:t>
            </a:r>
          </a:p>
          <a:p>
            <a:pPr marL="0" indent="0">
              <a:buNone/>
            </a:pPr>
            <a:r>
              <a:rPr lang="de-AT"/>
              <a:t> </a:t>
            </a:r>
            <a:r>
              <a:rPr lang="de-AT" smtClean="0"/>
              <a:t>       sonst 10 € Lieferkosten.	</a:t>
            </a:r>
            <a:endParaRPr lang="de-AT"/>
          </a:p>
          <a:p>
            <a:pPr marL="0" indent="0">
              <a:buNone/>
            </a:pPr>
            <a:endParaRPr lang="de-AT" smtClean="0"/>
          </a:p>
        </p:txBody>
      </p:sp>
      <p:sp>
        <p:nvSpPr>
          <p:cNvPr id="6" name="Textfeld 5"/>
          <p:cNvSpPr txBox="1"/>
          <p:nvPr/>
        </p:nvSpPr>
        <p:spPr>
          <a:xfrm>
            <a:off x="11625943" y="4982547"/>
            <a:ext cx="3862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smtClean="0"/>
              <a:t>&lt;  </a:t>
            </a:r>
          </a:p>
          <a:p>
            <a:r>
              <a:rPr lang="de-AT" sz="3600" b="1" smtClean="0"/>
              <a:t>&gt;</a:t>
            </a:r>
            <a:endParaRPr lang="de-AT" sz="3600" b="1"/>
          </a:p>
        </p:txBody>
      </p:sp>
      <p:cxnSp>
        <p:nvCxnSpPr>
          <p:cNvPr id="8" name="Gerade Verbindung 7"/>
          <p:cNvCxnSpPr/>
          <p:nvPr/>
        </p:nvCxnSpPr>
        <p:spPr>
          <a:xfrm>
            <a:off x="11716490" y="5178354"/>
            <a:ext cx="0" cy="279981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326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Funktionen</a:t>
            </a:r>
            <a:endParaRPr lang="de-DE"/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3532909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„=Max()“ … 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502651" y="900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„=Summe()“</a:t>
            </a:r>
          </a:p>
        </p:txBody>
      </p:sp>
      <p:sp>
        <p:nvSpPr>
          <p:cNvPr id="34" name="Rechteck 33"/>
          <p:cNvSpPr>
            <a:spLocks/>
          </p:cNvSpPr>
          <p:nvPr/>
        </p:nvSpPr>
        <p:spPr>
          <a:xfrm>
            <a:off x="9503425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„=Wenn()“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6473167" y="900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„=Anzahl()“</a:t>
            </a:r>
          </a:p>
        </p:txBody>
      </p:sp>
      <p:sp>
        <p:nvSpPr>
          <p:cNvPr id="38" name="Rechteck 37"/>
          <p:cNvSpPr>
            <a:spLocks/>
          </p:cNvSpPr>
          <p:nvPr/>
        </p:nvSpPr>
        <p:spPr>
          <a:xfrm>
            <a:off x="12443683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</a:t>
            </a:r>
            <a:r>
              <a:rPr lang="de-DE" b="1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SVerweis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()“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15383940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„=Links()“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5" name="Gewinkelte Verbindung 24"/>
          <p:cNvCxnSpPr>
            <a:endCxn id="33" idx="0"/>
          </p:cNvCxnSpPr>
          <p:nvPr/>
        </p:nvCxnSpPr>
        <p:spPr>
          <a:xfrm rot="5400000">
            <a:off x="5230709" y="4586942"/>
            <a:ext cx="900000" cy="7926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>
            <a:endCxn id="32" idx="0"/>
          </p:cNvCxnSpPr>
          <p:nvPr/>
        </p:nvCxnSpPr>
        <p:spPr>
          <a:xfrm rot="5400000">
            <a:off x="6723338" y="6079571"/>
            <a:ext cx="900000" cy="49408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endCxn id="37" idx="0"/>
          </p:cNvCxnSpPr>
          <p:nvPr/>
        </p:nvCxnSpPr>
        <p:spPr>
          <a:xfrm rot="5400000">
            <a:off x="8215967" y="7572200"/>
            <a:ext cx="900000" cy="19556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 Verbindung 39"/>
          <p:cNvCxnSpPr>
            <a:endCxn id="34" idx="0"/>
          </p:cNvCxnSpPr>
          <p:nvPr/>
        </p:nvCxnSpPr>
        <p:spPr>
          <a:xfrm rot="16200000" flipH="1">
            <a:off x="9708596" y="8035171"/>
            <a:ext cx="900000" cy="10296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41"/>
          <p:cNvCxnSpPr>
            <a:endCxn id="38" idx="0"/>
          </p:cNvCxnSpPr>
          <p:nvPr/>
        </p:nvCxnSpPr>
        <p:spPr>
          <a:xfrm rot="16200000" flipH="1">
            <a:off x="11178725" y="6565042"/>
            <a:ext cx="900000" cy="39699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endCxn id="39" idx="0"/>
          </p:cNvCxnSpPr>
          <p:nvPr/>
        </p:nvCxnSpPr>
        <p:spPr>
          <a:xfrm rot="16200000" flipH="1">
            <a:off x="12648853" y="5094913"/>
            <a:ext cx="900000" cy="69101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hteck 42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0" name="Gewinkelte Verbindung 49"/>
          <p:cNvCxnSpPr>
            <a:cxnSpLocks noChangeAspect="1"/>
            <a:stCxn id="36" idx="2"/>
            <a:endCxn id="41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cxnSpLocks noChangeAspect="1"/>
            <a:stCxn id="36" idx="2"/>
            <a:endCxn id="43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cxnSpLocks noChangeAspect="1"/>
            <a:stCxn id="36" idx="2"/>
            <a:endCxn id="4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>
            <a:cxnSpLocks noChangeAspect="1"/>
            <a:stCxn id="36" idx="2"/>
            <a:endCxn id="4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 17"/>
          <p:cNvCxnSpPr>
            <a:cxnSpLocks noChangeAspect="1"/>
            <a:stCxn id="41" idx="2"/>
            <a:endCxn id="4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Form 18"/>
          <p:cNvCxnSpPr>
            <a:cxnSpLocks noChangeAspect="1"/>
            <a:stCxn id="41" idx="2"/>
            <a:endCxn id="48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Form 19"/>
          <p:cNvCxnSpPr>
            <a:cxnSpLocks noChangeAspect="1"/>
            <a:stCxn id="41" idx="2"/>
            <a:endCxn id="49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>
            <a:spLocks/>
          </p:cNvSpPr>
          <p:nvPr/>
        </p:nvSpPr>
        <p:spPr>
          <a:xfrm>
            <a:off x="8473767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Beispiele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Rechteck 57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9" name="Gewinkelte Verbindung 58"/>
          <p:cNvCxnSpPr>
            <a:stCxn id="36" idx="2"/>
            <a:endCxn id="58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/>
          <p:cNvSpPr>
            <a:spLocks/>
          </p:cNvSpPr>
          <p:nvPr/>
        </p:nvSpPr>
        <p:spPr>
          <a:xfrm>
            <a:off x="5397279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Technik</a:t>
            </a:r>
          </a:p>
        </p:txBody>
      </p:sp>
      <p:cxnSp>
        <p:nvCxnSpPr>
          <p:cNvPr id="61" name="Gewinkelte Verbindung 60"/>
          <p:cNvCxnSpPr>
            <a:stCxn id="49" idx="2"/>
            <a:endCxn id="60" idx="0"/>
          </p:cNvCxnSpPr>
          <p:nvPr/>
        </p:nvCxnSpPr>
        <p:spPr>
          <a:xfrm rot="5400000">
            <a:off x="6861140" y="5871140"/>
            <a:ext cx="900000" cy="13977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49" idx="2"/>
            <a:endCxn id="57" idx="0"/>
          </p:cNvCxnSpPr>
          <p:nvPr/>
        </p:nvCxnSpPr>
        <p:spPr>
          <a:xfrm rot="16200000" flipH="1">
            <a:off x="8376883" y="5753116"/>
            <a:ext cx="900000" cy="16337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Funktionen</a:t>
            </a:r>
            <a:endParaRPr lang="de-DE"/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3532909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„=Max()“ … 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502651" y="900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„=Summe()“</a:t>
            </a:r>
          </a:p>
        </p:txBody>
      </p:sp>
      <p:sp>
        <p:nvSpPr>
          <p:cNvPr id="34" name="Rechteck 33"/>
          <p:cNvSpPr>
            <a:spLocks/>
          </p:cNvSpPr>
          <p:nvPr/>
        </p:nvSpPr>
        <p:spPr>
          <a:xfrm>
            <a:off x="9503425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„=Wenn()“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6473167" y="900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„=Anzahl()“</a:t>
            </a:r>
          </a:p>
        </p:txBody>
      </p:sp>
      <p:sp>
        <p:nvSpPr>
          <p:cNvPr id="38" name="Rechteck 37"/>
          <p:cNvSpPr>
            <a:spLocks/>
          </p:cNvSpPr>
          <p:nvPr/>
        </p:nvSpPr>
        <p:spPr>
          <a:xfrm>
            <a:off x="12443683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</a:t>
            </a:r>
            <a:r>
              <a:rPr lang="de-DE" b="1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SVerweis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()“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15383940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„=Links()“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5" name="Gewinkelte Verbindung 24"/>
          <p:cNvCxnSpPr>
            <a:endCxn id="33" idx="0"/>
          </p:cNvCxnSpPr>
          <p:nvPr/>
        </p:nvCxnSpPr>
        <p:spPr>
          <a:xfrm rot="5400000">
            <a:off x="5230709" y="4586942"/>
            <a:ext cx="900000" cy="79261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>
            <a:endCxn id="32" idx="0"/>
          </p:cNvCxnSpPr>
          <p:nvPr/>
        </p:nvCxnSpPr>
        <p:spPr>
          <a:xfrm rot="5400000">
            <a:off x="6723338" y="6079571"/>
            <a:ext cx="900000" cy="49408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endCxn id="37" idx="0"/>
          </p:cNvCxnSpPr>
          <p:nvPr/>
        </p:nvCxnSpPr>
        <p:spPr>
          <a:xfrm rot="5400000">
            <a:off x="8215967" y="7572200"/>
            <a:ext cx="900000" cy="19556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 Verbindung 39"/>
          <p:cNvCxnSpPr>
            <a:endCxn id="34" idx="0"/>
          </p:cNvCxnSpPr>
          <p:nvPr/>
        </p:nvCxnSpPr>
        <p:spPr>
          <a:xfrm rot="16200000" flipH="1">
            <a:off x="9708596" y="8035171"/>
            <a:ext cx="900000" cy="10296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41"/>
          <p:cNvCxnSpPr>
            <a:endCxn id="38" idx="0"/>
          </p:cNvCxnSpPr>
          <p:nvPr/>
        </p:nvCxnSpPr>
        <p:spPr>
          <a:xfrm rot="16200000" flipH="1">
            <a:off x="11178725" y="6565042"/>
            <a:ext cx="900000" cy="39699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endCxn id="39" idx="0"/>
          </p:cNvCxnSpPr>
          <p:nvPr/>
        </p:nvCxnSpPr>
        <p:spPr>
          <a:xfrm rot="16200000" flipH="1">
            <a:off x="12648853" y="5094913"/>
            <a:ext cx="900000" cy="69101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hteck 42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0" name="Gewinkelte Verbindung 49"/>
          <p:cNvCxnSpPr>
            <a:cxnSpLocks noChangeAspect="1"/>
            <a:stCxn id="36" idx="2"/>
            <a:endCxn id="41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cxnSpLocks noChangeAspect="1"/>
            <a:stCxn id="36" idx="2"/>
            <a:endCxn id="43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cxnSpLocks noChangeAspect="1"/>
            <a:stCxn id="36" idx="2"/>
            <a:endCxn id="4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>
            <a:cxnSpLocks noChangeAspect="1"/>
            <a:stCxn id="36" idx="2"/>
            <a:endCxn id="4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 17"/>
          <p:cNvCxnSpPr>
            <a:cxnSpLocks noChangeAspect="1"/>
            <a:stCxn id="41" idx="2"/>
            <a:endCxn id="4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Form 18"/>
          <p:cNvCxnSpPr>
            <a:cxnSpLocks noChangeAspect="1"/>
            <a:stCxn id="41" idx="2"/>
            <a:endCxn id="48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Form 19"/>
          <p:cNvCxnSpPr>
            <a:cxnSpLocks noChangeAspect="1"/>
            <a:stCxn id="41" idx="2"/>
            <a:endCxn id="49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>
            <a:spLocks/>
          </p:cNvSpPr>
          <p:nvPr/>
        </p:nvSpPr>
        <p:spPr>
          <a:xfrm>
            <a:off x="8473767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Beispiele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Rechteck 57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9" name="Gewinkelte Verbindung 58"/>
          <p:cNvCxnSpPr>
            <a:stCxn id="36" idx="2"/>
            <a:endCxn id="58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/>
          <p:cNvSpPr>
            <a:spLocks/>
          </p:cNvSpPr>
          <p:nvPr/>
        </p:nvSpPr>
        <p:spPr>
          <a:xfrm>
            <a:off x="5397279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Technik</a:t>
            </a:r>
          </a:p>
        </p:txBody>
      </p:sp>
      <p:cxnSp>
        <p:nvCxnSpPr>
          <p:cNvPr id="61" name="Gewinkelte Verbindung 60"/>
          <p:cNvCxnSpPr>
            <a:stCxn id="49" idx="2"/>
            <a:endCxn id="60" idx="0"/>
          </p:cNvCxnSpPr>
          <p:nvPr/>
        </p:nvCxnSpPr>
        <p:spPr>
          <a:xfrm rot="5400000">
            <a:off x="6861140" y="5871140"/>
            <a:ext cx="900000" cy="13977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49" idx="2"/>
            <a:endCxn id="57" idx="0"/>
          </p:cNvCxnSpPr>
          <p:nvPr/>
        </p:nvCxnSpPr>
        <p:spPr>
          <a:xfrm rot="16200000" flipH="1">
            <a:off x="8376883" y="5753116"/>
            <a:ext cx="900000" cy="16337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8" b="12891"/>
          <a:stretch/>
        </p:blipFill>
        <p:spPr>
          <a:xfrm>
            <a:off x="6065914" y="5965372"/>
            <a:ext cx="11472386" cy="349786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497785" y="8664848"/>
            <a:ext cx="712640" cy="472008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14174394" y="6782786"/>
            <a:ext cx="463150" cy="477645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8846744" y="6234755"/>
            <a:ext cx="463150" cy="477645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6500366" y="6237930"/>
            <a:ext cx="479078" cy="477645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9000718" y="1427082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Rechteck 33"/>
          <p:cNvSpPr>
            <a:spLocks/>
          </p:cNvSpPr>
          <p:nvPr/>
        </p:nvSpPr>
        <p:spPr>
          <a:xfrm>
            <a:off x="2991818" y="3767082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Rechnen</a:t>
            </a: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5996407" y="3767082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chteck 35"/>
          <p:cNvSpPr>
            <a:spLocks/>
          </p:cNvSpPr>
          <p:nvPr/>
        </p:nvSpPr>
        <p:spPr>
          <a:xfrm>
            <a:off x="9000996" y="3767082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>
            <a:spLocks/>
          </p:cNvSpPr>
          <p:nvPr/>
        </p:nvSpPr>
        <p:spPr>
          <a:xfrm>
            <a:off x="12005585" y="3767082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cxnSpLocks noChangeAspect="1"/>
            <a:stCxn id="33" idx="2"/>
            <a:endCxn id="34" idx="0"/>
          </p:cNvCxnSpPr>
          <p:nvPr/>
        </p:nvCxnSpPr>
        <p:spPr>
          <a:xfrm rot="5400000">
            <a:off x="6536268" y="132632"/>
            <a:ext cx="126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>
            <a:cxnSpLocks noChangeAspect="1"/>
            <a:stCxn id="33" idx="2"/>
            <a:endCxn id="35" idx="0"/>
          </p:cNvCxnSpPr>
          <p:nvPr/>
        </p:nvCxnSpPr>
        <p:spPr>
          <a:xfrm rot="5400000">
            <a:off x="8038563" y="1634927"/>
            <a:ext cx="126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 Verbindung 39"/>
          <p:cNvCxnSpPr>
            <a:cxnSpLocks noChangeAspect="1"/>
            <a:stCxn id="33" idx="2"/>
            <a:endCxn id="36" idx="0"/>
          </p:cNvCxnSpPr>
          <p:nvPr/>
        </p:nvCxnSpPr>
        <p:spPr>
          <a:xfrm rot="16200000" flipH="1">
            <a:off x="9540857" y="3136943"/>
            <a:ext cx="126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 Verbindung 40"/>
          <p:cNvCxnSpPr>
            <a:cxnSpLocks noChangeAspect="1"/>
            <a:stCxn id="33" idx="2"/>
            <a:endCxn id="37" idx="0"/>
          </p:cNvCxnSpPr>
          <p:nvPr/>
        </p:nvCxnSpPr>
        <p:spPr>
          <a:xfrm rot="16200000" flipH="1">
            <a:off x="11043151" y="1634648"/>
            <a:ext cx="126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>
            <a:spLocks/>
          </p:cNvSpPr>
          <p:nvPr/>
        </p:nvSpPr>
        <p:spPr>
          <a:xfrm>
            <a:off x="15010174" y="3767082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3" name="Gewinkelte Verbindung 42"/>
          <p:cNvCxnSpPr>
            <a:stCxn id="33" idx="2"/>
            <a:endCxn id="42" idx="0"/>
          </p:cNvCxnSpPr>
          <p:nvPr/>
        </p:nvCxnSpPr>
        <p:spPr>
          <a:xfrm rot="16200000" flipH="1">
            <a:off x="12545446" y="132354"/>
            <a:ext cx="126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  <p:bldP spid="18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Verschachtelte F.</a:t>
            </a:r>
            <a:endParaRPr lang="de-DE"/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9871487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Formeln verschachteln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6803231" y="9000000"/>
            <a:ext cx="2505996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Jede Aufgabe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</a:t>
            </a:r>
          </a:p>
        </p:txBody>
      </p:sp>
      <p:cxnSp>
        <p:nvCxnSpPr>
          <p:cNvPr id="25" name="Gewinkelte Verbindung 24"/>
          <p:cNvCxnSpPr>
            <a:stCxn id="63" idx="2"/>
            <a:endCxn id="33" idx="0"/>
          </p:cNvCxnSpPr>
          <p:nvPr/>
        </p:nvCxnSpPr>
        <p:spPr>
          <a:xfrm rot="5400000">
            <a:off x="9098858" y="7057372"/>
            <a:ext cx="900000" cy="298525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>
            <a:stCxn id="63" idx="2"/>
            <a:endCxn id="32" idx="0"/>
          </p:cNvCxnSpPr>
          <p:nvPr/>
        </p:nvCxnSpPr>
        <p:spPr>
          <a:xfrm rot="16200000" flipH="1">
            <a:off x="10591486" y="8549999"/>
            <a:ext cx="900000" cy="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hteck 42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0" name="Gewinkelte Verbindung 49"/>
          <p:cNvCxnSpPr>
            <a:cxnSpLocks noChangeAspect="1"/>
            <a:stCxn id="36" idx="2"/>
            <a:endCxn id="41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cxnSpLocks noChangeAspect="1"/>
            <a:stCxn id="36" idx="2"/>
            <a:endCxn id="43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cxnSpLocks noChangeAspect="1"/>
            <a:stCxn id="36" idx="2"/>
            <a:endCxn id="4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>
            <a:cxnSpLocks noChangeAspect="1"/>
            <a:stCxn id="36" idx="2"/>
            <a:endCxn id="4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 17"/>
          <p:cNvCxnSpPr>
            <a:cxnSpLocks noChangeAspect="1"/>
            <a:stCxn id="41" idx="2"/>
            <a:endCxn id="4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Form 18"/>
          <p:cNvCxnSpPr>
            <a:cxnSpLocks noChangeAspect="1"/>
            <a:stCxn id="41" idx="2"/>
            <a:endCxn id="48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Form 19"/>
          <p:cNvCxnSpPr>
            <a:cxnSpLocks noChangeAspect="1"/>
            <a:stCxn id="41" idx="2"/>
            <a:endCxn id="49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>
            <a:spLocks/>
          </p:cNvSpPr>
          <p:nvPr/>
        </p:nvSpPr>
        <p:spPr>
          <a:xfrm>
            <a:off x="6839999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Beispiele</a:t>
            </a:r>
          </a:p>
        </p:txBody>
      </p:sp>
      <p:sp>
        <p:nvSpPr>
          <p:cNvPr id="58" name="Rechteck 57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9" name="Gewinkelte Verbindung 58"/>
          <p:cNvCxnSpPr>
            <a:stCxn id="36" idx="2"/>
            <a:endCxn id="58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/>
          <p:cNvSpPr>
            <a:spLocks/>
          </p:cNvSpPr>
          <p:nvPr/>
        </p:nvSpPr>
        <p:spPr>
          <a:xfrm>
            <a:off x="3763511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Technik</a:t>
            </a:r>
          </a:p>
        </p:txBody>
      </p:sp>
      <p:cxnSp>
        <p:nvCxnSpPr>
          <p:cNvPr id="61" name="Gewinkelte Verbindung 60"/>
          <p:cNvCxnSpPr>
            <a:stCxn id="49" idx="2"/>
            <a:endCxn id="60" idx="0"/>
          </p:cNvCxnSpPr>
          <p:nvPr/>
        </p:nvCxnSpPr>
        <p:spPr>
          <a:xfrm rot="5400000">
            <a:off x="6044256" y="5054256"/>
            <a:ext cx="900000" cy="303148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49" idx="2"/>
            <a:endCxn id="57" idx="0"/>
          </p:cNvCxnSpPr>
          <p:nvPr/>
        </p:nvCxnSpPr>
        <p:spPr>
          <a:xfrm rot="5400000">
            <a:off x="7560000" y="6570000"/>
            <a:ext cx="9000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>
            <a:spLocks/>
          </p:cNvSpPr>
          <p:nvPr/>
        </p:nvSpPr>
        <p:spPr>
          <a:xfrm>
            <a:off x="9871486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Verschachtelte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Gewinkelte Verbindung 10"/>
          <p:cNvCxnSpPr>
            <a:stCxn id="49" idx="2"/>
            <a:endCxn id="63" idx="0"/>
          </p:cNvCxnSpPr>
          <p:nvPr/>
        </p:nvCxnSpPr>
        <p:spPr>
          <a:xfrm rot="16200000" flipH="1">
            <a:off x="9075743" y="5054257"/>
            <a:ext cx="900000" cy="303148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>
            <a:spLocks/>
          </p:cNvSpPr>
          <p:nvPr/>
        </p:nvSpPr>
        <p:spPr>
          <a:xfrm>
            <a:off x="12902647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Berechnungs-</a:t>
            </a:r>
            <a:r>
              <a:rPr lang="de-DE" b="1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reihenfolge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Gewinkelte Verbindung 8"/>
          <p:cNvCxnSpPr>
            <a:stCxn id="63" idx="2"/>
            <a:endCxn id="34" idx="0"/>
          </p:cNvCxnSpPr>
          <p:nvPr/>
        </p:nvCxnSpPr>
        <p:spPr>
          <a:xfrm rot="16200000" flipH="1">
            <a:off x="12107066" y="7034419"/>
            <a:ext cx="900000" cy="30311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Technik: Verschachtelte Wenn()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9937408" y="3742800"/>
            <a:ext cx="7432361" cy="3353333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AT" smtClean="0"/>
              <a:t>Lösungsweg:</a:t>
            </a:r>
          </a:p>
          <a:p>
            <a:pPr marL="514350" indent="-514350">
              <a:buFont typeface="+mj-lt"/>
              <a:buAutoNum type="arabicPeriod"/>
            </a:pPr>
            <a:r>
              <a:rPr lang="de-AT" smtClean="0"/>
              <a:t>Wir erstellen die 2 Wenn-Funktionen </a:t>
            </a:r>
            <a:br>
              <a:rPr lang="de-AT" smtClean="0"/>
            </a:br>
            <a:r>
              <a:rPr lang="de-AT" smtClean="0"/>
              <a:t>in 2 Spalten. </a:t>
            </a:r>
          </a:p>
          <a:p>
            <a:pPr marL="514350" indent="-514350">
              <a:buFont typeface="+mj-lt"/>
              <a:buAutoNum type="arabicPeriod"/>
            </a:pPr>
            <a:r>
              <a:rPr lang="de-AT" smtClean="0"/>
              <a:t>Anschließend setzen wir die 2. Wenn-Funktion in die 1. Wenn-Funktion ein. </a:t>
            </a:r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7" y="2312801"/>
            <a:ext cx="9428572" cy="28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8" y="6001484"/>
            <a:ext cx="7033334" cy="301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767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Verschachtelte F.</a:t>
            </a:r>
            <a:endParaRPr lang="de-DE"/>
          </a:p>
        </p:txBody>
      </p:sp>
      <p:sp>
        <p:nvSpPr>
          <p:cNvPr id="36" name="Rechteck 35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hteck 42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0" name="Gewinkelte Verbindung 49"/>
          <p:cNvCxnSpPr>
            <a:cxnSpLocks noChangeAspect="1"/>
            <a:stCxn id="36" idx="2"/>
            <a:endCxn id="41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cxnSpLocks noChangeAspect="1"/>
            <a:stCxn id="36" idx="2"/>
            <a:endCxn id="43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cxnSpLocks noChangeAspect="1"/>
            <a:stCxn id="36" idx="2"/>
            <a:endCxn id="4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>
            <a:cxnSpLocks noChangeAspect="1"/>
            <a:stCxn id="36" idx="2"/>
            <a:endCxn id="4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 17"/>
          <p:cNvCxnSpPr>
            <a:cxnSpLocks noChangeAspect="1"/>
            <a:stCxn id="41" idx="2"/>
            <a:endCxn id="4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Form 18"/>
          <p:cNvCxnSpPr>
            <a:cxnSpLocks noChangeAspect="1"/>
            <a:stCxn id="41" idx="2"/>
            <a:endCxn id="48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Form 19"/>
          <p:cNvCxnSpPr>
            <a:cxnSpLocks noChangeAspect="1"/>
            <a:stCxn id="41" idx="2"/>
            <a:endCxn id="49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>
            <a:spLocks/>
          </p:cNvSpPr>
          <p:nvPr/>
        </p:nvSpPr>
        <p:spPr>
          <a:xfrm>
            <a:off x="6839999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Beispiele</a:t>
            </a:r>
          </a:p>
        </p:txBody>
      </p:sp>
      <p:sp>
        <p:nvSpPr>
          <p:cNvPr id="58" name="Rechteck 57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9" name="Gewinkelte Verbindung 58"/>
          <p:cNvCxnSpPr>
            <a:stCxn id="36" idx="2"/>
            <a:endCxn id="58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/>
          <p:cNvSpPr>
            <a:spLocks/>
          </p:cNvSpPr>
          <p:nvPr/>
        </p:nvSpPr>
        <p:spPr>
          <a:xfrm>
            <a:off x="3763511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Technik</a:t>
            </a:r>
          </a:p>
        </p:txBody>
      </p:sp>
      <p:cxnSp>
        <p:nvCxnSpPr>
          <p:cNvPr id="61" name="Gewinkelte Verbindung 60"/>
          <p:cNvCxnSpPr>
            <a:stCxn id="49" idx="2"/>
            <a:endCxn id="60" idx="0"/>
          </p:cNvCxnSpPr>
          <p:nvPr/>
        </p:nvCxnSpPr>
        <p:spPr>
          <a:xfrm rot="5400000">
            <a:off x="6044256" y="5054256"/>
            <a:ext cx="900000" cy="303148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49" idx="2"/>
            <a:endCxn id="57" idx="0"/>
          </p:cNvCxnSpPr>
          <p:nvPr/>
        </p:nvCxnSpPr>
        <p:spPr>
          <a:xfrm rot="5400000">
            <a:off x="7560000" y="6570000"/>
            <a:ext cx="9000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>
            <a:spLocks/>
          </p:cNvSpPr>
          <p:nvPr/>
        </p:nvSpPr>
        <p:spPr>
          <a:xfrm>
            <a:off x="9871486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Verschachtelte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Gewinkelte Verbindung 10"/>
          <p:cNvCxnSpPr>
            <a:stCxn id="49" idx="2"/>
            <a:endCxn id="63" idx="0"/>
          </p:cNvCxnSpPr>
          <p:nvPr/>
        </p:nvCxnSpPr>
        <p:spPr>
          <a:xfrm rot="16200000" flipH="1">
            <a:off x="9075743" y="5054257"/>
            <a:ext cx="900000" cy="303148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>
            <a:spLocks/>
          </p:cNvSpPr>
          <p:nvPr/>
        </p:nvSpPr>
        <p:spPr>
          <a:xfrm>
            <a:off x="9871487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Formeln verschachteln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/>
          <p:cNvSpPr>
            <a:spLocks/>
          </p:cNvSpPr>
          <p:nvPr/>
        </p:nvSpPr>
        <p:spPr>
          <a:xfrm>
            <a:off x="6803231" y="9000000"/>
            <a:ext cx="2505996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Jede Aufgabe</a:t>
            </a:r>
            <a:b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eine 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endCxn id="31" idx="0"/>
          </p:cNvCxnSpPr>
          <p:nvPr/>
        </p:nvCxnSpPr>
        <p:spPr>
          <a:xfrm rot="5400000">
            <a:off x="9098858" y="7057372"/>
            <a:ext cx="900000" cy="298525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endCxn id="30" idx="0"/>
          </p:cNvCxnSpPr>
          <p:nvPr/>
        </p:nvCxnSpPr>
        <p:spPr>
          <a:xfrm rot="16200000" flipH="1">
            <a:off x="10591486" y="8549999"/>
            <a:ext cx="900000" cy="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>
            <a:spLocks/>
          </p:cNvSpPr>
          <p:nvPr/>
        </p:nvSpPr>
        <p:spPr>
          <a:xfrm>
            <a:off x="12902647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Berechnungs-</a:t>
            </a:r>
            <a:r>
              <a:rPr lang="de-DE" b="1" err="1">
                <a:latin typeface="Verdana" pitchFamily="34" charset="0"/>
                <a:ea typeface="Verdana" pitchFamily="34" charset="0"/>
                <a:cs typeface="Verdana" pitchFamily="34" charset="0"/>
              </a:rPr>
              <a:t>reihenfolge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Gewinkelte Verbindung 37"/>
          <p:cNvCxnSpPr>
            <a:endCxn id="37" idx="0"/>
          </p:cNvCxnSpPr>
          <p:nvPr/>
        </p:nvCxnSpPr>
        <p:spPr>
          <a:xfrm rot="16200000" flipH="1">
            <a:off x="12107066" y="7034419"/>
            <a:ext cx="900000" cy="30311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Berechnungsreihenfolge</a:t>
            </a:r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380" y="6353481"/>
            <a:ext cx="6783334" cy="336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5" y="6659358"/>
            <a:ext cx="9428572" cy="28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35" y="2593653"/>
            <a:ext cx="9416668" cy="306666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2198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Verschachtelte F.</a:t>
            </a:r>
            <a:endParaRPr lang="de-DE"/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11414025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Berechnungs-</a:t>
            </a:r>
            <a:r>
              <a:rPr lang="de-DE" b="1" err="1">
                <a:latin typeface="Verdana" pitchFamily="34" charset="0"/>
                <a:ea typeface="Verdana" pitchFamily="34" charset="0"/>
                <a:cs typeface="Verdana" pitchFamily="34" charset="0"/>
              </a:rPr>
              <a:t>reihenfolge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8383767" y="9000000"/>
            <a:ext cx="243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Technik</a:t>
            </a:r>
          </a:p>
        </p:txBody>
      </p:sp>
      <p:cxnSp>
        <p:nvCxnSpPr>
          <p:cNvPr id="25" name="Gewinkelte Verbindung 24"/>
          <p:cNvCxnSpPr>
            <a:stCxn id="63" idx="2"/>
            <a:endCxn id="33" idx="0"/>
          </p:cNvCxnSpPr>
          <p:nvPr/>
        </p:nvCxnSpPr>
        <p:spPr>
          <a:xfrm rot="5400000">
            <a:off x="9870127" y="7828641"/>
            <a:ext cx="900000" cy="144271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>
            <a:stCxn id="63" idx="2"/>
            <a:endCxn id="32" idx="0"/>
          </p:cNvCxnSpPr>
          <p:nvPr/>
        </p:nvCxnSpPr>
        <p:spPr>
          <a:xfrm rot="16200000" flipH="1">
            <a:off x="11362755" y="7778730"/>
            <a:ext cx="900000" cy="15425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hteck 42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0" name="Gewinkelte Verbindung 49"/>
          <p:cNvCxnSpPr>
            <a:cxnSpLocks noChangeAspect="1"/>
            <a:stCxn id="36" idx="2"/>
            <a:endCxn id="41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cxnSpLocks noChangeAspect="1"/>
            <a:stCxn id="36" idx="2"/>
            <a:endCxn id="43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cxnSpLocks noChangeAspect="1"/>
            <a:stCxn id="36" idx="2"/>
            <a:endCxn id="4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>
            <a:cxnSpLocks noChangeAspect="1"/>
            <a:stCxn id="36" idx="2"/>
            <a:endCxn id="4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 17"/>
          <p:cNvCxnSpPr>
            <a:cxnSpLocks noChangeAspect="1"/>
            <a:stCxn id="41" idx="2"/>
            <a:endCxn id="4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Form 18"/>
          <p:cNvCxnSpPr>
            <a:cxnSpLocks noChangeAspect="1"/>
            <a:stCxn id="41" idx="2"/>
            <a:endCxn id="48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Form 19"/>
          <p:cNvCxnSpPr>
            <a:cxnSpLocks noChangeAspect="1"/>
            <a:stCxn id="41" idx="2"/>
            <a:endCxn id="49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>
            <a:spLocks/>
          </p:cNvSpPr>
          <p:nvPr/>
        </p:nvSpPr>
        <p:spPr>
          <a:xfrm>
            <a:off x="6839999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Beispiele</a:t>
            </a:r>
          </a:p>
        </p:txBody>
      </p:sp>
      <p:sp>
        <p:nvSpPr>
          <p:cNvPr id="58" name="Rechteck 57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9" name="Gewinkelte Verbindung 58"/>
          <p:cNvCxnSpPr>
            <a:stCxn id="36" idx="2"/>
            <a:endCxn id="58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/>
          <p:cNvSpPr>
            <a:spLocks/>
          </p:cNvSpPr>
          <p:nvPr/>
        </p:nvSpPr>
        <p:spPr>
          <a:xfrm>
            <a:off x="3763511" y="702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Technik</a:t>
            </a:r>
          </a:p>
        </p:txBody>
      </p:sp>
      <p:cxnSp>
        <p:nvCxnSpPr>
          <p:cNvPr id="61" name="Gewinkelte Verbindung 60"/>
          <p:cNvCxnSpPr>
            <a:stCxn id="49" idx="2"/>
            <a:endCxn id="60" idx="0"/>
          </p:cNvCxnSpPr>
          <p:nvPr/>
        </p:nvCxnSpPr>
        <p:spPr>
          <a:xfrm rot="5400000">
            <a:off x="6044256" y="5054256"/>
            <a:ext cx="900000" cy="303148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49" idx="2"/>
            <a:endCxn id="57" idx="0"/>
          </p:cNvCxnSpPr>
          <p:nvPr/>
        </p:nvCxnSpPr>
        <p:spPr>
          <a:xfrm rot="5400000">
            <a:off x="7560000" y="6570000"/>
            <a:ext cx="9000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>
            <a:spLocks/>
          </p:cNvSpPr>
          <p:nvPr/>
        </p:nvSpPr>
        <p:spPr>
          <a:xfrm>
            <a:off x="9871486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Verschachtelte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Gewinkelte Verbindung 10"/>
          <p:cNvCxnSpPr>
            <a:stCxn id="49" idx="2"/>
            <a:endCxn id="63" idx="0"/>
          </p:cNvCxnSpPr>
          <p:nvPr/>
        </p:nvCxnSpPr>
        <p:spPr>
          <a:xfrm rot="16200000" flipH="1">
            <a:off x="9075743" y="5054257"/>
            <a:ext cx="900000" cy="303148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1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Verschachtelte Funktionen</a:t>
            </a:r>
            <a:endParaRPr lang="de-AT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79" y="1998136"/>
            <a:ext cx="14692859" cy="843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713" y="2305990"/>
            <a:ext cx="6200001" cy="25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092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Rechnen: Datum &amp; Uhrzeit</a:t>
            </a:r>
            <a:endParaRPr lang="de-DE"/>
          </a:p>
        </p:txBody>
      </p:sp>
      <p:sp>
        <p:nvSpPr>
          <p:cNvPr id="36" name="Rechteck 35"/>
          <p:cNvSpPr>
            <a:spLocks/>
          </p:cNvSpPr>
          <p:nvPr/>
        </p:nvSpPr>
        <p:spPr>
          <a:xfrm>
            <a:off x="7808900" y="261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1800000" y="459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hteck 42"/>
          <p:cNvSpPr>
            <a:spLocks/>
          </p:cNvSpPr>
          <p:nvPr/>
        </p:nvSpPr>
        <p:spPr>
          <a:xfrm>
            <a:off x="4804589" y="459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809178" y="459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10813767" y="459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720000" y="657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3780000" y="657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6840000" y="657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</a:p>
        </p:txBody>
      </p:sp>
      <p:cxnSp>
        <p:nvCxnSpPr>
          <p:cNvPr id="50" name="Gewinkelte Verbindung 49"/>
          <p:cNvCxnSpPr>
            <a:cxnSpLocks noChangeAspect="1"/>
            <a:stCxn id="36" idx="2"/>
            <a:endCxn id="41" idx="0"/>
          </p:cNvCxnSpPr>
          <p:nvPr/>
        </p:nvCxnSpPr>
        <p:spPr>
          <a:xfrm rot="5400000">
            <a:off x="5524450" y="11355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cxnSpLocks noChangeAspect="1"/>
            <a:stCxn id="36" idx="2"/>
            <a:endCxn id="43" idx="0"/>
          </p:cNvCxnSpPr>
          <p:nvPr/>
        </p:nvCxnSpPr>
        <p:spPr>
          <a:xfrm rot="5400000">
            <a:off x="7026745" y="263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cxnSpLocks noChangeAspect="1"/>
            <a:stCxn id="36" idx="2"/>
            <a:endCxn id="45" idx="0"/>
          </p:cNvCxnSpPr>
          <p:nvPr/>
        </p:nvCxnSpPr>
        <p:spPr>
          <a:xfrm rot="16200000" flipH="1">
            <a:off x="8529039" y="413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>
            <a:cxnSpLocks noChangeAspect="1"/>
            <a:stCxn id="36" idx="2"/>
            <a:endCxn id="46" idx="0"/>
          </p:cNvCxnSpPr>
          <p:nvPr/>
        </p:nvCxnSpPr>
        <p:spPr>
          <a:xfrm rot="16200000" flipH="1">
            <a:off x="10031333" y="263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 17"/>
          <p:cNvCxnSpPr>
            <a:cxnSpLocks noChangeAspect="1"/>
            <a:stCxn id="41" idx="2"/>
            <a:endCxn id="47" idx="0"/>
          </p:cNvCxnSpPr>
          <p:nvPr/>
        </p:nvCxnSpPr>
        <p:spPr>
          <a:xfrm rot="5400000">
            <a:off x="1980000" y="558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Form 18"/>
          <p:cNvCxnSpPr>
            <a:cxnSpLocks noChangeAspect="1"/>
            <a:stCxn id="41" idx="2"/>
            <a:endCxn id="48" idx="0"/>
          </p:cNvCxnSpPr>
          <p:nvPr/>
        </p:nvCxnSpPr>
        <p:spPr>
          <a:xfrm rot="16200000" flipH="1">
            <a:off x="3510000" y="513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Form 19"/>
          <p:cNvCxnSpPr>
            <a:cxnSpLocks noChangeAspect="1"/>
            <a:stCxn id="41" idx="2"/>
            <a:endCxn id="49" idx="0"/>
          </p:cNvCxnSpPr>
          <p:nvPr/>
        </p:nvCxnSpPr>
        <p:spPr>
          <a:xfrm rot="16200000" flipH="1">
            <a:off x="5040000" y="360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>
            <a:spLocks/>
          </p:cNvSpPr>
          <p:nvPr/>
        </p:nvSpPr>
        <p:spPr>
          <a:xfrm>
            <a:off x="13818356" y="459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9" name="Gewinkelte Verbindung 58"/>
          <p:cNvCxnSpPr>
            <a:stCxn id="36" idx="2"/>
            <a:endCxn id="58" idx="0"/>
          </p:cNvCxnSpPr>
          <p:nvPr/>
        </p:nvCxnSpPr>
        <p:spPr>
          <a:xfrm rot="16200000" flipH="1">
            <a:off x="11533628" y="1135272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>
            <a:spLocks/>
          </p:cNvSpPr>
          <p:nvPr/>
        </p:nvSpPr>
        <p:spPr>
          <a:xfrm>
            <a:off x="9911429" y="657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Datum &amp; Uhrzeit</a:t>
            </a:r>
          </a:p>
        </p:txBody>
      </p:sp>
      <p:cxnSp>
        <p:nvCxnSpPr>
          <p:cNvPr id="15" name="Gewinkelte Verbindung 14"/>
          <p:cNvCxnSpPr>
            <a:stCxn id="41" idx="2"/>
            <a:endCxn id="64" idx="0"/>
          </p:cNvCxnSpPr>
          <p:nvPr/>
        </p:nvCxnSpPr>
        <p:spPr>
          <a:xfrm rot="16200000" flipH="1">
            <a:off x="6575714" y="2064285"/>
            <a:ext cx="900000" cy="811142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>
            <a:spLocks/>
          </p:cNvSpPr>
          <p:nvPr/>
        </p:nvSpPr>
        <p:spPr>
          <a:xfrm>
            <a:off x="11843425" y="855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Uhrzeit</a:t>
            </a:r>
          </a:p>
        </p:txBody>
      </p:sp>
      <p:sp>
        <p:nvSpPr>
          <p:cNvPr id="67" name="Rechteck 66"/>
          <p:cNvSpPr>
            <a:spLocks/>
          </p:cNvSpPr>
          <p:nvPr/>
        </p:nvSpPr>
        <p:spPr>
          <a:xfrm>
            <a:off x="8010000" y="855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Datum</a:t>
            </a:r>
          </a:p>
        </p:txBody>
      </p:sp>
      <p:cxnSp>
        <p:nvCxnSpPr>
          <p:cNvPr id="11" name="Gewinkelte Verbindung 10"/>
          <p:cNvCxnSpPr>
            <a:stCxn id="64" idx="2"/>
            <a:endCxn id="67" idx="0"/>
          </p:cNvCxnSpPr>
          <p:nvPr/>
        </p:nvCxnSpPr>
        <p:spPr>
          <a:xfrm rot="5400000">
            <a:off x="9680715" y="7149286"/>
            <a:ext cx="900000" cy="190142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/>
          <p:cNvCxnSpPr>
            <a:stCxn id="64" idx="2"/>
            <a:endCxn id="66" idx="0"/>
          </p:cNvCxnSpPr>
          <p:nvPr/>
        </p:nvCxnSpPr>
        <p:spPr>
          <a:xfrm rot="16200000" flipH="1">
            <a:off x="11597427" y="7134002"/>
            <a:ext cx="900000" cy="193199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hteck 67"/>
          <p:cNvSpPr>
            <a:spLocks/>
          </p:cNvSpPr>
          <p:nvPr/>
        </p:nvSpPr>
        <p:spPr>
          <a:xfrm>
            <a:off x="4140000" y="855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Umgang mit Datum &amp; Uhrzeit</a:t>
            </a:r>
          </a:p>
        </p:txBody>
      </p:sp>
      <p:cxnSp>
        <p:nvCxnSpPr>
          <p:cNvPr id="32" name="Gewinkelte Verbindung 31"/>
          <p:cNvCxnSpPr>
            <a:stCxn id="64" idx="2"/>
            <a:endCxn id="68" idx="0"/>
          </p:cNvCxnSpPr>
          <p:nvPr/>
        </p:nvCxnSpPr>
        <p:spPr>
          <a:xfrm rot="5400000">
            <a:off x="7745715" y="5214286"/>
            <a:ext cx="900000" cy="577142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2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Rechnen: Datum</a:t>
            </a:r>
            <a:endParaRPr lang="de-DE"/>
          </a:p>
        </p:txBody>
      </p:sp>
      <p:sp>
        <p:nvSpPr>
          <p:cNvPr id="36" name="Rechteck 35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hteck 42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</a:p>
        </p:txBody>
      </p:sp>
      <p:cxnSp>
        <p:nvCxnSpPr>
          <p:cNvPr id="50" name="Gewinkelte Verbindung 49"/>
          <p:cNvCxnSpPr>
            <a:cxnSpLocks noChangeAspect="1"/>
            <a:stCxn id="36" idx="2"/>
            <a:endCxn id="41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cxnSpLocks noChangeAspect="1"/>
            <a:stCxn id="36" idx="2"/>
            <a:endCxn id="43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cxnSpLocks noChangeAspect="1"/>
            <a:stCxn id="36" idx="2"/>
            <a:endCxn id="4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>
            <a:cxnSpLocks noChangeAspect="1"/>
            <a:stCxn id="36" idx="2"/>
            <a:endCxn id="4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 17"/>
          <p:cNvCxnSpPr>
            <a:cxnSpLocks noChangeAspect="1"/>
            <a:stCxn id="41" idx="2"/>
            <a:endCxn id="4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Form 18"/>
          <p:cNvCxnSpPr>
            <a:cxnSpLocks noChangeAspect="1"/>
            <a:stCxn id="41" idx="2"/>
            <a:endCxn id="48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Form 19"/>
          <p:cNvCxnSpPr>
            <a:cxnSpLocks noChangeAspect="1"/>
            <a:stCxn id="41" idx="2"/>
            <a:endCxn id="49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9" name="Gewinkelte Verbindung 58"/>
          <p:cNvCxnSpPr>
            <a:stCxn id="36" idx="2"/>
            <a:endCxn id="58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>
            <a:spLocks/>
          </p:cNvSpPr>
          <p:nvPr/>
        </p:nvSpPr>
        <p:spPr>
          <a:xfrm>
            <a:off x="9911429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Datum &amp; Uhrzeit</a:t>
            </a:r>
          </a:p>
        </p:txBody>
      </p:sp>
      <p:cxnSp>
        <p:nvCxnSpPr>
          <p:cNvPr id="15" name="Gewinkelte Verbindung 14"/>
          <p:cNvCxnSpPr>
            <a:stCxn id="41" idx="2"/>
            <a:endCxn id="64" idx="0"/>
          </p:cNvCxnSpPr>
          <p:nvPr/>
        </p:nvCxnSpPr>
        <p:spPr>
          <a:xfrm rot="16200000" flipH="1">
            <a:off x="6575714" y="534285"/>
            <a:ext cx="900000" cy="811142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>
            <a:spLocks/>
          </p:cNvSpPr>
          <p:nvPr/>
        </p:nvSpPr>
        <p:spPr>
          <a:xfrm>
            <a:off x="5024742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„=Heute()“</a:t>
            </a:r>
          </a:p>
        </p:txBody>
      </p:sp>
      <p:sp>
        <p:nvSpPr>
          <p:cNvPr id="61" name="Rechteck 60"/>
          <p:cNvSpPr>
            <a:spLocks/>
          </p:cNvSpPr>
          <p:nvPr/>
        </p:nvSpPr>
        <p:spPr>
          <a:xfrm>
            <a:off x="10995258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„=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Monats-anfang()“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2" name="Rechteck 61"/>
          <p:cNvSpPr>
            <a:spLocks/>
          </p:cNvSpPr>
          <p:nvPr/>
        </p:nvSpPr>
        <p:spPr>
          <a:xfrm>
            <a:off x="7965000" y="9000000"/>
            <a:ext cx="243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„=KW()“</a:t>
            </a:r>
          </a:p>
        </p:txBody>
      </p:sp>
      <p:sp>
        <p:nvSpPr>
          <p:cNvPr id="63" name="Rechteck 62"/>
          <p:cNvSpPr>
            <a:spLocks/>
          </p:cNvSpPr>
          <p:nvPr/>
        </p:nvSpPr>
        <p:spPr>
          <a:xfrm>
            <a:off x="13935516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„=DateDif()“</a:t>
            </a:r>
          </a:p>
        </p:txBody>
      </p:sp>
      <p:sp>
        <p:nvSpPr>
          <p:cNvPr id="66" name="Rechteck 65"/>
          <p:cNvSpPr>
            <a:spLocks/>
          </p:cNvSpPr>
          <p:nvPr/>
        </p:nvSpPr>
        <p:spPr>
          <a:xfrm>
            <a:off x="11843425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Uhrzeit</a:t>
            </a:r>
          </a:p>
        </p:txBody>
      </p:sp>
      <p:sp>
        <p:nvSpPr>
          <p:cNvPr id="67" name="Rechteck 66"/>
          <p:cNvSpPr>
            <a:spLocks/>
          </p:cNvSpPr>
          <p:nvPr/>
        </p:nvSpPr>
        <p:spPr>
          <a:xfrm>
            <a:off x="8010000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Datum</a:t>
            </a:r>
          </a:p>
        </p:txBody>
      </p:sp>
      <p:cxnSp>
        <p:nvCxnSpPr>
          <p:cNvPr id="11" name="Gewinkelte Verbindung 10"/>
          <p:cNvCxnSpPr>
            <a:stCxn id="64" idx="2"/>
            <a:endCxn id="67" idx="0"/>
          </p:cNvCxnSpPr>
          <p:nvPr/>
        </p:nvCxnSpPr>
        <p:spPr>
          <a:xfrm rot="5400000">
            <a:off x="9680715" y="5619286"/>
            <a:ext cx="900000" cy="190142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/>
          <p:cNvCxnSpPr>
            <a:stCxn id="64" idx="2"/>
            <a:endCxn id="66" idx="0"/>
          </p:cNvCxnSpPr>
          <p:nvPr/>
        </p:nvCxnSpPr>
        <p:spPr>
          <a:xfrm rot="16200000" flipH="1">
            <a:off x="11597427" y="5604002"/>
            <a:ext cx="900000" cy="193199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>
            <a:stCxn id="67" idx="2"/>
            <a:endCxn id="57" idx="0"/>
          </p:cNvCxnSpPr>
          <p:nvPr/>
        </p:nvCxnSpPr>
        <p:spPr>
          <a:xfrm rot="5400000">
            <a:off x="7237371" y="7057371"/>
            <a:ext cx="900000" cy="29852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>
            <a:stCxn id="67" idx="2"/>
            <a:endCxn id="62" idx="0"/>
          </p:cNvCxnSpPr>
          <p:nvPr/>
        </p:nvCxnSpPr>
        <p:spPr>
          <a:xfrm rot="5400000">
            <a:off x="8730000" y="8550000"/>
            <a:ext cx="900000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67" idx="2"/>
            <a:endCxn id="61" idx="0"/>
          </p:cNvCxnSpPr>
          <p:nvPr/>
        </p:nvCxnSpPr>
        <p:spPr>
          <a:xfrm rot="16200000" flipH="1">
            <a:off x="10222629" y="7057371"/>
            <a:ext cx="900000" cy="29852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67" idx="2"/>
            <a:endCxn id="63" idx="0"/>
          </p:cNvCxnSpPr>
          <p:nvPr/>
        </p:nvCxnSpPr>
        <p:spPr>
          <a:xfrm rot="16200000" flipH="1">
            <a:off x="11692758" y="5587242"/>
            <a:ext cx="900000" cy="59255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>
            <a:spLocks/>
          </p:cNvSpPr>
          <p:nvPr/>
        </p:nvSpPr>
        <p:spPr>
          <a:xfrm>
            <a:off x="2054742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Grundprinzip</a:t>
            </a:r>
          </a:p>
        </p:txBody>
      </p:sp>
      <p:sp>
        <p:nvSpPr>
          <p:cNvPr id="68" name="Rechteck 67"/>
          <p:cNvSpPr>
            <a:spLocks/>
          </p:cNvSpPr>
          <p:nvPr/>
        </p:nvSpPr>
        <p:spPr>
          <a:xfrm>
            <a:off x="4140000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Umgang mit Datum &amp; Uhrzeit</a:t>
            </a:r>
          </a:p>
        </p:txBody>
      </p:sp>
      <p:cxnSp>
        <p:nvCxnSpPr>
          <p:cNvPr id="30" name="Gewinkelte Verbindung 29"/>
          <p:cNvCxnSpPr>
            <a:stCxn id="67" idx="2"/>
            <a:endCxn id="42" idx="0"/>
          </p:cNvCxnSpPr>
          <p:nvPr/>
        </p:nvCxnSpPr>
        <p:spPr>
          <a:xfrm rot="5400000">
            <a:off x="5752371" y="5572371"/>
            <a:ext cx="900000" cy="59552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winkelte Verbindung 31"/>
          <p:cNvCxnSpPr>
            <a:stCxn id="64" idx="2"/>
            <a:endCxn id="68" idx="0"/>
          </p:cNvCxnSpPr>
          <p:nvPr/>
        </p:nvCxnSpPr>
        <p:spPr>
          <a:xfrm rot="5400000">
            <a:off x="7745715" y="3684286"/>
            <a:ext cx="900000" cy="577142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3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Parameter für DateDif()</a:t>
            </a:r>
            <a:endParaRPr lang="de-AT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188839"/>
              </p:ext>
            </p:extLst>
          </p:nvPr>
        </p:nvGraphicFramePr>
        <p:xfrm>
          <a:off x="1146297" y="3224350"/>
          <a:ext cx="16202025" cy="708024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249856"/>
                <a:gridCol w="3604847"/>
                <a:gridCol w="9347322"/>
              </a:tblGrid>
              <a:tr h="1011464">
                <a:tc>
                  <a:txBody>
                    <a:bodyPr/>
                    <a:lstStyle/>
                    <a:p>
                      <a:pPr indent="-26987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Parameter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6987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Ergebnis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6987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Erklärung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1464">
                <a:tc>
                  <a:txBody>
                    <a:bodyPr/>
                    <a:lstStyle/>
                    <a:p>
                      <a:pPr indent="-26987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"Y" 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in Jahren 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Die Anzahl der vollständigen Jahre im Zeitraum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1464">
                <a:tc>
                  <a:txBody>
                    <a:bodyPr/>
                    <a:lstStyle/>
                    <a:p>
                      <a:pPr indent="-26987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"M"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in Monaten 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Die Anzahl der vollständigen Monate im Zeitraum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1464">
                <a:tc>
                  <a:txBody>
                    <a:bodyPr/>
                    <a:lstStyle/>
                    <a:p>
                      <a:pPr indent="-26987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"D" 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in Tagen 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Die Anzahl der Tage im Zeitraum 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1464">
                <a:tc>
                  <a:txBody>
                    <a:bodyPr/>
                    <a:lstStyle/>
                    <a:p>
                      <a:pPr indent="-26987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"MD"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in Tagen des Monats 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Die Differenz zwischen den Tagen im Anfangsdatum und Enddatum. Monate und Jahre der Datumsangaben werden ignoriert. 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1464">
                <a:tc>
                  <a:txBody>
                    <a:bodyPr/>
                    <a:lstStyle/>
                    <a:p>
                      <a:pPr indent="-26987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"YM"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in Monaten des Jahres 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Die Differenz zwischen den Monaten in Anfangsdatum und Enddatum. Die Tage und Jahre der Datumsangaben werden ignoriert. 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1464">
                <a:tc>
                  <a:txBody>
                    <a:bodyPr/>
                    <a:lstStyle/>
                    <a:p>
                      <a:pPr indent="-26987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"YD"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in Tagen des Jahres 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>
                          <a:effectLst/>
                        </a:rPr>
                        <a:t>Die Differenz zwischen den Tagen in Anfangsdatum und Enddatum. Die Jahre der Datumsangaben werden ignoriert.</a:t>
                      </a:r>
                      <a:endParaRPr lang="de-AT" sz="2400">
                        <a:solidFill>
                          <a:srgbClr val="404040"/>
                        </a:solidFill>
                        <a:effectLst/>
                        <a:latin typeface="Ebri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1395679" y="1911930"/>
            <a:ext cx="14273812" cy="1163782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de-AT" sz="600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=</a:t>
            </a:r>
            <a:r>
              <a:rPr lang="de-AT" sz="60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DateDif(Anfangsdatum; Enddatum; Einheit)</a:t>
            </a:r>
          </a:p>
        </p:txBody>
      </p:sp>
    </p:spTree>
    <p:extLst>
      <p:ext uri="{BB962C8B-B14F-4D97-AF65-F5344CB8AC3E}">
        <p14:creationId xmlns:p14="http://schemas.microsoft.com/office/powerpoint/2010/main" val="10407399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Rechnen: Uhrzeit</a:t>
            </a:r>
            <a:endParaRPr lang="de-DE"/>
          </a:p>
        </p:txBody>
      </p:sp>
      <p:sp>
        <p:nvSpPr>
          <p:cNvPr id="36" name="Rechteck 35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hteck 42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72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378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6840000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</a:p>
        </p:txBody>
      </p:sp>
      <p:cxnSp>
        <p:nvCxnSpPr>
          <p:cNvPr id="50" name="Gewinkelte Verbindung 49"/>
          <p:cNvCxnSpPr>
            <a:cxnSpLocks noChangeAspect="1"/>
            <a:stCxn id="36" idx="2"/>
            <a:endCxn id="41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cxnSpLocks noChangeAspect="1"/>
            <a:stCxn id="36" idx="2"/>
            <a:endCxn id="43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cxnSpLocks noChangeAspect="1"/>
            <a:stCxn id="36" idx="2"/>
            <a:endCxn id="4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>
            <a:cxnSpLocks noChangeAspect="1"/>
            <a:stCxn id="36" idx="2"/>
            <a:endCxn id="4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 17"/>
          <p:cNvCxnSpPr>
            <a:cxnSpLocks noChangeAspect="1"/>
            <a:stCxn id="41" idx="2"/>
            <a:endCxn id="47" idx="0"/>
          </p:cNvCxnSpPr>
          <p:nvPr/>
        </p:nvCxnSpPr>
        <p:spPr>
          <a:xfrm rot="5400000">
            <a:off x="1980000" y="4050000"/>
            <a:ext cx="90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Form 18"/>
          <p:cNvCxnSpPr>
            <a:cxnSpLocks noChangeAspect="1"/>
            <a:stCxn id="41" idx="2"/>
            <a:endCxn id="48" idx="0"/>
          </p:cNvCxnSpPr>
          <p:nvPr/>
        </p:nvCxnSpPr>
        <p:spPr>
          <a:xfrm rot="16200000" flipH="1">
            <a:off x="3510000" y="3600000"/>
            <a:ext cx="90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Form 19"/>
          <p:cNvCxnSpPr>
            <a:cxnSpLocks noChangeAspect="1"/>
            <a:stCxn id="41" idx="2"/>
            <a:endCxn id="49" idx="0"/>
          </p:cNvCxnSpPr>
          <p:nvPr/>
        </p:nvCxnSpPr>
        <p:spPr>
          <a:xfrm rot="16200000" flipH="1">
            <a:off x="5040000" y="2070000"/>
            <a:ext cx="90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9" name="Gewinkelte Verbindung 58"/>
          <p:cNvCxnSpPr>
            <a:stCxn id="36" idx="2"/>
            <a:endCxn id="58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>
            <a:spLocks/>
          </p:cNvSpPr>
          <p:nvPr/>
        </p:nvSpPr>
        <p:spPr>
          <a:xfrm>
            <a:off x="9911429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Datum &amp; Uhrzeit</a:t>
            </a:r>
          </a:p>
        </p:txBody>
      </p:sp>
      <p:cxnSp>
        <p:nvCxnSpPr>
          <p:cNvPr id="15" name="Gewinkelte Verbindung 14"/>
          <p:cNvCxnSpPr>
            <a:stCxn id="41" idx="2"/>
            <a:endCxn id="64" idx="0"/>
          </p:cNvCxnSpPr>
          <p:nvPr/>
        </p:nvCxnSpPr>
        <p:spPr>
          <a:xfrm rot="16200000" flipH="1">
            <a:off x="6575714" y="534285"/>
            <a:ext cx="900000" cy="811142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/>
          <p:cNvSpPr>
            <a:spLocks/>
          </p:cNvSpPr>
          <p:nvPr/>
        </p:nvSpPr>
        <p:spPr>
          <a:xfrm>
            <a:off x="10351016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Ergebnis als</a:t>
            </a:r>
            <a:b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„hh:mm“</a:t>
            </a:r>
          </a:p>
        </p:txBody>
      </p:sp>
      <p:sp>
        <p:nvSpPr>
          <p:cNvPr id="63" name="Rechteck 62"/>
          <p:cNvSpPr>
            <a:spLocks/>
          </p:cNvSpPr>
          <p:nvPr/>
        </p:nvSpPr>
        <p:spPr>
          <a:xfrm>
            <a:off x="13291274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Ergebnis  in</a:t>
            </a:r>
            <a:b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Dezimal</a:t>
            </a:r>
          </a:p>
        </p:txBody>
      </p:sp>
      <p:sp>
        <p:nvSpPr>
          <p:cNvPr id="66" name="Rechteck 65"/>
          <p:cNvSpPr>
            <a:spLocks/>
          </p:cNvSpPr>
          <p:nvPr/>
        </p:nvSpPr>
        <p:spPr>
          <a:xfrm>
            <a:off x="11843425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Uhrzeit</a:t>
            </a:r>
          </a:p>
        </p:txBody>
      </p:sp>
      <p:sp>
        <p:nvSpPr>
          <p:cNvPr id="67" name="Rechteck 66"/>
          <p:cNvSpPr>
            <a:spLocks/>
          </p:cNvSpPr>
          <p:nvPr/>
        </p:nvSpPr>
        <p:spPr>
          <a:xfrm>
            <a:off x="8010000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Datum</a:t>
            </a:r>
          </a:p>
        </p:txBody>
      </p:sp>
      <p:cxnSp>
        <p:nvCxnSpPr>
          <p:cNvPr id="11" name="Gewinkelte Verbindung 10"/>
          <p:cNvCxnSpPr>
            <a:stCxn id="64" idx="2"/>
            <a:endCxn id="67" idx="0"/>
          </p:cNvCxnSpPr>
          <p:nvPr/>
        </p:nvCxnSpPr>
        <p:spPr>
          <a:xfrm rot="5400000">
            <a:off x="9680715" y="5619286"/>
            <a:ext cx="900000" cy="190142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/>
          <p:cNvCxnSpPr>
            <a:stCxn id="64" idx="2"/>
            <a:endCxn id="66" idx="0"/>
          </p:cNvCxnSpPr>
          <p:nvPr/>
        </p:nvCxnSpPr>
        <p:spPr>
          <a:xfrm rot="16200000" flipH="1">
            <a:off x="11597427" y="5604002"/>
            <a:ext cx="900000" cy="193199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66" idx="2"/>
            <a:endCxn id="61" idx="0"/>
          </p:cNvCxnSpPr>
          <p:nvPr/>
        </p:nvCxnSpPr>
        <p:spPr>
          <a:xfrm rot="5400000">
            <a:off x="11817221" y="7803796"/>
            <a:ext cx="900000" cy="149240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66" idx="2"/>
            <a:endCxn id="63" idx="0"/>
          </p:cNvCxnSpPr>
          <p:nvPr/>
        </p:nvCxnSpPr>
        <p:spPr>
          <a:xfrm rot="16200000" flipH="1">
            <a:off x="13287349" y="7826075"/>
            <a:ext cx="900000" cy="144784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hteck 67"/>
          <p:cNvSpPr>
            <a:spLocks/>
          </p:cNvSpPr>
          <p:nvPr/>
        </p:nvSpPr>
        <p:spPr>
          <a:xfrm>
            <a:off x="4140000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Umgang mit Datum &amp; Uhrzeit</a:t>
            </a:r>
          </a:p>
        </p:txBody>
      </p:sp>
      <p:cxnSp>
        <p:nvCxnSpPr>
          <p:cNvPr id="32" name="Gewinkelte Verbindung 31"/>
          <p:cNvCxnSpPr>
            <a:stCxn id="64" idx="2"/>
            <a:endCxn id="68" idx="0"/>
          </p:cNvCxnSpPr>
          <p:nvPr/>
        </p:nvCxnSpPr>
        <p:spPr>
          <a:xfrm rot="5400000">
            <a:off x="7745715" y="3684286"/>
            <a:ext cx="900000" cy="577142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17"/>
          <p:cNvCxnSpPr>
            <a:stCxn id="3" idx="0"/>
            <a:endCxn id="26" idx="2"/>
          </p:cNvCxnSpPr>
          <p:nvPr/>
        </p:nvCxnSpPr>
        <p:spPr>
          <a:xfrm flipV="1">
            <a:off x="10094109" y="7577739"/>
            <a:ext cx="3066381" cy="69546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stCxn id="3" idx="0"/>
            <a:endCxn id="22" idx="2"/>
          </p:cNvCxnSpPr>
          <p:nvPr/>
        </p:nvCxnSpPr>
        <p:spPr>
          <a:xfrm flipH="1" flipV="1">
            <a:off x="4146723" y="7577739"/>
            <a:ext cx="5947386" cy="69546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3" idx="0"/>
            <a:endCxn id="23" idx="2"/>
          </p:cNvCxnSpPr>
          <p:nvPr/>
        </p:nvCxnSpPr>
        <p:spPr>
          <a:xfrm flipH="1" flipV="1">
            <a:off x="7151312" y="7577739"/>
            <a:ext cx="2942797" cy="69546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3" idx="0"/>
            <a:endCxn id="24" idx="2"/>
          </p:cNvCxnSpPr>
          <p:nvPr/>
        </p:nvCxnSpPr>
        <p:spPr>
          <a:xfrm flipV="1">
            <a:off x="10094109" y="7577739"/>
            <a:ext cx="61792" cy="69546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2976723" y="4722272"/>
            <a:ext cx="8349178" cy="108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Technik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990490" y="4728871"/>
            <a:ext cx="2340000" cy="107340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Gestaltung</a:t>
            </a:r>
          </a:p>
        </p:txBody>
      </p:sp>
      <p:grpSp>
        <p:nvGrpSpPr>
          <p:cNvPr id="55" name="Gruppieren 54"/>
          <p:cNvGrpSpPr/>
          <p:nvPr/>
        </p:nvGrpSpPr>
        <p:grpSpPr>
          <a:xfrm>
            <a:off x="458512" y="8273207"/>
            <a:ext cx="16876566" cy="1080000"/>
            <a:chOff x="458512" y="8519950"/>
            <a:chExt cx="16876566" cy="1080000"/>
          </a:xfrm>
        </p:grpSpPr>
        <p:sp>
          <p:nvSpPr>
            <p:cNvPr id="3" name="Rechteck 2"/>
            <p:cNvSpPr/>
            <p:nvPr/>
          </p:nvSpPr>
          <p:spPr>
            <a:xfrm>
              <a:off x="2853139" y="8519950"/>
              <a:ext cx="14481939" cy="108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Bezüge</a:t>
              </a:r>
              <a:endParaRPr lang="de-DE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458512" y="8519950"/>
              <a:ext cx="1912777" cy="10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Grundlagen</a:t>
              </a:r>
            </a:p>
          </p:txBody>
        </p:sp>
      </p:grpSp>
      <p:sp>
        <p:nvSpPr>
          <p:cNvPr id="21" name="Rechteck 20"/>
          <p:cNvSpPr>
            <a:spLocks/>
          </p:cNvSpPr>
          <p:nvPr/>
        </p:nvSpPr>
        <p:spPr>
          <a:xfrm>
            <a:off x="2976723" y="2946805"/>
            <a:ext cx="14358356" cy="1080000"/>
          </a:xfrm>
          <a:prstGeom prst="rect">
            <a:avLst/>
          </a:prstGeom>
          <a:gradFill>
            <a:gsLst>
              <a:gs pos="0">
                <a:schemeClr val="accent3">
                  <a:shade val="40000"/>
                  <a:satMod val="155000"/>
                </a:schemeClr>
              </a:gs>
              <a:gs pos="100000">
                <a:schemeClr val="accent3">
                  <a:shade val="85000"/>
                  <a:satMod val="155000"/>
                </a:schemeClr>
              </a:gs>
              <a:gs pos="100000">
                <a:schemeClr val="accent3">
                  <a:shade val="95000"/>
                  <a:satMod val="15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6" name="Gruppieren 55"/>
          <p:cNvGrpSpPr/>
          <p:nvPr/>
        </p:nvGrpSpPr>
        <p:grpSpPr>
          <a:xfrm>
            <a:off x="458512" y="6497739"/>
            <a:ext cx="16876567" cy="1080000"/>
            <a:chOff x="458512" y="6579988"/>
            <a:chExt cx="16876567" cy="1080000"/>
          </a:xfrm>
        </p:grpSpPr>
        <p:sp>
          <p:nvSpPr>
            <p:cNvPr id="9" name="Rechteck 8"/>
            <p:cNvSpPr/>
            <p:nvPr/>
          </p:nvSpPr>
          <p:spPr>
            <a:xfrm>
              <a:off x="458512" y="6646381"/>
              <a:ext cx="1912777" cy="100964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Kapitel</a:t>
              </a:r>
            </a:p>
          </p:txBody>
        </p:sp>
        <p:sp>
          <p:nvSpPr>
            <p:cNvPr id="22" name="Rechteck 21"/>
            <p:cNvSpPr>
              <a:spLocks/>
            </p:cNvSpPr>
            <p:nvPr/>
          </p:nvSpPr>
          <p:spPr>
            <a:xfrm>
              <a:off x="2976723" y="6579988"/>
              <a:ext cx="2340000" cy="10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1. Rechnen</a:t>
              </a:r>
            </a:p>
          </p:txBody>
        </p:sp>
        <p:sp>
          <p:nvSpPr>
            <p:cNvPr id="23" name="Rechteck 22"/>
            <p:cNvSpPr>
              <a:spLocks/>
            </p:cNvSpPr>
            <p:nvPr/>
          </p:nvSpPr>
          <p:spPr>
            <a:xfrm>
              <a:off x="5981312" y="6579988"/>
              <a:ext cx="2340000" cy="10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2. Diagramme</a:t>
              </a:r>
              <a:endParaRPr lang="de-DE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Rechteck 23"/>
            <p:cNvSpPr>
              <a:spLocks/>
            </p:cNvSpPr>
            <p:nvPr/>
          </p:nvSpPr>
          <p:spPr>
            <a:xfrm>
              <a:off x="8985901" y="6579988"/>
              <a:ext cx="2340000" cy="10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3. Auswerten</a:t>
              </a:r>
              <a:endParaRPr lang="de-DE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Rechteck 25"/>
            <p:cNvSpPr>
              <a:spLocks/>
            </p:cNvSpPr>
            <p:nvPr/>
          </p:nvSpPr>
          <p:spPr>
            <a:xfrm>
              <a:off x="11990490" y="6579988"/>
              <a:ext cx="2340000" cy="10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4. Formatieren</a:t>
              </a:r>
              <a:endParaRPr lang="de-DE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Rechteck 33"/>
            <p:cNvSpPr>
              <a:spLocks/>
            </p:cNvSpPr>
            <p:nvPr/>
          </p:nvSpPr>
          <p:spPr>
            <a:xfrm>
              <a:off x="14995079" y="6579988"/>
              <a:ext cx="2340000" cy="10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5. Tipps</a:t>
              </a:r>
              <a:endParaRPr lang="de-DE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„Fundament“ von Excel </a:t>
            </a:r>
            <a:endParaRPr lang="de-DE" dirty="0"/>
          </a:p>
        </p:txBody>
      </p:sp>
      <p:cxnSp>
        <p:nvCxnSpPr>
          <p:cNvPr id="48" name="Gerade Verbindung 47"/>
          <p:cNvCxnSpPr>
            <a:stCxn id="3" idx="0"/>
            <a:endCxn id="34" idx="2"/>
          </p:cNvCxnSpPr>
          <p:nvPr/>
        </p:nvCxnSpPr>
        <p:spPr>
          <a:xfrm flipV="1">
            <a:off x="10094109" y="7577739"/>
            <a:ext cx="6070970" cy="69546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14995079" y="4728871"/>
            <a:ext cx="2339999" cy="108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Technik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70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6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Manuelle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2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4" idx="2"/>
            <a:endCxn id="7" idx="0"/>
          </p:cNvCxnSpPr>
          <p:nvPr/>
        </p:nvCxnSpPr>
        <p:spPr>
          <a:xfrm rot="5400000">
            <a:off x="4475736" y="3541147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4" idx="2"/>
            <a:endCxn id="12" idx="0"/>
          </p:cNvCxnSpPr>
          <p:nvPr/>
        </p:nvCxnSpPr>
        <p:spPr>
          <a:xfrm rot="16200000" flipH="1">
            <a:off x="6005736" y="4108853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4" idx="2"/>
            <a:endCxn id="13" idx="0"/>
          </p:cNvCxnSpPr>
          <p:nvPr/>
        </p:nvCxnSpPr>
        <p:spPr>
          <a:xfrm rot="16200000" flipH="1">
            <a:off x="7535736" y="2578853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Formatierung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2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706883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6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Manuelle</a:t>
            </a:r>
            <a:b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2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4" idx="2"/>
            <a:endCxn id="7" idx="0"/>
          </p:cNvCxnSpPr>
          <p:nvPr/>
        </p:nvCxnSpPr>
        <p:spPr>
          <a:xfrm rot="5400000">
            <a:off x="4475736" y="3541147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4" idx="2"/>
            <a:endCxn id="12" idx="0"/>
          </p:cNvCxnSpPr>
          <p:nvPr/>
        </p:nvCxnSpPr>
        <p:spPr>
          <a:xfrm rot="16200000" flipH="1">
            <a:off x="6005736" y="4108853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4" idx="2"/>
            <a:endCxn id="13" idx="0"/>
          </p:cNvCxnSpPr>
          <p:nvPr/>
        </p:nvCxnSpPr>
        <p:spPr>
          <a:xfrm rot="16200000" flipH="1">
            <a:off x="7535736" y="2578853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7" idx="2"/>
            <a:endCxn id="45" idx="0"/>
          </p:cNvCxnSpPr>
          <p:nvPr/>
        </p:nvCxnSpPr>
        <p:spPr>
          <a:xfrm rot="16200000" flipH="1">
            <a:off x="3796381" y="6200502"/>
            <a:ext cx="900000" cy="7389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7" idx="2"/>
            <a:endCxn id="47" idx="0"/>
          </p:cNvCxnSpPr>
          <p:nvPr/>
        </p:nvCxnSpPr>
        <p:spPr>
          <a:xfrm rot="16200000" flipH="1">
            <a:off x="6771914" y="3224969"/>
            <a:ext cx="900000" cy="6690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Tabellenstruktur</a:t>
            </a:r>
            <a:endParaRPr lang="de-DE"/>
          </a:p>
        </p:txBody>
      </p:sp>
      <p:cxnSp>
        <p:nvCxnSpPr>
          <p:cNvPr id="11" name="Gewinkelte Verbindung 10"/>
          <p:cNvCxnSpPr>
            <a:stCxn id="7" idx="2"/>
            <a:endCxn id="44" idx="0"/>
          </p:cNvCxnSpPr>
          <p:nvPr/>
        </p:nvCxnSpPr>
        <p:spPr>
          <a:xfrm rot="5400000">
            <a:off x="2308615" y="5451732"/>
            <a:ext cx="900000" cy="2236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7" idx="2"/>
            <a:endCxn id="46" idx="0"/>
          </p:cNvCxnSpPr>
          <p:nvPr/>
        </p:nvCxnSpPr>
        <p:spPr>
          <a:xfrm rot="16200000" flipH="1">
            <a:off x="5284147" y="4712735"/>
            <a:ext cx="900000" cy="37145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470346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Spalte/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 einfügen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3445879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Spaltenbreite/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Zeilenhöhe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6421412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Spalte/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 ausblenden 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9396945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verschieben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12372478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kopieren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15348013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tauschen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7" name="Gewinkelte Verbindung 56"/>
          <p:cNvCxnSpPr>
            <a:stCxn id="7" idx="2"/>
            <a:endCxn id="48" idx="0"/>
          </p:cNvCxnSpPr>
          <p:nvPr/>
        </p:nvCxnSpPr>
        <p:spPr>
          <a:xfrm rot="16200000" flipH="1">
            <a:off x="8259680" y="1737202"/>
            <a:ext cx="900000" cy="96655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7" idx="2"/>
            <a:endCxn id="49" idx="0"/>
          </p:cNvCxnSpPr>
          <p:nvPr/>
        </p:nvCxnSpPr>
        <p:spPr>
          <a:xfrm rot="16200000" flipH="1">
            <a:off x="9747448" y="249435"/>
            <a:ext cx="900000" cy="126411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706883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6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Manuelle</a:t>
            </a:r>
            <a:b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2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4" idx="2"/>
            <a:endCxn id="7" idx="0"/>
          </p:cNvCxnSpPr>
          <p:nvPr/>
        </p:nvCxnSpPr>
        <p:spPr>
          <a:xfrm rot="5400000">
            <a:off x="4475736" y="3541147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4" idx="2"/>
            <a:endCxn id="12" idx="0"/>
          </p:cNvCxnSpPr>
          <p:nvPr/>
        </p:nvCxnSpPr>
        <p:spPr>
          <a:xfrm rot="16200000" flipH="1">
            <a:off x="6005736" y="4108853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4" idx="2"/>
            <a:endCxn id="13" idx="0"/>
          </p:cNvCxnSpPr>
          <p:nvPr/>
        </p:nvCxnSpPr>
        <p:spPr>
          <a:xfrm rot="16200000" flipH="1">
            <a:off x="7535736" y="2578853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7" idx="2"/>
            <a:endCxn id="45" idx="0"/>
          </p:cNvCxnSpPr>
          <p:nvPr/>
        </p:nvCxnSpPr>
        <p:spPr>
          <a:xfrm rot="16200000" flipH="1">
            <a:off x="3796381" y="6200502"/>
            <a:ext cx="900000" cy="7389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7" idx="2"/>
            <a:endCxn id="47" idx="0"/>
          </p:cNvCxnSpPr>
          <p:nvPr/>
        </p:nvCxnSpPr>
        <p:spPr>
          <a:xfrm rot="16200000" flipH="1">
            <a:off x="6771914" y="3224969"/>
            <a:ext cx="900000" cy="6690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Tabellenstruktur</a:t>
            </a:r>
            <a:endParaRPr lang="de-DE"/>
          </a:p>
        </p:txBody>
      </p:sp>
      <p:cxnSp>
        <p:nvCxnSpPr>
          <p:cNvPr id="11" name="Gewinkelte Verbindung 10"/>
          <p:cNvCxnSpPr>
            <a:stCxn id="7" idx="2"/>
            <a:endCxn id="44" idx="0"/>
          </p:cNvCxnSpPr>
          <p:nvPr/>
        </p:nvCxnSpPr>
        <p:spPr>
          <a:xfrm rot="5400000">
            <a:off x="2308615" y="5451732"/>
            <a:ext cx="900000" cy="2236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7" idx="2"/>
            <a:endCxn id="46" idx="0"/>
          </p:cNvCxnSpPr>
          <p:nvPr/>
        </p:nvCxnSpPr>
        <p:spPr>
          <a:xfrm rot="16200000" flipH="1">
            <a:off x="5284147" y="4712735"/>
            <a:ext cx="900000" cy="37145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470346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Spalte/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 einfügen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3445879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Spaltenbreite/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Zeilenhöhe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6421412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Spalte/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 ausblenden 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9396945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verschieben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12372478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kopieren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15348013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tauschen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7" name="Gewinkelte Verbindung 56"/>
          <p:cNvCxnSpPr>
            <a:stCxn id="7" idx="2"/>
            <a:endCxn id="48" idx="0"/>
          </p:cNvCxnSpPr>
          <p:nvPr/>
        </p:nvCxnSpPr>
        <p:spPr>
          <a:xfrm rot="16200000" flipH="1">
            <a:off x="8259680" y="1737202"/>
            <a:ext cx="900000" cy="96655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7" idx="2"/>
            <a:endCxn id="49" idx="0"/>
          </p:cNvCxnSpPr>
          <p:nvPr/>
        </p:nvCxnSpPr>
        <p:spPr>
          <a:xfrm rot="16200000" flipH="1">
            <a:off x="9747448" y="249435"/>
            <a:ext cx="900000" cy="126411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>
            <a:spLocks/>
          </p:cNvSpPr>
          <p:nvPr/>
        </p:nvSpPr>
        <p:spPr>
          <a:xfrm>
            <a:off x="1800000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manuell ändern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4804589" y="900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optimale Breite 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endCxn id="32" idx="0"/>
          </p:cNvCxnSpPr>
          <p:nvPr/>
        </p:nvCxnSpPr>
        <p:spPr>
          <a:xfrm rot="5400000">
            <a:off x="3342940" y="7727061"/>
            <a:ext cx="900000" cy="164587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endCxn id="33" idx="0"/>
          </p:cNvCxnSpPr>
          <p:nvPr/>
        </p:nvCxnSpPr>
        <p:spPr>
          <a:xfrm rot="16200000" flipH="1">
            <a:off x="4845234" y="7870645"/>
            <a:ext cx="900000" cy="13587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706883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6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Manuelle</a:t>
            </a:r>
            <a:b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2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4" idx="2"/>
            <a:endCxn id="7" idx="0"/>
          </p:cNvCxnSpPr>
          <p:nvPr/>
        </p:nvCxnSpPr>
        <p:spPr>
          <a:xfrm rot="5400000">
            <a:off x="4475736" y="3541147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4" idx="2"/>
            <a:endCxn id="12" idx="0"/>
          </p:cNvCxnSpPr>
          <p:nvPr/>
        </p:nvCxnSpPr>
        <p:spPr>
          <a:xfrm rot="16200000" flipH="1">
            <a:off x="6005736" y="4108853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4" idx="2"/>
            <a:endCxn id="13" idx="0"/>
          </p:cNvCxnSpPr>
          <p:nvPr/>
        </p:nvCxnSpPr>
        <p:spPr>
          <a:xfrm rot="16200000" flipH="1">
            <a:off x="7535736" y="2578853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7" idx="2"/>
            <a:endCxn id="45" idx="0"/>
          </p:cNvCxnSpPr>
          <p:nvPr/>
        </p:nvCxnSpPr>
        <p:spPr>
          <a:xfrm rot="16200000" flipH="1">
            <a:off x="3796381" y="6200502"/>
            <a:ext cx="900000" cy="7389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7" idx="2"/>
            <a:endCxn id="47" idx="0"/>
          </p:cNvCxnSpPr>
          <p:nvPr/>
        </p:nvCxnSpPr>
        <p:spPr>
          <a:xfrm rot="16200000" flipH="1">
            <a:off x="6771914" y="3224969"/>
            <a:ext cx="900000" cy="6690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Tabellenstruktur</a:t>
            </a:r>
            <a:endParaRPr lang="de-DE"/>
          </a:p>
        </p:txBody>
      </p:sp>
      <p:cxnSp>
        <p:nvCxnSpPr>
          <p:cNvPr id="11" name="Gewinkelte Verbindung 10"/>
          <p:cNvCxnSpPr>
            <a:stCxn id="7" idx="2"/>
            <a:endCxn id="44" idx="0"/>
          </p:cNvCxnSpPr>
          <p:nvPr/>
        </p:nvCxnSpPr>
        <p:spPr>
          <a:xfrm rot="5400000">
            <a:off x="2308615" y="5451732"/>
            <a:ext cx="900000" cy="2236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7" idx="2"/>
            <a:endCxn id="46" idx="0"/>
          </p:cNvCxnSpPr>
          <p:nvPr/>
        </p:nvCxnSpPr>
        <p:spPr>
          <a:xfrm rot="16200000" flipH="1">
            <a:off x="5284147" y="4712735"/>
            <a:ext cx="900000" cy="37145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470346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Spalte/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 einfügen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3445879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Spaltenbreite/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Zeilenhöhe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6421412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Spalte/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 ausblenden 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9396945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verschieben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12372478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kopieren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15348013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tauschen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7" name="Gewinkelte Verbindung 56"/>
          <p:cNvCxnSpPr>
            <a:stCxn id="7" idx="2"/>
            <a:endCxn id="48" idx="0"/>
          </p:cNvCxnSpPr>
          <p:nvPr/>
        </p:nvCxnSpPr>
        <p:spPr>
          <a:xfrm rot="16200000" flipH="1">
            <a:off x="8259680" y="1737202"/>
            <a:ext cx="900000" cy="96655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7" idx="2"/>
            <a:endCxn id="49" idx="0"/>
          </p:cNvCxnSpPr>
          <p:nvPr/>
        </p:nvCxnSpPr>
        <p:spPr>
          <a:xfrm rot="16200000" flipH="1">
            <a:off x="9747448" y="249435"/>
            <a:ext cx="900000" cy="126411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>
            <a:spLocks/>
          </p:cNvSpPr>
          <p:nvPr/>
        </p:nvSpPr>
        <p:spPr>
          <a:xfrm>
            <a:off x="1800000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manuell ändern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4804589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optimale Breite 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endCxn id="32" idx="0"/>
          </p:cNvCxnSpPr>
          <p:nvPr/>
        </p:nvCxnSpPr>
        <p:spPr>
          <a:xfrm rot="5400000">
            <a:off x="3342940" y="7727061"/>
            <a:ext cx="900000" cy="164587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endCxn id="33" idx="0"/>
          </p:cNvCxnSpPr>
          <p:nvPr/>
        </p:nvCxnSpPr>
        <p:spPr>
          <a:xfrm rot="16200000" flipH="1">
            <a:off x="4845234" y="7870645"/>
            <a:ext cx="900000" cy="13587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0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706883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6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Manuelle</a:t>
            </a:r>
            <a:b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2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4" idx="2"/>
            <a:endCxn id="7" idx="0"/>
          </p:cNvCxnSpPr>
          <p:nvPr/>
        </p:nvCxnSpPr>
        <p:spPr>
          <a:xfrm rot="5400000">
            <a:off x="4475736" y="3541147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4" idx="2"/>
            <a:endCxn id="12" idx="0"/>
          </p:cNvCxnSpPr>
          <p:nvPr/>
        </p:nvCxnSpPr>
        <p:spPr>
          <a:xfrm rot="16200000" flipH="1">
            <a:off x="6005736" y="4108853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4" idx="2"/>
            <a:endCxn id="13" idx="0"/>
          </p:cNvCxnSpPr>
          <p:nvPr/>
        </p:nvCxnSpPr>
        <p:spPr>
          <a:xfrm rot="16200000" flipH="1">
            <a:off x="7535736" y="2578853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7" idx="2"/>
            <a:endCxn id="45" idx="0"/>
          </p:cNvCxnSpPr>
          <p:nvPr/>
        </p:nvCxnSpPr>
        <p:spPr>
          <a:xfrm rot="16200000" flipH="1">
            <a:off x="3796381" y="6200502"/>
            <a:ext cx="900000" cy="7389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7" idx="2"/>
            <a:endCxn id="47" idx="0"/>
          </p:cNvCxnSpPr>
          <p:nvPr/>
        </p:nvCxnSpPr>
        <p:spPr>
          <a:xfrm rot="16200000" flipH="1">
            <a:off x="6771914" y="3224969"/>
            <a:ext cx="900000" cy="6690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Tabellenstruktur</a:t>
            </a:r>
            <a:endParaRPr lang="de-DE"/>
          </a:p>
        </p:txBody>
      </p:sp>
      <p:cxnSp>
        <p:nvCxnSpPr>
          <p:cNvPr id="11" name="Gewinkelte Verbindung 10"/>
          <p:cNvCxnSpPr>
            <a:stCxn id="7" idx="2"/>
            <a:endCxn id="44" idx="0"/>
          </p:cNvCxnSpPr>
          <p:nvPr/>
        </p:nvCxnSpPr>
        <p:spPr>
          <a:xfrm rot="5400000">
            <a:off x="2308615" y="5451732"/>
            <a:ext cx="900000" cy="2236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7" idx="2"/>
            <a:endCxn id="46" idx="0"/>
          </p:cNvCxnSpPr>
          <p:nvPr/>
        </p:nvCxnSpPr>
        <p:spPr>
          <a:xfrm rot="16200000" flipH="1">
            <a:off x="5284147" y="4712735"/>
            <a:ext cx="900000" cy="37145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470346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 /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 einfügen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3445879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Spaltenbreite /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Zeilenhöhe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6421412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 / Zeile 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ausblenden 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9396945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verschieben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12372478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kopieren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15348013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tauschen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7" name="Gewinkelte Verbindung 56"/>
          <p:cNvCxnSpPr>
            <a:stCxn id="7" idx="2"/>
            <a:endCxn id="48" idx="0"/>
          </p:cNvCxnSpPr>
          <p:nvPr/>
        </p:nvCxnSpPr>
        <p:spPr>
          <a:xfrm rot="16200000" flipH="1">
            <a:off x="8259680" y="1737202"/>
            <a:ext cx="900000" cy="96655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7" idx="2"/>
            <a:endCxn id="49" idx="0"/>
          </p:cNvCxnSpPr>
          <p:nvPr/>
        </p:nvCxnSpPr>
        <p:spPr>
          <a:xfrm rot="16200000" flipH="1">
            <a:off x="9747448" y="249435"/>
            <a:ext cx="900000" cy="126411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0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Gruppierung</a:t>
            </a:r>
            <a:endParaRPr lang="de-DE"/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7808900" y="2595428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1800000" y="4935428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4804589" y="4935428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7809178" y="4935428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hteck 29"/>
          <p:cNvSpPr>
            <a:spLocks/>
          </p:cNvSpPr>
          <p:nvPr/>
        </p:nvSpPr>
        <p:spPr>
          <a:xfrm>
            <a:off x="10813767" y="4935428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cxnSpLocks noChangeAspect="1"/>
            <a:stCxn id="26" idx="2"/>
            <a:endCxn id="27" idx="0"/>
          </p:cNvCxnSpPr>
          <p:nvPr/>
        </p:nvCxnSpPr>
        <p:spPr>
          <a:xfrm rot="5400000">
            <a:off x="5344450" y="1300978"/>
            <a:ext cx="126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cxnSpLocks noChangeAspect="1"/>
            <a:stCxn id="26" idx="2"/>
            <a:endCxn id="28" idx="0"/>
          </p:cNvCxnSpPr>
          <p:nvPr/>
        </p:nvCxnSpPr>
        <p:spPr>
          <a:xfrm rot="5400000">
            <a:off x="6846745" y="2803273"/>
            <a:ext cx="126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cxnSpLocks noChangeAspect="1"/>
            <a:stCxn id="26" idx="2"/>
            <a:endCxn id="29" idx="0"/>
          </p:cNvCxnSpPr>
          <p:nvPr/>
        </p:nvCxnSpPr>
        <p:spPr>
          <a:xfrm rot="16200000" flipH="1">
            <a:off x="8349039" y="4305289"/>
            <a:ext cx="126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cxnSpLocks noChangeAspect="1"/>
            <a:stCxn id="26" idx="2"/>
            <a:endCxn id="30" idx="0"/>
          </p:cNvCxnSpPr>
          <p:nvPr/>
        </p:nvCxnSpPr>
        <p:spPr>
          <a:xfrm rot="16200000" flipH="1">
            <a:off x="9851333" y="2802994"/>
            <a:ext cx="126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>
            <a:spLocks/>
          </p:cNvSpPr>
          <p:nvPr/>
        </p:nvSpPr>
        <p:spPr>
          <a:xfrm>
            <a:off x="13818356" y="4935428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Gewinkelte Verbindung 46"/>
          <p:cNvCxnSpPr>
            <a:stCxn id="26" idx="2"/>
            <a:endCxn id="46" idx="0"/>
          </p:cNvCxnSpPr>
          <p:nvPr/>
        </p:nvCxnSpPr>
        <p:spPr>
          <a:xfrm rot="16200000" flipH="1">
            <a:off x="11353628" y="1300700"/>
            <a:ext cx="126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>
            <a:spLocks/>
          </p:cNvSpPr>
          <p:nvPr/>
        </p:nvSpPr>
        <p:spPr>
          <a:xfrm>
            <a:off x="2623257" y="7275428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Tasten-kombinationen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Rechteck 75"/>
          <p:cNvSpPr>
            <a:spLocks/>
          </p:cNvSpPr>
          <p:nvPr/>
        </p:nvSpPr>
        <p:spPr>
          <a:xfrm>
            <a:off x="5513923" y="7275428"/>
            <a:ext cx="2567846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Fixieren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Rechteck 76"/>
          <p:cNvSpPr>
            <a:spLocks/>
          </p:cNvSpPr>
          <p:nvPr/>
        </p:nvSpPr>
        <p:spPr>
          <a:xfrm>
            <a:off x="8518511" y="7275428"/>
            <a:ext cx="2567848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Gruppierung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Rechteck 77"/>
          <p:cNvSpPr>
            <a:spLocks/>
          </p:cNvSpPr>
          <p:nvPr/>
        </p:nvSpPr>
        <p:spPr>
          <a:xfrm>
            <a:off x="11520000" y="7275428"/>
            <a:ext cx="2574048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 Tabelle</a:t>
            </a:r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Rechteck 78"/>
          <p:cNvSpPr>
            <a:spLocks/>
          </p:cNvSpPr>
          <p:nvPr/>
        </p:nvSpPr>
        <p:spPr>
          <a:xfrm>
            <a:off x="14641613" y="7275428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Gültigkeit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Gewinkelte Verbindung 3"/>
          <p:cNvCxnSpPr>
            <a:stCxn id="46" idx="2"/>
            <a:endCxn id="75" idx="0"/>
          </p:cNvCxnSpPr>
          <p:nvPr/>
        </p:nvCxnSpPr>
        <p:spPr>
          <a:xfrm rot="5400000">
            <a:off x="8760807" y="1047879"/>
            <a:ext cx="1260000" cy="111950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winkelte Verbindung 5"/>
          <p:cNvCxnSpPr>
            <a:stCxn id="46" idx="2"/>
            <a:endCxn id="76" idx="0"/>
          </p:cNvCxnSpPr>
          <p:nvPr/>
        </p:nvCxnSpPr>
        <p:spPr>
          <a:xfrm rot="5400000">
            <a:off x="10263101" y="2550173"/>
            <a:ext cx="1260000" cy="81905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winkelte Verbindung 7"/>
          <p:cNvCxnSpPr>
            <a:stCxn id="46" idx="2"/>
            <a:endCxn id="77" idx="0"/>
          </p:cNvCxnSpPr>
          <p:nvPr/>
        </p:nvCxnSpPr>
        <p:spPr>
          <a:xfrm rot="5400000">
            <a:off x="11765396" y="4052468"/>
            <a:ext cx="1260000" cy="518592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9"/>
          <p:cNvCxnSpPr>
            <a:stCxn id="46" idx="2"/>
            <a:endCxn id="78" idx="0"/>
          </p:cNvCxnSpPr>
          <p:nvPr/>
        </p:nvCxnSpPr>
        <p:spPr>
          <a:xfrm rot="5400000">
            <a:off x="13267690" y="5554762"/>
            <a:ext cx="1260000" cy="21813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/>
          <p:cNvCxnSpPr>
            <a:stCxn id="46" idx="2"/>
            <a:endCxn id="79" idx="0"/>
          </p:cNvCxnSpPr>
          <p:nvPr/>
        </p:nvCxnSpPr>
        <p:spPr>
          <a:xfrm rot="16200000" flipH="1">
            <a:off x="14769984" y="6233799"/>
            <a:ext cx="1260000" cy="82325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8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706883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6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Manuelle</a:t>
            </a:r>
            <a:b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2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4" idx="2"/>
            <a:endCxn id="7" idx="0"/>
          </p:cNvCxnSpPr>
          <p:nvPr/>
        </p:nvCxnSpPr>
        <p:spPr>
          <a:xfrm rot="5400000">
            <a:off x="4475736" y="3541147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4" idx="2"/>
            <a:endCxn id="12" idx="0"/>
          </p:cNvCxnSpPr>
          <p:nvPr/>
        </p:nvCxnSpPr>
        <p:spPr>
          <a:xfrm rot="16200000" flipH="1">
            <a:off x="6005736" y="4108853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4" idx="2"/>
            <a:endCxn id="13" idx="0"/>
          </p:cNvCxnSpPr>
          <p:nvPr/>
        </p:nvCxnSpPr>
        <p:spPr>
          <a:xfrm rot="16200000" flipH="1">
            <a:off x="7535736" y="2578853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7" idx="2"/>
            <a:endCxn id="45" idx="0"/>
          </p:cNvCxnSpPr>
          <p:nvPr/>
        </p:nvCxnSpPr>
        <p:spPr>
          <a:xfrm rot="16200000" flipH="1">
            <a:off x="3796381" y="6200502"/>
            <a:ext cx="900000" cy="7389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7" idx="2"/>
            <a:endCxn id="47" idx="0"/>
          </p:cNvCxnSpPr>
          <p:nvPr/>
        </p:nvCxnSpPr>
        <p:spPr>
          <a:xfrm rot="16200000" flipH="1">
            <a:off x="6771914" y="3224969"/>
            <a:ext cx="900000" cy="6690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Tabellenstruktur</a:t>
            </a:r>
            <a:endParaRPr lang="de-DE"/>
          </a:p>
        </p:txBody>
      </p:sp>
      <p:cxnSp>
        <p:nvCxnSpPr>
          <p:cNvPr id="11" name="Gewinkelte Verbindung 10"/>
          <p:cNvCxnSpPr>
            <a:stCxn id="7" idx="2"/>
            <a:endCxn id="44" idx="0"/>
          </p:cNvCxnSpPr>
          <p:nvPr/>
        </p:nvCxnSpPr>
        <p:spPr>
          <a:xfrm rot="5400000">
            <a:off x="2308615" y="5451732"/>
            <a:ext cx="900000" cy="2236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7" idx="2"/>
            <a:endCxn id="46" idx="0"/>
          </p:cNvCxnSpPr>
          <p:nvPr/>
        </p:nvCxnSpPr>
        <p:spPr>
          <a:xfrm rot="16200000" flipH="1">
            <a:off x="5284147" y="4712735"/>
            <a:ext cx="900000" cy="37145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470346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 /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 einfügen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3445879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Spaltenbreite /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Zeilenhöhe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6421412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 / Zeile 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ausblenden 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9396945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verschieben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12372478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kopieren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15348013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tauschen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7" name="Gewinkelte Verbindung 56"/>
          <p:cNvCxnSpPr>
            <a:stCxn id="7" idx="2"/>
            <a:endCxn id="48" idx="0"/>
          </p:cNvCxnSpPr>
          <p:nvPr/>
        </p:nvCxnSpPr>
        <p:spPr>
          <a:xfrm rot="16200000" flipH="1">
            <a:off x="8259680" y="1737202"/>
            <a:ext cx="900000" cy="96655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7" idx="2"/>
            <a:endCxn id="49" idx="0"/>
          </p:cNvCxnSpPr>
          <p:nvPr/>
        </p:nvCxnSpPr>
        <p:spPr>
          <a:xfrm rot="16200000" flipH="1">
            <a:off x="9747448" y="249435"/>
            <a:ext cx="900000" cy="126411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7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Strg-Taste</a:t>
            </a: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762311" y="6557942"/>
            <a:ext cx="834806" cy="56112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57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Kopieren</a:t>
            </a:r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5" name="Rechteck 4"/>
          <p:cNvSpPr>
            <a:spLocks noChangeAspect="1"/>
          </p:cNvSpPr>
          <p:nvPr/>
        </p:nvSpPr>
        <p:spPr>
          <a:xfrm>
            <a:off x="2759770" y="6564820"/>
            <a:ext cx="840680" cy="55214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136361" y="6015038"/>
            <a:ext cx="545302" cy="544908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4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Einfügen</a:t>
            </a:r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5" name="Rechteck 4"/>
          <p:cNvSpPr>
            <a:spLocks noChangeAspect="1"/>
          </p:cNvSpPr>
          <p:nvPr/>
        </p:nvSpPr>
        <p:spPr>
          <a:xfrm>
            <a:off x="2759770" y="6564820"/>
            <a:ext cx="840680" cy="55214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691187" y="6015038"/>
            <a:ext cx="545302" cy="544908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7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Eingabe</a:t>
            </a:r>
            <a:endParaRPr lang="de-DE" dirty="0"/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7831125" y="1439863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1822225" y="3779863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4826814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7831403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hteck 29"/>
          <p:cNvSpPr>
            <a:spLocks/>
          </p:cNvSpPr>
          <p:nvPr/>
        </p:nvSpPr>
        <p:spPr>
          <a:xfrm>
            <a:off x="10835992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/>
          <p:cNvSpPr>
            <a:spLocks/>
          </p:cNvSpPr>
          <p:nvPr/>
        </p:nvSpPr>
        <p:spPr>
          <a:xfrm>
            <a:off x="742225" y="6119863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3802225" y="6119863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6862225" y="611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cxnSpLocks noChangeAspect="1"/>
            <a:stCxn id="26" idx="2"/>
            <a:endCxn id="27" idx="0"/>
          </p:cNvCxnSpPr>
          <p:nvPr/>
        </p:nvCxnSpPr>
        <p:spPr>
          <a:xfrm rot="5400000">
            <a:off x="5366675" y="145413"/>
            <a:ext cx="126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cxnSpLocks noChangeAspect="1"/>
            <a:stCxn id="26" idx="2"/>
            <a:endCxn id="28" idx="0"/>
          </p:cNvCxnSpPr>
          <p:nvPr/>
        </p:nvCxnSpPr>
        <p:spPr>
          <a:xfrm rot="5400000">
            <a:off x="6868970" y="1647708"/>
            <a:ext cx="126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cxnSpLocks noChangeAspect="1"/>
            <a:stCxn id="26" idx="2"/>
            <a:endCxn id="29" idx="0"/>
          </p:cNvCxnSpPr>
          <p:nvPr/>
        </p:nvCxnSpPr>
        <p:spPr>
          <a:xfrm rot="16200000" flipH="1">
            <a:off x="8371264" y="3149724"/>
            <a:ext cx="126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cxnSpLocks noChangeAspect="1"/>
            <a:stCxn id="26" idx="2"/>
            <a:endCxn id="30" idx="0"/>
          </p:cNvCxnSpPr>
          <p:nvPr/>
        </p:nvCxnSpPr>
        <p:spPr>
          <a:xfrm rot="16200000" flipH="1">
            <a:off x="9873558" y="1647429"/>
            <a:ext cx="126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Form 17"/>
          <p:cNvCxnSpPr>
            <a:cxnSpLocks noChangeAspect="1"/>
            <a:stCxn id="27" idx="2"/>
            <a:endCxn id="31" idx="0"/>
          </p:cNvCxnSpPr>
          <p:nvPr/>
        </p:nvCxnSpPr>
        <p:spPr>
          <a:xfrm rot="5400000">
            <a:off x="1822225" y="4949863"/>
            <a:ext cx="126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Form 18"/>
          <p:cNvCxnSpPr>
            <a:cxnSpLocks noChangeAspect="1"/>
            <a:stCxn id="27" idx="2"/>
            <a:endCxn id="32" idx="0"/>
          </p:cNvCxnSpPr>
          <p:nvPr/>
        </p:nvCxnSpPr>
        <p:spPr>
          <a:xfrm rot="16200000" flipH="1">
            <a:off x="3352225" y="4499863"/>
            <a:ext cx="126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Form 19"/>
          <p:cNvCxnSpPr>
            <a:cxnSpLocks noChangeAspect="1"/>
            <a:stCxn id="27" idx="2"/>
            <a:endCxn id="33" idx="0"/>
          </p:cNvCxnSpPr>
          <p:nvPr/>
        </p:nvCxnSpPr>
        <p:spPr>
          <a:xfrm rot="16200000" flipH="1">
            <a:off x="4882225" y="2969863"/>
            <a:ext cx="126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>
            <a:spLocks/>
          </p:cNvSpPr>
          <p:nvPr/>
        </p:nvSpPr>
        <p:spPr>
          <a:xfrm>
            <a:off x="13840581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Gewinkelte Verbindung 46"/>
          <p:cNvCxnSpPr>
            <a:stCxn id="26" idx="2"/>
            <a:endCxn id="46" idx="0"/>
          </p:cNvCxnSpPr>
          <p:nvPr/>
        </p:nvCxnSpPr>
        <p:spPr>
          <a:xfrm rot="16200000" flipH="1">
            <a:off x="11375853" y="145135"/>
            <a:ext cx="126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>
            <a:stCxn id="31" idx="2"/>
          </p:cNvCxnSpPr>
          <p:nvPr/>
        </p:nvCxnSpPr>
        <p:spPr>
          <a:xfrm rot="5400000">
            <a:off x="1153854" y="7521492"/>
            <a:ext cx="1080000" cy="43674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31" idx="2"/>
          </p:cNvCxnSpPr>
          <p:nvPr/>
        </p:nvCxnSpPr>
        <p:spPr>
          <a:xfrm rot="16200000" flipH="1">
            <a:off x="2656148" y="6455940"/>
            <a:ext cx="1080000" cy="256784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winkelte Verbindung 63"/>
          <p:cNvCxnSpPr>
            <a:stCxn id="31" idx="2"/>
          </p:cNvCxnSpPr>
          <p:nvPr/>
        </p:nvCxnSpPr>
        <p:spPr>
          <a:xfrm rot="16200000" flipH="1">
            <a:off x="4158442" y="4953645"/>
            <a:ext cx="1080000" cy="557243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winkelte Verbindung 65"/>
          <p:cNvCxnSpPr>
            <a:stCxn id="31" idx="2"/>
          </p:cNvCxnSpPr>
          <p:nvPr/>
        </p:nvCxnSpPr>
        <p:spPr>
          <a:xfrm rot="16200000" flipH="1">
            <a:off x="5660737" y="3451351"/>
            <a:ext cx="1080000" cy="857702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>
            <a:spLocks/>
          </p:cNvSpPr>
          <p:nvPr/>
        </p:nvSpPr>
        <p:spPr>
          <a:xfrm>
            <a:off x="305482" y="8279863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Zellbestimmung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Rechteck 75"/>
          <p:cNvSpPr>
            <a:spLocks/>
          </p:cNvSpPr>
          <p:nvPr/>
        </p:nvSpPr>
        <p:spPr>
          <a:xfrm>
            <a:off x="3196148" y="8279863"/>
            <a:ext cx="2567846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bestätigen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Rechteck 76"/>
          <p:cNvSpPr>
            <a:spLocks/>
          </p:cNvSpPr>
          <p:nvPr/>
        </p:nvSpPr>
        <p:spPr>
          <a:xfrm>
            <a:off x="6200736" y="8279863"/>
            <a:ext cx="2567848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abbrechen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Rechteck 77"/>
          <p:cNvSpPr>
            <a:spLocks/>
          </p:cNvSpPr>
          <p:nvPr/>
        </p:nvSpPr>
        <p:spPr>
          <a:xfrm>
            <a:off x="9202225" y="8279863"/>
            <a:ext cx="2574048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verbessern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Rechteck 78"/>
          <p:cNvSpPr>
            <a:spLocks/>
          </p:cNvSpPr>
          <p:nvPr/>
        </p:nvSpPr>
        <p:spPr>
          <a:xfrm>
            <a:off x="12323838" y="82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löschen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1" name="Gewinkelte Verbindung 80"/>
          <p:cNvCxnSpPr>
            <a:stCxn id="31" idx="2"/>
            <a:endCxn id="79" idx="0"/>
          </p:cNvCxnSpPr>
          <p:nvPr/>
        </p:nvCxnSpPr>
        <p:spPr>
          <a:xfrm rot="16200000" flipH="1">
            <a:off x="7163031" y="1949056"/>
            <a:ext cx="1080000" cy="1158161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706883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6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Manuelle</a:t>
            </a:r>
            <a:b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2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4" idx="2"/>
            <a:endCxn id="7" idx="0"/>
          </p:cNvCxnSpPr>
          <p:nvPr/>
        </p:nvCxnSpPr>
        <p:spPr>
          <a:xfrm rot="5400000">
            <a:off x="4475736" y="3541147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4" idx="2"/>
            <a:endCxn id="12" idx="0"/>
          </p:cNvCxnSpPr>
          <p:nvPr/>
        </p:nvCxnSpPr>
        <p:spPr>
          <a:xfrm rot="16200000" flipH="1">
            <a:off x="6005736" y="4108853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4" idx="2"/>
            <a:endCxn id="13" idx="0"/>
          </p:cNvCxnSpPr>
          <p:nvPr/>
        </p:nvCxnSpPr>
        <p:spPr>
          <a:xfrm rot="16200000" flipH="1">
            <a:off x="7535736" y="2578853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>
            <a:stCxn id="7" idx="2"/>
            <a:endCxn id="45" idx="0"/>
          </p:cNvCxnSpPr>
          <p:nvPr/>
        </p:nvCxnSpPr>
        <p:spPr>
          <a:xfrm rot="16200000" flipH="1">
            <a:off x="3796381" y="6200502"/>
            <a:ext cx="900000" cy="7389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7" idx="2"/>
            <a:endCxn id="47" idx="0"/>
          </p:cNvCxnSpPr>
          <p:nvPr/>
        </p:nvCxnSpPr>
        <p:spPr>
          <a:xfrm rot="16200000" flipH="1">
            <a:off x="6771914" y="3224969"/>
            <a:ext cx="900000" cy="6690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Tabellenstruktur</a:t>
            </a:r>
            <a:endParaRPr lang="de-DE"/>
          </a:p>
        </p:txBody>
      </p:sp>
      <p:cxnSp>
        <p:nvCxnSpPr>
          <p:cNvPr id="11" name="Gewinkelte Verbindung 10"/>
          <p:cNvCxnSpPr>
            <a:stCxn id="7" idx="2"/>
            <a:endCxn id="44" idx="0"/>
          </p:cNvCxnSpPr>
          <p:nvPr/>
        </p:nvCxnSpPr>
        <p:spPr>
          <a:xfrm rot="5400000">
            <a:off x="2308615" y="5451732"/>
            <a:ext cx="900000" cy="2236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7" idx="2"/>
            <a:endCxn id="46" idx="0"/>
          </p:cNvCxnSpPr>
          <p:nvPr/>
        </p:nvCxnSpPr>
        <p:spPr>
          <a:xfrm rot="16200000" flipH="1">
            <a:off x="5284147" y="4712735"/>
            <a:ext cx="900000" cy="37145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470346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 /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 einfügen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3445879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Spaltenbreite /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Zeilenhöhe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6421412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Spalte / Zeile 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ausblenden 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9396945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verschieben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12372478" y="702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kopieren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15348013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Zelle tauschen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7" name="Gewinkelte Verbindung 56"/>
          <p:cNvCxnSpPr>
            <a:stCxn id="7" idx="2"/>
            <a:endCxn id="48" idx="0"/>
          </p:cNvCxnSpPr>
          <p:nvPr/>
        </p:nvCxnSpPr>
        <p:spPr>
          <a:xfrm rot="16200000" flipH="1">
            <a:off x="8259680" y="1737202"/>
            <a:ext cx="900000" cy="96655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7" idx="2"/>
            <a:endCxn id="49" idx="0"/>
          </p:cNvCxnSpPr>
          <p:nvPr/>
        </p:nvCxnSpPr>
        <p:spPr>
          <a:xfrm rot="16200000" flipH="1">
            <a:off x="9747448" y="249435"/>
            <a:ext cx="900000" cy="126411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7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Shift-Taste</a:t>
            </a: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762311" y="6012637"/>
            <a:ext cx="723839" cy="550088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82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Zellen tauschen</a:t>
            </a:r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019425"/>
            <a:ext cx="14162087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9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9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9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9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9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706883" y="59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66883" y="59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26883" y="59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5055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20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35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20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4" idx="2"/>
            <a:endCxn id="7" idx="0"/>
          </p:cNvCxnSpPr>
          <p:nvPr/>
        </p:nvCxnSpPr>
        <p:spPr>
          <a:xfrm rot="5400000">
            <a:off x="4475736" y="4441147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4" idx="2"/>
            <a:endCxn id="12" idx="0"/>
          </p:cNvCxnSpPr>
          <p:nvPr/>
        </p:nvCxnSpPr>
        <p:spPr>
          <a:xfrm rot="16200000" flipH="1">
            <a:off x="6005736" y="5008853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4" idx="2"/>
            <a:endCxn id="13" idx="0"/>
          </p:cNvCxnSpPr>
          <p:nvPr/>
        </p:nvCxnSpPr>
        <p:spPr>
          <a:xfrm rot="16200000" flipH="1">
            <a:off x="7535736" y="3478853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18356" y="39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505272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/>
          <p:nvPr/>
        </p:nvCxnSpPr>
        <p:spPr>
          <a:xfrm rot="5400000">
            <a:off x="5326381" y="6327083"/>
            <a:ext cx="900000" cy="23210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/>
          <p:nvPr/>
        </p:nvCxnSpPr>
        <p:spPr>
          <a:xfrm rot="16200000" flipH="1">
            <a:off x="8301914" y="5672554"/>
            <a:ext cx="900000" cy="3630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Formatierung</a:t>
            </a:r>
            <a:endParaRPr lang="de-DE"/>
          </a:p>
        </p:txBody>
      </p:sp>
      <p:cxnSp>
        <p:nvCxnSpPr>
          <p:cNvPr id="11" name="Gewinkelte Verbindung 10"/>
          <p:cNvCxnSpPr/>
          <p:nvPr/>
        </p:nvCxnSpPr>
        <p:spPr>
          <a:xfrm rot="5400000">
            <a:off x="3838615" y="4839317"/>
            <a:ext cx="900000" cy="5296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/>
          <p:nvPr/>
        </p:nvCxnSpPr>
        <p:spPr>
          <a:xfrm rot="16200000" flipH="1">
            <a:off x="6814147" y="7160320"/>
            <a:ext cx="900000" cy="6545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470346" y="79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Zahl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3445879" y="79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Ausrichtung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6421412" y="79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Schrift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9396945" y="79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Rahmen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12372478" y="79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Ausfüllen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15348013" y="79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Schutz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7" name="Gewinkelte Verbindung 56"/>
          <p:cNvCxnSpPr/>
          <p:nvPr/>
        </p:nvCxnSpPr>
        <p:spPr>
          <a:xfrm rot="16200000" flipH="1">
            <a:off x="9789680" y="4184787"/>
            <a:ext cx="900000" cy="66055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9"/>
          <p:cNvCxnSpPr/>
          <p:nvPr/>
        </p:nvCxnSpPr>
        <p:spPr>
          <a:xfrm rot="16200000" flipH="1">
            <a:off x="11277448" y="2697020"/>
            <a:ext cx="900000" cy="958113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/>
          <p:nvPr/>
        </p:nvCxnSpPr>
        <p:spPr>
          <a:xfrm rot="5400000">
            <a:off x="5326381" y="6309498"/>
            <a:ext cx="900000" cy="23210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/>
          <p:nvPr/>
        </p:nvCxnSpPr>
        <p:spPr>
          <a:xfrm rot="16200000" flipH="1">
            <a:off x="8301914" y="5654969"/>
            <a:ext cx="900000" cy="3630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/>
          <p:nvPr/>
        </p:nvCxnSpPr>
        <p:spPr>
          <a:xfrm rot="5400000">
            <a:off x="3838615" y="4821732"/>
            <a:ext cx="900000" cy="5296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winkelte Verbindung 53"/>
          <p:cNvCxnSpPr/>
          <p:nvPr/>
        </p:nvCxnSpPr>
        <p:spPr>
          <a:xfrm rot="16200000" flipH="1">
            <a:off x="6814147" y="7142735"/>
            <a:ext cx="900000" cy="6545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winkelte Verbindung 54"/>
          <p:cNvCxnSpPr/>
          <p:nvPr/>
        </p:nvCxnSpPr>
        <p:spPr>
          <a:xfrm rot="16200000" flipH="1">
            <a:off x="9789680" y="4167202"/>
            <a:ext cx="900000" cy="66055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winkelte Verbindung 55"/>
          <p:cNvCxnSpPr/>
          <p:nvPr/>
        </p:nvCxnSpPr>
        <p:spPr>
          <a:xfrm rot="16200000" flipH="1">
            <a:off x="11277448" y="2679435"/>
            <a:ext cx="900000" cy="958113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7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Formatierungsdialogbox</a:t>
            </a:r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5" name="Rechteck 4"/>
          <p:cNvSpPr>
            <a:spLocks noChangeAspect="1"/>
          </p:cNvSpPr>
          <p:nvPr/>
        </p:nvSpPr>
        <p:spPr>
          <a:xfrm>
            <a:off x="2759770" y="6564820"/>
            <a:ext cx="840680" cy="55214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318274" y="4356197"/>
            <a:ext cx="545302" cy="558703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24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70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66883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2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4" idx="2"/>
            <a:endCxn id="7" idx="0"/>
          </p:cNvCxnSpPr>
          <p:nvPr/>
        </p:nvCxnSpPr>
        <p:spPr>
          <a:xfrm rot="5400000">
            <a:off x="4475736" y="3541147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4" idx="2"/>
            <a:endCxn id="12" idx="0"/>
          </p:cNvCxnSpPr>
          <p:nvPr/>
        </p:nvCxnSpPr>
        <p:spPr>
          <a:xfrm rot="16200000" flipH="1">
            <a:off x="6005736" y="4108853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4" idx="2"/>
            <a:endCxn id="13" idx="0"/>
          </p:cNvCxnSpPr>
          <p:nvPr/>
        </p:nvCxnSpPr>
        <p:spPr>
          <a:xfrm rot="16200000" flipH="1">
            <a:off x="7535736" y="2578853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winkelte Verbindung 111"/>
          <p:cNvCxnSpPr/>
          <p:nvPr/>
        </p:nvCxnSpPr>
        <p:spPr>
          <a:xfrm rot="5400000">
            <a:off x="5326381" y="5427083"/>
            <a:ext cx="900000" cy="23210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/>
          <p:nvPr/>
        </p:nvCxnSpPr>
        <p:spPr>
          <a:xfrm rot="16200000" flipH="1">
            <a:off x="8301914" y="4772554"/>
            <a:ext cx="900000" cy="3630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Formatierung</a:t>
            </a:r>
            <a:endParaRPr lang="de-DE"/>
          </a:p>
        </p:txBody>
      </p:sp>
      <p:cxnSp>
        <p:nvCxnSpPr>
          <p:cNvPr id="11" name="Gewinkelte Verbindung 10"/>
          <p:cNvCxnSpPr/>
          <p:nvPr/>
        </p:nvCxnSpPr>
        <p:spPr>
          <a:xfrm rot="5400000">
            <a:off x="3838615" y="3939317"/>
            <a:ext cx="900000" cy="5296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/>
          <p:nvPr/>
        </p:nvCxnSpPr>
        <p:spPr>
          <a:xfrm rot="16200000" flipH="1">
            <a:off x="6814147" y="6260320"/>
            <a:ext cx="900000" cy="6545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>
            <a:spLocks/>
          </p:cNvSpPr>
          <p:nvPr/>
        </p:nvSpPr>
        <p:spPr>
          <a:xfrm>
            <a:off x="470346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Zahl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3445879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Ausrichtung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6421412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Schrift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9396945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Rahmen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12372478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Ausfüllen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15348013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Schutz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7" name="Gewinkelte Verbindung 56"/>
          <p:cNvCxnSpPr/>
          <p:nvPr/>
        </p:nvCxnSpPr>
        <p:spPr>
          <a:xfrm rot="16200000" flipH="1">
            <a:off x="9789680" y="3284787"/>
            <a:ext cx="900000" cy="66055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9"/>
          <p:cNvCxnSpPr/>
          <p:nvPr/>
        </p:nvCxnSpPr>
        <p:spPr>
          <a:xfrm rot="16200000" flipH="1">
            <a:off x="11277448" y="1797020"/>
            <a:ext cx="900000" cy="958113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>
            <a:spLocks/>
          </p:cNvSpPr>
          <p:nvPr/>
        </p:nvSpPr>
        <p:spPr>
          <a:xfrm>
            <a:off x="188914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Standard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3193503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Zahl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Rechteck 41"/>
          <p:cNvSpPr>
            <a:spLocks/>
          </p:cNvSpPr>
          <p:nvPr/>
        </p:nvSpPr>
        <p:spPr>
          <a:xfrm>
            <a:off x="6198092" y="900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Währung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hteck 42"/>
          <p:cNvSpPr>
            <a:spLocks/>
          </p:cNvSpPr>
          <p:nvPr/>
        </p:nvSpPr>
        <p:spPr>
          <a:xfrm>
            <a:off x="9202681" y="900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Buchhaltung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Rechteck 49"/>
          <p:cNvSpPr>
            <a:spLocks/>
          </p:cNvSpPr>
          <p:nvPr/>
        </p:nvSpPr>
        <p:spPr>
          <a:xfrm>
            <a:off x="12207270" y="900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Datum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0" name="Gewinkelte Verbindung 29"/>
          <p:cNvCxnSpPr>
            <a:stCxn id="44" idx="2"/>
            <a:endCxn id="40" idx="0"/>
          </p:cNvCxnSpPr>
          <p:nvPr/>
        </p:nvCxnSpPr>
        <p:spPr>
          <a:xfrm rot="5400000">
            <a:off x="1049630" y="8409284"/>
            <a:ext cx="900000" cy="2814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winkelte Verbindung 31"/>
          <p:cNvCxnSpPr>
            <a:stCxn id="44" idx="2"/>
            <a:endCxn id="41" idx="0"/>
          </p:cNvCxnSpPr>
          <p:nvPr/>
        </p:nvCxnSpPr>
        <p:spPr>
          <a:xfrm rot="16200000" flipH="1">
            <a:off x="2551924" y="7188421"/>
            <a:ext cx="900000" cy="272315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winkelte Verbindung 33"/>
          <p:cNvCxnSpPr>
            <a:stCxn id="44" idx="2"/>
            <a:endCxn id="42" idx="0"/>
          </p:cNvCxnSpPr>
          <p:nvPr/>
        </p:nvCxnSpPr>
        <p:spPr>
          <a:xfrm rot="16200000" flipH="1">
            <a:off x="4054219" y="5686127"/>
            <a:ext cx="900000" cy="572774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stCxn id="44" idx="2"/>
            <a:endCxn id="43" idx="0"/>
          </p:cNvCxnSpPr>
          <p:nvPr/>
        </p:nvCxnSpPr>
        <p:spPr>
          <a:xfrm rot="16200000" flipH="1">
            <a:off x="5556513" y="4183832"/>
            <a:ext cx="900000" cy="873233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>
            <a:stCxn id="44" idx="2"/>
            <a:endCxn id="50" idx="0"/>
          </p:cNvCxnSpPr>
          <p:nvPr/>
        </p:nvCxnSpPr>
        <p:spPr>
          <a:xfrm rot="16200000" flipH="1">
            <a:off x="7058808" y="2681538"/>
            <a:ext cx="900000" cy="1173692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/>
          <p:nvPr/>
        </p:nvCxnSpPr>
        <p:spPr>
          <a:xfrm rot="5400000">
            <a:off x="5326381" y="5409498"/>
            <a:ext cx="900000" cy="23210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/>
          <p:nvPr/>
        </p:nvCxnSpPr>
        <p:spPr>
          <a:xfrm rot="16200000" flipH="1">
            <a:off x="8301914" y="4754969"/>
            <a:ext cx="900000" cy="3630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/>
          <p:nvPr/>
        </p:nvCxnSpPr>
        <p:spPr>
          <a:xfrm rot="5400000">
            <a:off x="3838615" y="3921732"/>
            <a:ext cx="900000" cy="5296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winkelte Verbindung 53"/>
          <p:cNvCxnSpPr/>
          <p:nvPr/>
        </p:nvCxnSpPr>
        <p:spPr>
          <a:xfrm rot="16200000" flipH="1">
            <a:off x="6814147" y="6242735"/>
            <a:ext cx="900000" cy="6545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winkelte Verbindung 54"/>
          <p:cNvCxnSpPr/>
          <p:nvPr/>
        </p:nvCxnSpPr>
        <p:spPr>
          <a:xfrm rot="16200000" flipH="1">
            <a:off x="9789680" y="3267202"/>
            <a:ext cx="900000" cy="66055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winkelte Verbindung 55"/>
          <p:cNvCxnSpPr/>
          <p:nvPr/>
        </p:nvCxnSpPr>
        <p:spPr>
          <a:xfrm rot="16200000" flipH="1">
            <a:off x="11277448" y="1779435"/>
            <a:ext cx="900000" cy="958113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5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70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66883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2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4" idx="2"/>
            <a:endCxn id="7" idx="0"/>
          </p:cNvCxnSpPr>
          <p:nvPr/>
        </p:nvCxnSpPr>
        <p:spPr>
          <a:xfrm rot="5400000">
            <a:off x="4475736" y="3541147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4" idx="2"/>
            <a:endCxn id="12" idx="0"/>
          </p:cNvCxnSpPr>
          <p:nvPr/>
        </p:nvCxnSpPr>
        <p:spPr>
          <a:xfrm rot="16200000" flipH="1">
            <a:off x="6005736" y="4108853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4" idx="2"/>
            <a:endCxn id="13" idx="0"/>
          </p:cNvCxnSpPr>
          <p:nvPr/>
        </p:nvCxnSpPr>
        <p:spPr>
          <a:xfrm rot="16200000" flipH="1">
            <a:off x="7535736" y="2578853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Formatierung</a:t>
            </a:r>
            <a:endParaRPr lang="de-DE"/>
          </a:p>
        </p:txBody>
      </p:sp>
      <p:sp>
        <p:nvSpPr>
          <p:cNvPr id="44" name="Rechteck 43"/>
          <p:cNvSpPr>
            <a:spLocks/>
          </p:cNvSpPr>
          <p:nvPr/>
        </p:nvSpPr>
        <p:spPr>
          <a:xfrm>
            <a:off x="470346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Zahl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3445879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Ausrichtung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6421412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Schrift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9396945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Rahmen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12372478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Ausfüllen</a:t>
            </a: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15348013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Schutz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/>
          <p:nvPr/>
        </p:nvCxnSpPr>
        <p:spPr>
          <a:xfrm rot="5400000">
            <a:off x="5326381" y="5409498"/>
            <a:ext cx="900000" cy="23210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 Verbindung 32"/>
          <p:cNvCxnSpPr/>
          <p:nvPr/>
        </p:nvCxnSpPr>
        <p:spPr>
          <a:xfrm rot="16200000" flipH="1">
            <a:off x="8301914" y="4754969"/>
            <a:ext cx="900000" cy="3630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winkelte Verbindung 33"/>
          <p:cNvCxnSpPr/>
          <p:nvPr/>
        </p:nvCxnSpPr>
        <p:spPr>
          <a:xfrm rot="5400000">
            <a:off x="3838615" y="3921732"/>
            <a:ext cx="900000" cy="5296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/>
          <p:nvPr/>
        </p:nvCxnSpPr>
        <p:spPr>
          <a:xfrm rot="16200000" flipH="1">
            <a:off x="6814147" y="6242735"/>
            <a:ext cx="900000" cy="6545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/>
          <p:nvPr/>
        </p:nvCxnSpPr>
        <p:spPr>
          <a:xfrm rot="16200000" flipH="1">
            <a:off x="9789680" y="3267202"/>
            <a:ext cx="900000" cy="66055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/>
          <p:nvPr/>
        </p:nvCxnSpPr>
        <p:spPr>
          <a:xfrm rot="16200000" flipH="1">
            <a:off x="11277448" y="1779435"/>
            <a:ext cx="900000" cy="958113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Manueller Zeilenumbruch</a:t>
            </a:r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5" name="Rechteck 4"/>
          <p:cNvSpPr>
            <a:spLocks noChangeAspect="1"/>
          </p:cNvSpPr>
          <p:nvPr/>
        </p:nvSpPr>
        <p:spPr>
          <a:xfrm>
            <a:off x="4125976" y="6564708"/>
            <a:ext cx="840680" cy="55214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0161932" y="4915127"/>
            <a:ext cx="842617" cy="544908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0314332" y="5460035"/>
            <a:ext cx="690217" cy="544908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15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70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66883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2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4" idx="2"/>
            <a:endCxn id="7" idx="0"/>
          </p:cNvCxnSpPr>
          <p:nvPr/>
        </p:nvCxnSpPr>
        <p:spPr>
          <a:xfrm rot="5400000">
            <a:off x="4475736" y="3541147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4" idx="2"/>
            <a:endCxn id="12" idx="0"/>
          </p:cNvCxnSpPr>
          <p:nvPr/>
        </p:nvCxnSpPr>
        <p:spPr>
          <a:xfrm rot="16200000" flipH="1">
            <a:off x="6005736" y="4108853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4" idx="2"/>
            <a:endCxn id="13" idx="0"/>
          </p:cNvCxnSpPr>
          <p:nvPr/>
        </p:nvCxnSpPr>
        <p:spPr>
          <a:xfrm rot="16200000" flipH="1">
            <a:off x="7535736" y="2578853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Formatierung</a:t>
            </a:r>
            <a:endParaRPr lang="de-DE"/>
          </a:p>
        </p:txBody>
      </p:sp>
      <p:sp>
        <p:nvSpPr>
          <p:cNvPr id="44" name="Rechteck 43"/>
          <p:cNvSpPr>
            <a:spLocks/>
          </p:cNvSpPr>
          <p:nvPr/>
        </p:nvSpPr>
        <p:spPr>
          <a:xfrm>
            <a:off x="470346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Zahl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3445879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Ausrichtung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6421412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Schrift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9396945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Rahmen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12372478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Ausfüllen</a:t>
            </a: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15348013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Schutz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6" name="Gewinkelte Verbindung 35"/>
          <p:cNvCxnSpPr/>
          <p:nvPr/>
        </p:nvCxnSpPr>
        <p:spPr>
          <a:xfrm rot="5400000">
            <a:off x="5326381" y="5409498"/>
            <a:ext cx="900000" cy="23210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/>
          <p:nvPr/>
        </p:nvCxnSpPr>
        <p:spPr>
          <a:xfrm rot="16200000" flipH="1">
            <a:off x="8301914" y="4754969"/>
            <a:ext cx="900000" cy="3630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/>
          <p:nvPr/>
        </p:nvCxnSpPr>
        <p:spPr>
          <a:xfrm rot="5400000">
            <a:off x="3838615" y="3921732"/>
            <a:ext cx="900000" cy="5296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/>
          <p:nvPr/>
        </p:nvCxnSpPr>
        <p:spPr>
          <a:xfrm rot="16200000" flipH="1">
            <a:off x="6814147" y="6242735"/>
            <a:ext cx="900000" cy="6545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 Verbindung 39"/>
          <p:cNvCxnSpPr/>
          <p:nvPr/>
        </p:nvCxnSpPr>
        <p:spPr>
          <a:xfrm rot="16200000" flipH="1">
            <a:off x="9789680" y="3267202"/>
            <a:ext cx="900000" cy="66055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 Verbindung 40"/>
          <p:cNvCxnSpPr/>
          <p:nvPr/>
        </p:nvCxnSpPr>
        <p:spPr>
          <a:xfrm rot="16200000" flipH="1">
            <a:off x="11277448" y="1779435"/>
            <a:ext cx="900000" cy="958113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0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Markieren unabhängiger Bereiche</a:t>
            </a:r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5" name="Rechteck 4"/>
          <p:cNvSpPr>
            <a:spLocks noChangeAspect="1"/>
          </p:cNvSpPr>
          <p:nvPr/>
        </p:nvSpPr>
        <p:spPr>
          <a:xfrm>
            <a:off x="2761960" y="6564708"/>
            <a:ext cx="838490" cy="55214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16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Eingabe</a:t>
            </a:r>
            <a:endParaRPr lang="de-DE" dirty="0"/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7831125" y="1439863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1822225" y="3779863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4826814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7831403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hteck 29"/>
          <p:cNvSpPr>
            <a:spLocks/>
          </p:cNvSpPr>
          <p:nvPr/>
        </p:nvSpPr>
        <p:spPr>
          <a:xfrm>
            <a:off x="10835992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/>
          <p:cNvSpPr>
            <a:spLocks/>
          </p:cNvSpPr>
          <p:nvPr/>
        </p:nvSpPr>
        <p:spPr>
          <a:xfrm>
            <a:off x="742225" y="6119863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3802225" y="6119863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Bezüge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6862225" y="611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cxnSpLocks noChangeAspect="1"/>
            <a:stCxn id="26" idx="2"/>
            <a:endCxn id="27" idx="0"/>
          </p:cNvCxnSpPr>
          <p:nvPr/>
        </p:nvCxnSpPr>
        <p:spPr>
          <a:xfrm rot="5400000">
            <a:off x="5366675" y="145413"/>
            <a:ext cx="126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cxnSpLocks noChangeAspect="1"/>
            <a:stCxn id="26" idx="2"/>
            <a:endCxn id="28" idx="0"/>
          </p:cNvCxnSpPr>
          <p:nvPr/>
        </p:nvCxnSpPr>
        <p:spPr>
          <a:xfrm rot="5400000">
            <a:off x="6868970" y="1647708"/>
            <a:ext cx="126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cxnSpLocks noChangeAspect="1"/>
            <a:stCxn id="26" idx="2"/>
            <a:endCxn id="29" idx="0"/>
          </p:cNvCxnSpPr>
          <p:nvPr/>
        </p:nvCxnSpPr>
        <p:spPr>
          <a:xfrm rot="16200000" flipH="1">
            <a:off x="8371264" y="3149724"/>
            <a:ext cx="126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cxnSpLocks noChangeAspect="1"/>
            <a:stCxn id="26" idx="2"/>
            <a:endCxn id="30" idx="0"/>
          </p:cNvCxnSpPr>
          <p:nvPr/>
        </p:nvCxnSpPr>
        <p:spPr>
          <a:xfrm rot="16200000" flipH="1">
            <a:off x="9873558" y="1647429"/>
            <a:ext cx="126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Form 17"/>
          <p:cNvCxnSpPr>
            <a:cxnSpLocks noChangeAspect="1"/>
            <a:stCxn id="27" idx="2"/>
            <a:endCxn id="31" idx="0"/>
          </p:cNvCxnSpPr>
          <p:nvPr/>
        </p:nvCxnSpPr>
        <p:spPr>
          <a:xfrm rot="5400000">
            <a:off x="1822225" y="4949863"/>
            <a:ext cx="1260000" cy="10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Form 18"/>
          <p:cNvCxnSpPr>
            <a:cxnSpLocks noChangeAspect="1"/>
            <a:stCxn id="27" idx="2"/>
            <a:endCxn id="32" idx="0"/>
          </p:cNvCxnSpPr>
          <p:nvPr/>
        </p:nvCxnSpPr>
        <p:spPr>
          <a:xfrm rot="16200000" flipH="1">
            <a:off x="3352225" y="4499863"/>
            <a:ext cx="1260000" cy="198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Form 19"/>
          <p:cNvCxnSpPr>
            <a:cxnSpLocks noChangeAspect="1"/>
            <a:stCxn id="27" idx="2"/>
            <a:endCxn id="33" idx="0"/>
          </p:cNvCxnSpPr>
          <p:nvPr/>
        </p:nvCxnSpPr>
        <p:spPr>
          <a:xfrm rot="16200000" flipH="1">
            <a:off x="4882225" y="2969863"/>
            <a:ext cx="1260000" cy="504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>
            <a:spLocks/>
          </p:cNvSpPr>
          <p:nvPr/>
        </p:nvSpPr>
        <p:spPr>
          <a:xfrm>
            <a:off x="13840581" y="37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Gewinkelte Verbindung 46"/>
          <p:cNvCxnSpPr>
            <a:stCxn id="26" idx="2"/>
            <a:endCxn id="46" idx="0"/>
          </p:cNvCxnSpPr>
          <p:nvPr/>
        </p:nvCxnSpPr>
        <p:spPr>
          <a:xfrm rot="16200000" flipH="1">
            <a:off x="11375853" y="145135"/>
            <a:ext cx="126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>
            <a:stCxn id="31" idx="2"/>
          </p:cNvCxnSpPr>
          <p:nvPr/>
        </p:nvCxnSpPr>
        <p:spPr>
          <a:xfrm rot="5400000">
            <a:off x="1153854" y="7521492"/>
            <a:ext cx="1080000" cy="43674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stCxn id="31" idx="2"/>
          </p:cNvCxnSpPr>
          <p:nvPr/>
        </p:nvCxnSpPr>
        <p:spPr>
          <a:xfrm rot="16200000" flipH="1">
            <a:off x="2656148" y="6455940"/>
            <a:ext cx="1080000" cy="256784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winkelte Verbindung 63"/>
          <p:cNvCxnSpPr>
            <a:stCxn id="31" idx="2"/>
          </p:cNvCxnSpPr>
          <p:nvPr/>
        </p:nvCxnSpPr>
        <p:spPr>
          <a:xfrm rot="16200000" flipH="1">
            <a:off x="4158442" y="4953645"/>
            <a:ext cx="1080000" cy="557243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winkelte Verbindung 65"/>
          <p:cNvCxnSpPr>
            <a:stCxn id="31" idx="2"/>
          </p:cNvCxnSpPr>
          <p:nvPr/>
        </p:nvCxnSpPr>
        <p:spPr>
          <a:xfrm rot="16200000" flipH="1">
            <a:off x="5660737" y="3451351"/>
            <a:ext cx="1080000" cy="857702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>
            <a:spLocks/>
          </p:cNvSpPr>
          <p:nvPr/>
        </p:nvSpPr>
        <p:spPr>
          <a:xfrm>
            <a:off x="305482" y="8279863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Zellbestimmung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Rechteck 75"/>
          <p:cNvSpPr>
            <a:spLocks/>
          </p:cNvSpPr>
          <p:nvPr/>
        </p:nvSpPr>
        <p:spPr>
          <a:xfrm>
            <a:off x="3196148" y="8279863"/>
            <a:ext cx="2567846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bestätigen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Rechteck 76"/>
          <p:cNvSpPr>
            <a:spLocks/>
          </p:cNvSpPr>
          <p:nvPr/>
        </p:nvSpPr>
        <p:spPr>
          <a:xfrm>
            <a:off x="6200736" y="8279863"/>
            <a:ext cx="2567848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abbrechen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Rechteck 77"/>
          <p:cNvSpPr>
            <a:spLocks/>
          </p:cNvSpPr>
          <p:nvPr/>
        </p:nvSpPr>
        <p:spPr>
          <a:xfrm>
            <a:off x="9202225" y="8279863"/>
            <a:ext cx="2574048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verbessern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Rechteck 78"/>
          <p:cNvSpPr>
            <a:spLocks/>
          </p:cNvSpPr>
          <p:nvPr/>
        </p:nvSpPr>
        <p:spPr>
          <a:xfrm>
            <a:off x="12323838" y="8279863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 löschen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1" name="Gewinkelte Verbindung 80"/>
          <p:cNvCxnSpPr>
            <a:stCxn id="31" idx="2"/>
            <a:endCxn id="79" idx="0"/>
          </p:cNvCxnSpPr>
          <p:nvPr/>
        </p:nvCxnSpPr>
        <p:spPr>
          <a:xfrm rot="16200000" flipH="1">
            <a:off x="7163031" y="1949056"/>
            <a:ext cx="1080000" cy="1158161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4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70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66883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2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4" idx="2"/>
            <a:endCxn id="7" idx="0"/>
          </p:cNvCxnSpPr>
          <p:nvPr/>
        </p:nvCxnSpPr>
        <p:spPr>
          <a:xfrm rot="5400000">
            <a:off x="4475736" y="3541147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4" idx="2"/>
            <a:endCxn id="12" idx="0"/>
          </p:cNvCxnSpPr>
          <p:nvPr/>
        </p:nvCxnSpPr>
        <p:spPr>
          <a:xfrm rot="16200000" flipH="1">
            <a:off x="6005736" y="4108853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4" idx="2"/>
            <a:endCxn id="13" idx="0"/>
          </p:cNvCxnSpPr>
          <p:nvPr/>
        </p:nvCxnSpPr>
        <p:spPr>
          <a:xfrm rot="16200000" flipH="1">
            <a:off x="7535736" y="2578853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Formatierung</a:t>
            </a:r>
            <a:endParaRPr lang="de-DE"/>
          </a:p>
        </p:txBody>
      </p:sp>
      <p:sp>
        <p:nvSpPr>
          <p:cNvPr id="44" name="Rechteck 43"/>
          <p:cNvSpPr>
            <a:spLocks/>
          </p:cNvSpPr>
          <p:nvPr/>
        </p:nvSpPr>
        <p:spPr>
          <a:xfrm>
            <a:off x="470346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Zahl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3445879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Ausrichtung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6421412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Schrift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9396945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Rahmen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12372478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Ausfüllen</a:t>
            </a: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15348013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Schutz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/>
          <p:nvPr/>
        </p:nvCxnSpPr>
        <p:spPr>
          <a:xfrm rot="5400000">
            <a:off x="5326381" y="5409498"/>
            <a:ext cx="900000" cy="23210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 Verbindung 32"/>
          <p:cNvCxnSpPr/>
          <p:nvPr/>
        </p:nvCxnSpPr>
        <p:spPr>
          <a:xfrm rot="16200000" flipH="1">
            <a:off x="8301914" y="4754969"/>
            <a:ext cx="900000" cy="3630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winkelte Verbindung 33"/>
          <p:cNvCxnSpPr/>
          <p:nvPr/>
        </p:nvCxnSpPr>
        <p:spPr>
          <a:xfrm rot="5400000">
            <a:off x="3838615" y="3921732"/>
            <a:ext cx="900000" cy="5296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/>
          <p:nvPr/>
        </p:nvCxnSpPr>
        <p:spPr>
          <a:xfrm rot="16200000" flipH="1">
            <a:off x="6814147" y="6242735"/>
            <a:ext cx="900000" cy="6545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/>
          <p:nvPr/>
        </p:nvCxnSpPr>
        <p:spPr>
          <a:xfrm rot="16200000" flipH="1">
            <a:off x="9789680" y="3267202"/>
            <a:ext cx="900000" cy="66055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/>
          <p:nvPr/>
        </p:nvCxnSpPr>
        <p:spPr>
          <a:xfrm rot="16200000" flipH="1">
            <a:off x="11277448" y="1779435"/>
            <a:ext cx="900000" cy="958113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3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Letzten Befehl wiederholen</a:t>
            </a:r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5" name="Rechteck 4"/>
          <p:cNvSpPr>
            <a:spLocks noChangeAspect="1"/>
          </p:cNvSpPr>
          <p:nvPr/>
        </p:nvSpPr>
        <p:spPr>
          <a:xfrm>
            <a:off x="2759136" y="6564708"/>
            <a:ext cx="840680" cy="55214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042119" y="6019800"/>
            <a:ext cx="546549" cy="544908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3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70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66883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2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4" idx="2"/>
            <a:endCxn id="7" idx="0"/>
          </p:cNvCxnSpPr>
          <p:nvPr/>
        </p:nvCxnSpPr>
        <p:spPr>
          <a:xfrm rot="5400000">
            <a:off x="4475736" y="3541147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4" idx="2"/>
            <a:endCxn id="12" idx="0"/>
          </p:cNvCxnSpPr>
          <p:nvPr/>
        </p:nvCxnSpPr>
        <p:spPr>
          <a:xfrm rot="16200000" flipH="1">
            <a:off x="6005736" y="4108853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4" idx="2"/>
            <a:endCxn id="13" idx="0"/>
          </p:cNvCxnSpPr>
          <p:nvPr/>
        </p:nvCxnSpPr>
        <p:spPr>
          <a:xfrm rot="16200000" flipH="1">
            <a:off x="7535736" y="2578853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Formatierung</a:t>
            </a:r>
            <a:endParaRPr lang="de-DE"/>
          </a:p>
        </p:txBody>
      </p:sp>
      <p:sp>
        <p:nvSpPr>
          <p:cNvPr id="44" name="Rechteck 43"/>
          <p:cNvSpPr>
            <a:spLocks/>
          </p:cNvSpPr>
          <p:nvPr/>
        </p:nvSpPr>
        <p:spPr>
          <a:xfrm>
            <a:off x="470346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Zahl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3445879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Ausrichtung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6421412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Schrift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9396945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Rahmen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12372478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Ausfüllen</a:t>
            </a: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15348013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Schutz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Gewinkelte Verbindung 31"/>
          <p:cNvCxnSpPr/>
          <p:nvPr/>
        </p:nvCxnSpPr>
        <p:spPr>
          <a:xfrm rot="5400000">
            <a:off x="5326381" y="5409498"/>
            <a:ext cx="900000" cy="23210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 Verbindung 32"/>
          <p:cNvCxnSpPr/>
          <p:nvPr/>
        </p:nvCxnSpPr>
        <p:spPr>
          <a:xfrm rot="16200000" flipH="1">
            <a:off x="8301914" y="4754969"/>
            <a:ext cx="900000" cy="3630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winkelte Verbindung 33"/>
          <p:cNvCxnSpPr/>
          <p:nvPr/>
        </p:nvCxnSpPr>
        <p:spPr>
          <a:xfrm rot="5400000">
            <a:off x="3838615" y="3921732"/>
            <a:ext cx="900000" cy="5296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/>
          <p:nvPr/>
        </p:nvCxnSpPr>
        <p:spPr>
          <a:xfrm rot="16200000" flipH="1">
            <a:off x="6814147" y="6242735"/>
            <a:ext cx="900000" cy="6545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/>
          <p:nvPr/>
        </p:nvCxnSpPr>
        <p:spPr>
          <a:xfrm rot="16200000" flipH="1">
            <a:off x="9789680" y="3267202"/>
            <a:ext cx="900000" cy="66055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/>
          <p:nvPr/>
        </p:nvCxnSpPr>
        <p:spPr>
          <a:xfrm rot="16200000" flipH="1">
            <a:off x="11277448" y="1779435"/>
            <a:ext cx="900000" cy="958113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3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70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66883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2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4" idx="2"/>
            <a:endCxn id="7" idx="0"/>
          </p:cNvCxnSpPr>
          <p:nvPr/>
        </p:nvCxnSpPr>
        <p:spPr>
          <a:xfrm rot="5400000">
            <a:off x="4475736" y="3541147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4" idx="2"/>
            <a:endCxn id="12" idx="0"/>
          </p:cNvCxnSpPr>
          <p:nvPr/>
        </p:nvCxnSpPr>
        <p:spPr>
          <a:xfrm rot="16200000" flipH="1">
            <a:off x="6005736" y="4108853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4" idx="2"/>
            <a:endCxn id="13" idx="0"/>
          </p:cNvCxnSpPr>
          <p:nvPr/>
        </p:nvCxnSpPr>
        <p:spPr>
          <a:xfrm rot="16200000" flipH="1">
            <a:off x="7535736" y="2578853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Formatierung</a:t>
            </a:r>
            <a:endParaRPr lang="de-DE"/>
          </a:p>
        </p:txBody>
      </p:sp>
      <p:sp>
        <p:nvSpPr>
          <p:cNvPr id="44" name="Rechteck 43"/>
          <p:cNvSpPr>
            <a:spLocks/>
          </p:cNvSpPr>
          <p:nvPr/>
        </p:nvSpPr>
        <p:spPr>
          <a:xfrm>
            <a:off x="470346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Zahl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3445879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Ausrichtung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6421412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Schrift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9396945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Rahmen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12372478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Ausfüllen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15348013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Schutz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12372478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Vormerkung entfernen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>
            <a:spLocks/>
          </p:cNvSpPr>
          <p:nvPr/>
        </p:nvSpPr>
        <p:spPr>
          <a:xfrm>
            <a:off x="15345394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Schutz 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aktivieren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endCxn id="32" idx="0"/>
          </p:cNvCxnSpPr>
          <p:nvPr/>
        </p:nvCxnSpPr>
        <p:spPr>
          <a:xfrm rot="5400000">
            <a:off x="14580246" y="7062233"/>
            <a:ext cx="900000" cy="297553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endCxn id="33" idx="0"/>
          </p:cNvCxnSpPr>
          <p:nvPr/>
        </p:nvCxnSpPr>
        <p:spPr>
          <a:xfrm rot="5400000">
            <a:off x="16066704" y="8548691"/>
            <a:ext cx="900000" cy="261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/>
          <p:nvPr/>
        </p:nvCxnSpPr>
        <p:spPr>
          <a:xfrm rot="5400000">
            <a:off x="5326381" y="5409498"/>
            <a:ext cx="900000" cy="23210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/>
          <p:nvPr/>
        </p:nvCxnSpPr>
        <p:spPr>
          <a:xfrm rot="16200000" flipH="1">
            <a:off x="8301914" y="4754969"/>
            <a:ext cx="900000" cy="3630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/>
          <p:nvPr/>
        </p:nvCxnSpPr>
        <p:spPr>
          <a:xfrm rot="5400000">
            <a:off x="3838615" y="3921732"/>
            <a:ext cx="900000" cy="5296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/>
          <p:nvPr/>
        </p:nvCxnSpPr>
        <p:spPr>
          <a:xfrm rot="16200000" flipH="1">
            <a:off x="6814147" y="6242735"/>
            <a:ext cx="900000" cy="6545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 Verbindung 39"/>
          <p:cNvCxnSpPr/>
          <p:nvPr/>
        </p:nvCxnSpPr>
        <p:spPr>
          <a:xfrm rot="16200000" flipH="1">
            <a:off x="9789680" y="3267202"/>
            <a:ext cx="900000" cy="66055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 Verbindung 40"/>
          <p:cNvCxnSpPr/>
          <p:nvPr/>
        </p:nvCxnSpPr>
        <p:spPr>
          <a:xfrm rot="16200000" flipH="1">
            <a:off x="11277448" y="1779435"/>
            <a:ext cx="900000" cy="958113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8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08900" y="1080000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00000" y="306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04589" y="306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09178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13767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70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66883" y="504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26883" y="504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24450" y="-394450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26745" y="1107845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29039" y="2609861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31333" y="1107566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4" idx="2"/>
            <a:endCxn id="7" idx="0"/>
          </p:cNvCxnSpPr>
          <p:nvPr/>
        </p:nvCxnSpPr>
        <p:spPr>
          <a:xfrm rot="5400000">
            <a:off x="4475736" y="3541147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4" idx="2"/>
            <a:endCxn id="12" idx="0"/>
          </p:cNvCxnSpPr>
          <p:nvPr/>
        </p:nvCxnSpPr>
        <p:spPr>
          <a:xfrm rot="16200000" flipH="1">
            <a:off x="6005736" y="4108853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4" idx="2"/>
            <a:endCxn id="13" idx="0"/>
          </p:cNvCxnSpPr>
          <p:nvPr/>
        </p:nvCxnSpPr>
        <p:spPr>
          <a:xfrm rot="16200000" flipH="1">
            <a:off x="7535736" y="2578853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18356" y="3060000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33628" y="-394728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Formatierung</a:t>
            </a:r>
            <a:endParaRPr lang="de-DE"/>
          </a:p>
        </p:txBody>
      </p:sp>
      <p:sp>
        <p:nvSpPr>
          <p:cNvPr id="44" name="Rechteck 43"/>
          <p:cNvSpPr>
            <a:spLocks/>
          </p:cNvSpPr>
          <p:nvPr/>
        </p:nvSpPr>
        <p:spPr>
          <a:xfrm>
            <a:off x="470346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Zahl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3445879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Ausrichtung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Rechteck 45"/>
          <p:cNvSpPr>
            <a:spLocks/>
          </p:cNvSpPr>
          <p:nvPr/>
        </p:nvSpPr>
        <p:spPr>
          <a:xfrm>
            <a:off x="6421412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Schrift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hteck 46"/>
          <p:cNvSpPr>
            <a:spLocks/>
          </p:cNvSpPr>
          <p:nvPr/>
        </p:nvSpPr>
        <p:spPr>
          <a:xfrm>
            <a:off x="9396945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Rahmen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hteck 47"/>
          <p:cNvSpPr>
            <a:spLocks/>
          </p:cNvSpPr>
          <p:nvPr/>
        </p:nvSpPr>
        <p:spPr>
          <a:xfrm>
            <a:off x="12372478" y="70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 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hteck 48"/>
          <p:cNvSpPr>
            <a:spLocks/>
          </p:cNvSpPr>
          <p:nvPr/>
        </p:nvSpPr>
        <p:spPr>
          <a:xfrm>
            <a:off x="15348013" y="70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Formatvorlagen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6" name="Gewinkelte Verbindung 35"/>
          <p:cNvCxnSpPr/>
          <p:nvPr/>
        </p:nvCxnSpPr>
        <p:spPr>
          <a:xfrm rot="5400000">
            <a:off x="5326381" y="5409498"/>
            <a:ext cx="900000" cy="23210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/>
          <p:nvPr/>
        </p:nvCxnSpPr>
        <p:spPr>
          <a:xfrm rot="16200000" flipH="1">
            <a:off x="8301914" y="4754969"/>
            <a:ext cx="900000" cy="3630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/>
          <p:nvPr/>
        </p:nvCxnSpPr>
        <p:spPr>
          <a:xfrm rot="5400000">
            <a:off x="3838615" y="3921732"/>
            <a:ext cx="900000" cy="5296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/>
          <p:nvPr/>
        </p:nvCxnSpPr>
        <p:spPr>
          <a:xfrm rot="16200000" flipH="1">
            <a:off x="6814147" y="6242735"/>
            <a:ext cx="900000" cy="6545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 Verbindung 39"/>
          <p:cNvCxnSpPr/>
          <p:nvPr/>
        </p:nvCxnSpPr>
        <p:spPr>
          <a:xfrm rot="16200000" flipH="1">
            <a:off x="9789680" y="3267202"/>
            <a:ext cx="900000" cy="660559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 Verbindung 40"/>
          <p:cNvCxnSpPr/>
          <p:nvPr/>
        </p:nvCxnSpPr>
        <p:spPr>
          <a:xfrm rot="16200000" flipH="1">
            <a:off x="11277448" y="1779435"/>
            <a:ext cx="900000" cy="958113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>
            <a:spLocks/>
          </p:cNvSpPr>
          <p:nvPr/>
        </p:nvSpPr>
        <p:spPr>
          <a:xfrm>
            <a:off x="12372478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FV anwenden</a:t>
            </a:r>
          </a:p>
        </p:txBody>
      </p:sp>
      <p:sp>
        <p:nvSpPr>
          <p:cNvPr id="43" name="Rechteck 42"/>
          <p:cNvSpPr>
            <a:spLocks/>
          </p:cNvSpPr>
          <p:nvPr/>
        </p:nvSpPr>
        <p:spPr>
          <a:xfrm>
            <a:off x="15345394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FV erstellen</a:t>
            </a:r>
          </a:p>
        </p:txBody>
      </p:sp>
      <p:cxnSp>
        <p:nvCxnSpPr>
          <p:cNvPr id="50" name="Gewinkelte Verbindung 49"/>
          <p:cNvCxnSpPr>
            <a:endCxn id="42" idx="0"/>
          </p:cNvCxnSpPr>
          <p:nvPr/>
        </p:nvCxnSpPr>
        <p:spPr>
          <a:xfrm rot="5400000">
            <a:off x="14580246" y="7062233"/>
            <a:ext cx="900000" cy="297553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>
            <a:stCxn id="49" idx="2"/>
            <a:endCxn id="43" idx="0"/>
          </p:cNvCxnSpPr>
          <p:nvPr/>
        </p:nvCxnSpPr>
        <p:spPr>
          <a:xfrm flipH="1">
            <a:off x="16515394" y="8100000"/>
            <a:ext cx="2619" cy="9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7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Bedingte Formatierung</a:t>
            </a:r>
            <a:endParaRPr lang="de-DE"/>
          </a:p>
        </p:txBody>
      </p:sp>
      <p:sp>
        <p:nvSpPr>
          <p:cNvPr id="103" name="Rechteck 102"/>
          <p:cNvSpPr>
            <a:spLocks/>
          </p:cNvSpPr>
          <p:nvPr/>
        </p:nvSpPr>
        <p:spPr>
          <a:xfrm>
            <a:off x="7831124" y="2881311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4" name="Rechteck 103"/>
          <p:cNvSpPr>
            <a:spLocks/>
          </p:cNvSpPr>
          <p:nvPr/>
        </p:nvSpPr>
        <p:spPr>
          <a:xfrm>
            <a:off x="1822224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6" name="Rechteck 105"/>
          <p:cNvSpPr>
            <a:spLocks/>
          </p:cNvSpPr>
          <p:nvPr/>
        </p:nvSpPr>
        <p:spPr>
          <a:xfrm>
            <a:off x="4826813" y="486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8" name="Rechteck 107"/>
          <p:cNvSpPr>
            <a:spLocks/>
          </p:cNvSpPr>
          <p:nvPr/>
        </p:nvSpPr>
        <p:spPr>
          <a:xfrm>
            <a:off x="7831402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9" name="Rechteck 108"/>
          <p:cNvSpPr>
            <a:spLocks/>
          </p:cNvSpPr>
          <p:nvPr/>
        </p:nvSpPr>
        <p:spPr>
          <a:xfrm>
            <a:off x="10835991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0" name="Rechteck 109"/>
          <p:cNvSpPr>
            <a:spLocks/>
          </p:cNvSpPr>
          <p:nvPr/>
        </p:nvSpPr>
        <p:spPr>
          <a:xfrm>
            <a:off x="578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1" name="Rechteck 110"/>
          <p:cNvSpPr>
            <a:spLocks/>
          </p:cNvSpPr>
          <p:nvPr/>
        </p:nvSpPr>
        <p:spPr>
          <a:xfrm>
            <a:off x="8849107" y="684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3" name="Gewinkelte Verbindung 112"/>
          <p:cNvCxnSpPr>
            <a:cxnSpLocks noChangeAspect="1"/>
            <a:stCxn id="103" idx="2"/>
            <a:endCxn id="104" idx="0"/>
          </p:cNvCxnSpPr>
          <p:nvPr/>
        </p:nvCxnSpPr>
        <p:spPr>
          <a:xfrm rot="5400000">
            <a:off x="5546674" y="1406861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winkelte Verbindung 114"/>
          <p:cNvCxnSpPr>
            <a:cxnSpLocks noChangeAspect="1"/>
            <a:stCxn id="103" idx="2"/>
            <a:endCxn id="106" idx="0"/>
          </p:cNvCxnSpPr>
          <p:nvPr/>
        </p:nvCxnSpPr>
        <p:spPr>
          <a:xfrm rot="5400000">
            <a:off x="7048969" y="2909156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winkelte Verbindung 115"/>
          <p:cNvCxnSpPr>
            <a:cxnSpLocks noChangeAspect="1"/>
            <a:stCxn id="103" idx="2"/>
            <a:endCxn id="108" idx="0"/>
          </p:cNvCxnSpPr>
          <p:nvPr/>
        </p:nvCxnSpPr>
        <p:spPr>
          <a:xfrm rot="16200000" flipH="1">
            <a:off x="8551263" y="4411172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winkelte Verbindung 116"/>
          <p:cNvCxnSpPr>
            <a:cxnSpLocks noChangeAspect="1"/>
            <a:stCxn id="103" idx="2"/>
            <a:endCxn id="109" idx="0"/>
          </p:cNvCxnSpPr>
          <p:nvPr/>
        </p:nvCxnSpPr>
        <p:spPr>
          <a:xfrm rot="16200000" flipH="1">
            <a:off x="10053557" y="2908877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Form 17"/>
          <p:cNvCxnSpPr>
            <a:cxnSpLocks noChangeAspect="1"/>
            <a:stCxn id="106" idx="2"/>
          </p:cNvCxnSpPr>
          <p:nvPr/>
        </p:nvCxnSpPr>
        <p:spPr>
          <a:xfrm rot="5400000">
            <a:off x="4497960" y="5342458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Form 18"/>
          <p:cNvCxnSpPr>
            <a:cxnSpLocks noChangeAspect="1"/>
            <a:stCxn id="106" idx="2"/>
            <a:endCxn id="110" idx="0"/>
          </p:cNvCxnSpPr>
          <p:nvPr/>
        </p:nvCxnSpPr>
        <p:spPr>
          <a:xfrm rot="16200000" flipH="1">
            <a:off x="6027960" y="5910164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Form 19"/>
          <p:cNvCxnSpPr>
            <a:cxnSpLocks noChangeAspect="1"/>
            <a:stCxn id="106" idx="2"/>
            <a:endCxn id="111" idx="0"/>
          </p:cNvCxnSpPr>
          <p:nvPr/>
        </p:nvCxnSpPr>
        <p:spPr>
          <a:xfrm rot="16200000" flipH="1">
            <a:off x="7557960" y="4380164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hteck 120"/>
          <p:cNvSpPr>
            <a:spLocks/>
          </p:cNvSpPr>
          <p:nvPr/>
        </p:nvSpPr>
        <p:spPr>
          <a:xfrm>
            <a:off x="13840580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2" name="Gewinkelte Verbindung 121"/>
          <p:cNvCxnSpPr>
            <a:stCxn id="103" idx="2"/>
            <a:endCxn id="121" idx="0"/>
          </p:cNvCxnSpPr>
          <p:nvPr/>
        </p:nvCxnSpPr>
        <p:spPr>
          <a:xfrm rot="16200000" flipH="1">
            <a:off x="11555852" y="1406583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hteck 124"/>
          <p:cNvSpPr>
            <a:spLocks/>
          </p:cNvSpPr>
          <p:nvPr/>
        </p:nvSpPr>
        <p:spPr>
          <a:xfrm>
            <a:off x="272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hteck 20"/>
          <p:cNvSpPr>
            <a:spLocks/>
          </p:cNvSpPr>
          <p:nvPr/>
        </p:nvSpPr>
        <p:spPr>
          <a:xfrm>
            <a:off x="8849107" y="88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Manuelle </a:t>
            </a:r>
          </a:p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hteck 21"/>
          <p:cNvSpPr>
            <a:spLocks/>
          </p:cNvSpPr>
          <p:nvPr/>
        </p:nvSpPr>
        <p:spPr>
          <a:xfrm>
            <a:off x="5782757" y="88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Symbole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3" name="Gewinkelte Verbindung 22"/>
          <p:cNvCxnSpPr>
            <a:stCxn id="111" idx="2"/>
            <a:endCxn id="22" idx="0"/>
          </p:cNvCxnSpPr>
          <p:nvPr/>
        </p:nvCxnSpPr>
        <p:spPr>
          <a:xfrm rot="5400000">
            <a:off x="8036588" y="6837480"/>
            <a:ext cx="898689" cy="30663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>
            <a:spLocks/>
          </p:cNvSpPr>
          <p:nvPr/>
        </p:nvSpPr>
        <p:spPr>
          <a:xfrm>
            <a:off x="11903035" y="88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 Bezüge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Gewinkelte Verbindung 2"/>
          <p:cNvCxnSpPr>
            <a:stCxn id="111" idx="2"/>
            <a:endCxn id="25" idx="0"/>
          </p:cNvCxnSpPr>
          <p:nvPr/>
        </p:nvCxnSpPr>
        <p:spPr>
          <a:xfrm rot="16200000" flipH="1">
            <a:off x="11096727" y="6843691"/>
            <a:ext cx="898689" cy="305392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111" idx="2"/>
            <a:endCxn id="21" idx="0"/>
          </p:cNvCxnSpPr>
          <p:nvPr/>
        </p:nvCxnSpPr>
        <p:spPr>
          <a:xfrm>
            <a:off x="10019107" y="7921311"/>
            <a:ext cx="0" cy="898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3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Bedingte Formatierung</a:t>
            </a:r>
            <a:endParaRPr lang="de-DE"/>
          </a:p>
        </p:txBody>
      </p:sp>
      <p:sp>
        <p:nvSpPr>
          <p:cNvPr id="103" name="Rechteck 102"/>
          <p:cNvSpPr>
            <a:spLocks/>
          </p:cNvSpPr>
          <p:nvPr/>
        </p:nvSpPr>
        <p:spPr>
          <a:xfrm>
            <a:off x="7831124" y="2881311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4" name="Rechteck 103"/>
          <p:cNvSpPr>
            <a:spLocks/>
          </p:cNvSpPr>
          <p:nvPr/>
        </p:nvSpPr>
        <p:spPr>
          <a:xfrm>
            <a:off x="1822224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6" name="Rechteck 105"/>
          <p:cNvSpPr>
            <a:spLocks/>
          </p:cNvSpPr>
          <p:nvPr/>
        </p:nvSpPr>
        <p:spPr>
          <a:xfrm>
            <a:off x="4826813" y="486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8" name="Rechteck 107"/>
          <p:cNvSpPr>
            <a:spLocks/>
          </p:cNvSpPr>
          <p:nvPr/>
        </p:nvSpPr>
        <p:spPr>
          <a:xfrm>
            <a:off x="7831402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9" name="Rechteck 108"/>
          <p:cNvSpPr>
            <a:spLocks/>
          </p:cNvSpPr>
          <p:nvPr/>
        </p:nvSpPr>
        <p:spPr>
          <a:xfrm>
            <a:off x="10835991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0" name="Rechteck 109"/>
          <p:cNvSpPr>
            <a:spLocks/>
          </p:cNvSpPr>
          <p:nvPr/>
        </p:nvSpPr>
        <p:spPr>
          <a:xfrm>
            <a:off x="578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1" name="Rechteck 110"/>
          <p:cNvSpPr>
            <a:spLocks/>
          </p:cNvSpPr>
          <p:nvPr/>
        </p:nvSpPr>
        <p:spPr>
          <a:xfrm>
            <a:off x="8849107" y="684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3" name="Gewinkelte Verbindung 112"/>
          <p:cNvCxnSpPr>
            <a:cxnSpLocks noChangeAspect="1"/>
            <a:stCxn id="103" idx="2"/>
            <a:endCxn id="104" idx="0"/>
          </p:cNvCxnSpPr>
          <p:nvPr/>
        </p:nvCxnSpPr>
        <p:spPr>
          <a:xfrm rot="5400000">
            <a:off x="5546674" y="1406861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winkelte Verbindung 114"/>
          <p:cNvCxnSpPr>
            <a:cxnSpLocks noChangeAspect="1"/>
            <a:stCxn id="103" idx="2"/>
            <a:endCxn id="106" idx="0"/>
          </p:cNvCxnSpPr>
          <p:nvPr/>
        </p:nvCxnSpPr>
        <p:spPr>
          <a:xfrm rot="5400000">
            <a:off x="7048969" y="2909156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winkelte Verbindung 115"/>
          <p:cNvCxnSpPr>
            <a:cxnSpLocks noChangeAspect="1"/>
            <a:stCxn id="103" idx="2"/>
            <a:endCxn id="108" idx="0"/>
          </p:cNvCxnSpPr>
          <p:nvPr/>
        </p:nvCxnSpPr>
        <p:spPr>
          <a:xfrm rot="16200000" flipH="1">
            <a:off x="8551263" y="4411172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winkelte Verbindung 116"/>
          <p:cNvCxnSpPr>
            <a:cxnSpLocks noChangeAspect="1"/>
            <a:stCxn id="103" idx="2"/>
            <a:endCxn id="109" idx="0"/>
          </p:cNvCxnSpPr>
          <p:nvPr/>
        </p:nvCxnSpPr>
        <p:spPr>
          <a:xfrm rot="16200000" flipH="1">
            <a:off x="10053557" y="2908877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Form 17"/>
          <p:cNvCxnSpPr>
            <a:cxnSpLocks noChangeAspect="1"/>
            <a:stCxn id="106" idx="2"/>
          </p:cNvCxnSpPr>
          <p:nvPr/>
        </p:nvCxnSpPr>
        <p:spPr>
          <a:xfrm rot="5400000">
            <a:off x="4497960" y="5342458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Form 18"/>
          <p:cNvCxnSpPr>
            <a:cxnSpLocks noChangeAspect="1"/>
            <a:stCxn id="106" idx="2"/>
            <a:endCxn id="110" idx="0"/>
          </p:cNvCxnSpPr>
          <p:nvPr/>
        </p:nvCxnSpPr>
        <p:spPr>
          <a:xfrm rot="16200000" flipH="1">
            <a:off x="6027960" y="5910164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Form 19"/>
          <p:cNvCxnSpPr>
            <a:cxnSpLocks noChangeAspect="1"/>
            <a:stCxn id="106" idx="2"/>
            <a:endCxn id="111" idx="0"/>
          </p:cNvCxnSpPr>
          <p:nvPr/>
        </p:nvCxnSpPr>
        <p:spPr>
          <a:xfrm rot="16200000" flipH="1">
            <a:off x="7557960" y="4380164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hteck 120"/>
          <p:cNvSpPr>
            <a:spLocks/>
          </p:cNvSpPr>
          <p:nvPr/>
        </p:nvSpPr>
        <p:spPr>
          <a:xfrm>
            <a:off x="13840580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2" name="Gewinkelte Verbindung 121"/>
          <p:cNvCxnSpPr>
            <a:stCxn id="103" idx="2"/>
            <a:endCxn id="121" idx="0"/>
          </p:cNvCxnSpPr>
          <p:nvPr/>
        </p:nvCxnSpPr>
        <p:spPr>
          <a:xfrm rot="16200000" flipH="1">
            <a:off x="11555852" y="1406583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hteck 124"/>
          <p:cNvSpPr>
            <a:spLocks/>
          </p:cNvSpPr>
          <p:nvPr/>
        </p:nvSpPr>
        <p:spPr>
          <a:xfrm>
            <a:off x="272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hteck 20"/>
          <p:cNvSpPr>
            <a:spLocks/>
          </p:cNvSpPr>
          <p:nvPr/>
        </p:nvSpPr>
        <p:spPr>
          <a:xfrm>
            <a:off x="8849107" y="88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Manuelle </a:t>
            </a:r>
          </a:p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hteck 21"/>
          <p:cNvSpPr>
            <a:spLocks/>
          </p:cNvSpPr>
          <p:nvPr/>
        </p:nvSpPr>
        <p:spPr>
          <a:xfrm>
            <a:off x="5782757" y="88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Symbole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3" name="Gewinkelte Verbindung 22"/>
          <p:cNvCxnSpPr>
            <a:stCxn id="111" idx="2"/>
            <a:endCxn id="22" idx="0"/>
          </p:cNvCxnSpPr>
          <p:nvPr/>
        </p:nvCxnSpPr>
        <p:spPr>
          <a:xfrm rot="5400000">
            <a:off x="8036588" y="6837480"/>
            <a:ext cx="898689" cy="30663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>
            <a:spLocks/>
          </p:cNvSpPr>
          <p:nvPr/>
        </p:nvSpPr>
        <p:spPr>
          <a:xfrm>
            <a:off x="11903035" y="88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 Bezüge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Gewinkelte Verbindung 2"/>
          <p:cNvCxnSpPr>
            <a:stCxn id="111" idx="2"/>
            <a:endCxn id="25" idx="0"/>
          </p:cNvCxnSpPr>
          <p:nvPr/>
        </p:nvCxnSpPr>
        <p:spPr>
          <a:xfrm rot="16200000" flipH="1">
            <a:off x="11096727" y="6843691"/>
            <a:ext cx="898689" cy="305392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111" idx="2"/>
            <a:endCxn id="21" idx="0"/>
          </p:cNvCxnSpPr>
          <p:nvPr/>
        </p:nvCxnSpPr>
        <p:spPr>
          <a:xfrm>
            <a:off x="10019107" y="7921311"/>
            <a:ext cx="0" cy="898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2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Bedingte Formatierung</a:t>
            </a:r>
            <a:endParaRPr lang="de-DE"/>
          </a:p>
        </p:txBody>
      </p:sp>
      <p:sp>
        <p:nvSpPr>
          <p:cNvPr id="103" name="Rechteck 102"/>
          <p:cNvSpPr>
            <a:spLocks/>
          </p:cNvSpPr>
          <p:nvPr/>
        </p:nvSpPr>
        <p:spPr>
          <a:xfrm>
            <a:off x="7831124" y="2881311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4" name="Rechteck 103"/>
          <p:cNvSpPr>
            <a:spLocks/>
          </p:cNvSpPr>
          <p:nvPr/>
        </p:nvSpPr>
        <p:spPr>
          <a:xfrm>
            <a:off x="1822224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6" name="Rechteck 105"/>
          <p:cNvSpPr>
            <a:spLocks/>
          </p:cNvSpPr>
          <p:nvPr/>
        </p:nvSpPr>
        <p:spPr>
          <a:xfrm>
            <a:off x="4826813" y="486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8" name="Rechteck 107"/>
          <p:cNvSpPr>
            <a:spLocks/>
          </p:cNvSpPr>
          <p:nvPr/>
        </p:nvSpPr>
        <p:spPr>
          <a:xfrm>
            <a:off x="7831402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9" name="Rechteck 108"/>
          <p:cNvSpPr>
            <a:spLocks/>
          </p:cNvSpPr>
          <p:nvPr/>
        </p:nvSpPr>
        <p:spPr>
          <a:xfrm>
            <a:off x="10835991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0" name="Rechteck 109"/>
          <p:cNvSpPr>
            <a:spLocks/>
          </p:cNvSpPr>
          <p:nvPr/>
        </p:nvSpPr>
        <p:spPr>
          <a:xfrm>
            <a:off x="578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1" name="Rechteck 110"/>
          <p:cNvSpPr>
            <a:spLocks/>
          </p:cNvSpPr>
          <p:nvPr/>
        </p:nvSpPr>
        <p:spPr>
          <a:xfrm>
            <a:off x="8849107" y="684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Bedingte Formatierung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3" name="Gewinkelte Verbindung 112"/>
          <p:cNvCxnSpPr>
            <a:cxnSpLocks noChangeAspect="1"/>
            <a:stCxn id="103" idx="2"/>
            <a:endCxn id="104" idx="0"/>
          </p:cNvCxnSpPr>
          <p:nvPr/>
        </p:nvCxnSpPr>
        <p:spPr>
          <a:xfrm rot="5400000">
            <a:off x="5546674" y="1406861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winkelte Verbindung 114"/>
          <p:cNvCxnSpPr>
            <a:cxnSpLocks noChangeAspect="1"/>
            <a:stCxn id="103" idx="2"/>
            <a:endCxn id="106" idx="0"/>
          </p:cNvCxnSpPr>
          <p:nvPr/>
        </p:nvCxnSpPr>
        <p:spPr>
          <a:xfrm rot="5400000">
            <a:off x="7048969" y="2909156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winkelte Verbindung 115"/>
          <p:cNvCxnSpPr>
            <a:cxnSpLocks noChangeAspect="1"/>
            <a:stCxn id="103" idx="2"/>
            <a:endCxn id="108" idx="0"/>
          </p:cNvCxnSpPr>
          <p:nvPr/>
        </p:nvCxnSpPr>
        <p:spPr>
          <a:xfrm rot="16200000" flipH="1">
            <a:off x="8551263" y="4411172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winkelte Verbindung 116"/>
          <p:cNvCxnSpPr>
            <a:cxnSpLocks noChangeAspect="1"/>
            <a:stCxn id="103" idx="2"/>
            <a:endCxn id="109" idx="0"/>
          </p:cNvCxnSpPr>
          <p:nvPr/>
        </p:nvCxnSpPr>
        <p:spPr>
          <a:xfrm rot="16200000" flipH="1">
            <a:off x="10053557" y="2908877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Form 17"/>
          <p:cNvCxnSpPr>
            <a:cxnSpLocks noChangeAspect="1"/>
            <a:stCxn id="106" idx="2"/>
          </p:cNvCxnSpPr>
          <p:nvPr/>
        </p:nvCxnSpPr>
        <p:spPr>
          <a:xfrm rot="5400000">
            <a:off x="4497960" y="5342458"/>
            <a:ext cx="900000" cy="20977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Form 18"/>
          <p:cNvCxnSpPr>
            <a:cxnSpLocks noChangeAspect="1"/>
            <a:stCxn id="106" idx="2"/>
            <a:endCxn id="110" idx="0"/>
          </p:cNvCxnSpPr>
          <p:nvPr/>
        </p:nvCxnSpPr>
        <p:spPr>
          <a:xfrm rot="16200000" flipH="1">
            <a:off x="6027960" y="5910164"/>
            <a:ext cx="900000" cy="96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Form 19"/>
          <p:cNvCxnSpPr>
            <a:cxnSpLocks noChangeAspect="1"/>
            <a:stCxn id="106" idx="2"/>
            <a:endCxn id="111" idx="0"/>
          </p:cNvCxnSpPr>
          <p:nvPr/>
        </p:nvCxnSpPr>
        <p:spPr>
          <a:xfrm rot="16200000" flipH="1">
            <a:off x="7557960" y="4380164"/>
            <a:ext cx="900000" cy="40222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hteck 120"/>
          <p:cNvSpPr>
            <a:spLocks/>
          </p:cNvSpPr>
          <p:nvPr/>
        </p:nvSpPr>
        <p:spPr>
          <a:xfrm>
            <a:off x="13840580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2" name="Gewinkelte Verbindung 121"/>
          <p:cNvCxnSpPr>
            <a:stCxn id="103" idx="2"/>
            <a:endCxn id="121" idx="0"/>
          </p:cNvCxnSpPr>
          <p:nvPr/>
        </p:nvCxnSpPr>
        <p:spPr>
          <a:xfrm rot="16200000" flipH="1">
            <a:off x="11555852" y="1406583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hteck 124"/>
          <p:cNvSpPr>
            <a:spLocks/>
          </p:cNvSpPr>
          <p:nvPr/>
        </p:nvSpPr>
        <p:spPr>
          <a:xfrm>
            <a:off x="272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Tabellenstruktur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hteck 20"/>
          <p:cNvSpPr>
            <a:spLocks/>
          </p:cNvSpPr>
          <p:nvPr/>
        </p:nvSpPr>
        <p:spPr>
          <a:xfrm>
            <a:off x="8849107" y="88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Manuelle </a:t>
            </a:r>
          </a:p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Eingabe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hteck 21"/>
          <p:cNvSpPr>
            <a:spLocks/>
          </p:cNvSpPr>
          <p:nvPr/>
        </p:nvSpPr>
        <p:spPr>
          <a:xfrm>
            <a:off x="5782757" y="88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Symbole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3" name="Gewinkelte Verbindung 22"/>
          <p:cNvCxnSpPr>
            <a:stCxn id="111" idx="2"/>
            <a:endCxn id="22" idx="0"/>
          </p:cNvCxnSpPr>
          <p:nvPr/>
        </p:nvCxnSpPr>
        <p:spPr>
          <a:xfrm rot="5400000">
            <a:off x="8036588" y="6837480"/>
            <a:ext cx="898689" cy="30663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>
            <a:spLocks/>
          </p:cNvSpPr>
          <p:nvPr/>
        </p:nvSpPr>
        <p:spPr>
          <a:xfrm>
            <a:off x="11903035" y="88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 Bezüge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Gewinkelte Verbindung 2"/>
          <p:cNvCxnSpPr>
            <a:stCxn id="111" idx="2"/>
            <a:endCxn id="25" idx="0"/>
          </p:cNvCxnSpPr>
          <p:nvPr/>
        </p:nvCxnSpPr>
        <p:spPr>
          <a:xfrm rot="16200000" flipH="1">
            <a:off x="11096727" y="6843691"/>
            <a:ext cx="898689" cy="305392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111" idx="2"/>
            <a:endCxn id="21" idx="0"/>
          </p:cNvCxnSpPr>
          <p:nvPr/>
        </p:nvCxnSpPr>
        <p:spPr>
          <a:xfrm>
            <a:off x="10019107" y="7921311"/>
            <a:ext cx="0" cy="898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2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17"/>
          <p:cNvCxnSpPr>
            <a:stCxn id="3" idx="0"/>
            <a:endCxn id="26" idx="2"/>
          </p:cNvCxnSpPr>
          <p:nvPr/>
        </p:nvCxnSpPr>
        <p:spPr>
          <a:xfrm flipV="1">
            <a:off x="10094109" y="7577739"/>
            <a:ext cx="3066381" cy="69546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stCxn id="3" idx="0"/>
            <a:endCxn id="22" idx="2"/>
          </p:cNvCxnSpPr>
          <p:nvPr/>
        </p:nvCxnSpPr>
        <p:spPr>
          <a:xfrm flipH="1" flipV="1">
            <a:off x="4146723" y="7577739"/>
            <a:ext cx="5947386" cy="69546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3" idx="0"/>
            <a:endCxn id="23" idx="2"/>
          </p:cNvCxnSpPr>
          <p:nvPr/>
        </p:nvCxnSpPr>
        <p:spPr>
          <a:xfrm flipH="1" flipV="1">
            <a:off x="7151312" y="7577739"/>
            <a:ext cx="2942797" cy="69546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3" idx="0"/>
            <a:endCxn id="24" idx="2"/>
          </p:cNvCxnSpPr>
          <p:nvPr/>
        </p:nvCxnSpPr>
        <p:spPr>
          <a:xfrm flipV="1">
            <a:off x="10094109" y="7577739"/>
            <a:ext cx="61792" cy="69546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2976723" y="4722272"/>
            <a:ext cx="8349178" cy="108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Technik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990490" y="4728871"/>
            <a:ext cx="2340000" cy="107340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Gestaltung</a:t>
            </a:r>
          </a:p>
        </p:txBody>
      </p:sp>
      <p:grpSp>
        <p:nvGrpSpPr>
          <p:cNvPr id="55" name="Gruppieren 54"/>
          <p:cNvGrpSpPr/>
          <p:nvPr/>
        </p:nvGrpSpPr>
        <p:grpSpPr>
          <a:xfrm>
            <a:off x="458512" y="8273207"/>
            <a:ext cx="16876566" cy="1080000"/>
            <a:chOff x="458512" y="8519950"/>
            <a:chExt cx="16876566" cy="1080000"/>
          </a:xfrm>
        </p:grpSpPr>
        <p:sp>
          <p:nvSpPr>
            <p:cNvPr id="3" name="Rechteck 2"/>
            <p:cNvSpPr/>
            <p:nvPr/>
          </p:nvSpPr>
          <p:spPr>
            <a:xfrm>
              <a:off x="2853139" y="8519950"/>
              <a:ext cx="14481939" cy="108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400" b="1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Bezüge</a:t>
              </a:r>
              <a:endParaRPr lang="de-DE" sz="24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458512" y="8519950"/>
              <a:ext cx="1912777" cy="108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Grundlagen</a:t>
              </a:r>
            </a:p>
          </p:txBody>
        </p:sp>
      </p:grpSp>
      <p:sp>
        <p:nvSpPr>
          <p:cNvPr id="21" name="Rechteck 20"/>
          <p:cNvSpPr>
            <a:spLocks/>
          </p:cNvSpPr>
          <p:nvPr/>
        </p:nvSpPr>
        <p:spPr>
          <a:xfrm>
            <a:off x="2976723" y="2946805"/>
            <a:ext cx="14358356" cy="1080000"/>
          </a:xfrm>
          <a:prstGeom prst="rect">
            <a:avLst/>
          </a:prstGeom>
          <a:gradFill>
            <a:gsLst>
              <a:gs pos="0">
                <a:schemeClr val="accent3">
                  <a:shade val="40000"/>
                  <a:satMod val="155000"/>
                </a:schemeClr>
              </a:gs>
              <a:gs pos="100000">
                <a:schemeClr val="accent3">
                  <a:shade val="85000"/>
                  <a:satMod val="155000"/>
                </a:schemeClr>
              </a:gs>
              <a:gs pos="100000">
                <a:schemeClr val="accent3">
                  <a:shade val="95000"/>
                  <a:satMod val="15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6" name="Gruppieren 55"/>
          <p:cNvGrpSpPr/>
          <p:nvPr/>
        </p:nvGrpSpPr>
        <p:grpSpPr>
          <a:xfrm>
            <a:off x="458512" y="6497739"/>
            <a:ext cx="16876567" cy="1080000"/>
            <a:chOff x="458512" y="6579988"/>
            <a:chExt cx="16876567" cy="1080000"/>
          </a:xfrm>
        </p:grpSpPr>
        <p:sp>
          <p:nvSpPr>
            <p:cNvPr id="9" name="Rechteck 8"/>
            <p:cNvSpPr/>
            <p:nvPr/>
          </p:nvSpPr>
          <p:spPr>
            <a:xfrm>
              <a:off x="458512" y="6646381"/>
              <a:ext cx="1912777" cy="100964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Kapitel</a:t>
              </a:r>
            </a:p>
          </p:txBody>
        </p:sp>
        <p:sp>
          <p:nvSpPr>
            <p:cNvPr id="22" name="Rechteck 21"/>
            <p:cNvSpPr>
              <a:spLocks/>
            </p:cNvSpPr>
            <p:nvPr/>
          </p:nvSpPr>
          <p:spPr>
            <a:xfrm>
              <a:off x="2976723" y="6579988"/>
              <a:ext cx="2340000" cy="10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1. Rechnen</a:t>
              </a:r>
            </a:p>
          </p:txBody>
        </p:sp>
        <p:sp>
          <p:nvSpPr>
            <p:cNvPr id="23" name="Rechteck 22"/>
            <p:cNvSpPr>
              <a:spLocks/>
            </p:cNvSpPr>
            <p:nvPr/>
          </p:nvSpPr>
          <p:spPr>
            <a:xfrm>
              <a:off x="5981312" y="6579988"/>
              <a:ext cx="2340000" cy="10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2. Diagramme</a:t>
              </a:r>
              <a:endParaRPr lang="de-DE" b="1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Rechteck 23"/>
            <p:cNvSpPr>
              <a:spLocks/>
            </p:cNvSpPr>
            <p:nvPr/>
          </p:nvSpPr>
          <p:spPr>
            <a:xfrm>
              <a:off x="8985901" y="6579988"/>
              <a:ext cx="2340000" cy="10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3. Auswerten</a:t>
              </a:r>
              <a:endParaRPr lang="de-DE" b="1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Rechteck 25"/>
            <p:cNvSpPr>
              <a:spLocks/>
            </p:cNvSpPr>
            <p:nvPr/>
          </p:nvSpPr>
          <p:spPr>
            <a:xfrm>
              <a:off x="11990490" y="6579988"/>
              <a:ext cx="2340000" cy="10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4. Formatieren</a:t>
              </a:r>
              <a:endParaRPr lang="de-DE" b="1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Rechteck 33"/>
            <p:cNvSpPr>
              <a:spLocks/>
            </p:cNvSpPr>
            <p:nvPr/>
          </p:nvSpPr>
          <p:spPr>
            <a:xfrm>
              <a:off x="14995079" y="6579988"/>
              <a:ext cx="2340000" cy="10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5. Tipps</a:t>
              </a:r>
              <a:endParaRPr lang="de-DE" b="1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„Fundament“ von Excel </a:t>
            </a:r>
            <a:endParaRPr lang="de-DE"/>
          </a:p>
        </p:txBody>
      </p:sp>
      <p:cxnSp>
        <p:nvCxnSpPr>
          <p:cNvPr id="48" name="Gerade Verbindung 47"/>
          <p:cNvCxnSpPr>
            <a:stCxn id="3" idx="0"/>
            <a:endCxn id="34" idx="2"/>
          </p:cNvCxnSpPr>
          <p:nvPr/>
        </p:nvCxnSpPr>
        <p:spPr>
          <a:xfrm flipV="1">
            <a:off x="10094109" y="7577739"/>
            <a:ext cx="6070970" cy="69546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14995079" y="4728871"/>
            <a:ext cx="2339999" cy="108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Technik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1124" y="2881311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2224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813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1402" y="486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991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8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Entwurf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4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Layout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6674" y="1406861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969" y="2909156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1263" y="4411172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3557" y="2908877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5" idx="2"/>
            <a:endCxn id="33" idx="0"/>
          </p:cNvCxnSpPr>
          <p:nvPr/>
        </p:nvCxnSpPr>
        <p:spPr>
          <a:xfrm rot="5400000">
            <a:off x="6000255" y="3840164"/>
            <a:ext cx="900000" cy="510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5" idx="2"/>
            <a:endCxn id="12" idx="0"/>
          </p:cNvCxnSpPr>
          <p:nvPr/>
        </p:nvCxnSpPr>
        <p:spPr>
          <a:xfrm rot="5400000">
            <a:off x="7530255" y="5370164"/>
            <a:ext cx="900000" cy="204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5" idx="2"/>
            <a:endCxn id="13" idx="0"/>
          </p:cNvCxnSpPr>
          <p:nvPr/>
        </p:nvCxnSpPr>
        <p:spPr>
          <a:xfrm rot="16200000" flipH="1">
            <a:off x="9060254" y="5882458"/>
            <a:ext cx="900000" cy="101770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40580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852" y="1406583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</a:t>
            </a:r>
            <a:r>
              <a:rPr lang="de-DE" smtClean="0"/>
              <a:t>iagramm</a:t>
            </a:r>
            <a:endParaRPr lang="de-DE"/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11909107" y="6841312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Gewinkelte Verbindung 26"/>
          <p:cNvCxnSpPr>
            <a:stCxn id="5" idx="2"/>
            <a:endCxn id="29" idx="0"/>
          </p:cNvCxnSpPr>
          <p:nvPr/>
        </p:nvCxnSpPr>
        <p:spPr>
          <a:xfrm rot="16200000" flipH="1">
            <a:off x="10590254" y="4352458"/>
            <a:ext cx="900001" cy="407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>
            <a:spLocks/>
          </p:cNvSpPr>
          <p:nvPr/>
        </p:nvSpPr>
        <p:spPr>
          <a:xfrm>
            <a:off x="2729107" y="684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Standard-diagramm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Diagrammarten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stCxn id="5" idx="2"/>
            <a:endCxn id="35" idx="0"/>
          </p:cNvCxnSpPr>
          <p:nvPr/>
        </p:nvCxnSpPr>
        <p:spPr>
          <a:xfrm rot="16200000" flipH="1">
            <a:off x="12120254" y="2822458"/>
            <a:ext cx="900000" cy="713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8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Zahlen eingeben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2566987"/>
            <a:ext cx="13496925" cy="566737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3153642" y="4915466"/>
            <a:ext cx="1648208" cy="1632971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81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1124" y="2881311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2224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813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1402" y="486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991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8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Entwurf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4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Layout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6674" y="1406861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969" y="2909156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1263" y="4411172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3557" y="2908877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5" idx="2"/>
            <a:endCxn id="33" idx="0"/>
          </p:cNvCxnSpPr>
          <p:nvPr/>
        </p:nvCxnSpPr>
        <p:spPr>
          <a:xfrm rot="5400000">
            <a:off x="6000255" y="3840164"/>
            <a:ext cx="900000" cy="510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5" idx="2"/>
            <a:endCxn id="12" idx="0"/>
          </p:cNvCxnSpPr>
          <p:nvPr/>
        </p:nvCxnSpPr>
        <p:spPr>
          <a:xfrm rot="5400000">
            <a:off x="7530255" y="5370164"/>
            <a:ext cx="900000" cy="204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5" idx="2"/>
            <a:endCxn id="13" idx="0"/>
          </p:cNvCxnSpPr>
          <p:nvPr/>
        </p:nvCxnSpPr>
        <p:spPr>
          <a:xfrm rot="16200000" flipH="1">
            <a:off x="9060254" y="5882458"/>
            <a:ext cx="900000" cy="101770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40580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852" y="1406583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</a:t>
            </a:r>
            <a:r>
              <a:rPr lang="de-DE" smtClean="0"/>
              <a:t>iagramm</a:t>
            </a:r>
            <a:endParaRPr lang="de-DE"/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11909107" y="6841312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Gewinkelte Verbindung 26"/>
          <p:cNvCxnSpPr>
            <a:stCxn id="5" idx="2"/>
            <a:endCxn id="29" idx="0"/>
          </p:cNvCxnSpPr>
          <p:nvPr/>
        </p:nvCxnSpPr>
        <p:spPr>
          <a:xfrm rot="16200000" flipH="1">
            <a:off x="10590254" y="4352458"/>
            <a:ext cx="900001" cy="407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>
            <a:spLocks/>
          </p:cNvSpPr>
          <p:nvPr/>
        </p:nvSpPr>
        <p:spPr>
          <a:xfrm>
            <a:off x="2729107" y="684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Standard-diagramm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Diagrammarten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stCxn id="5" idx="2"/>
            <a:endCxn id="35" idx="0"/>
          </p:cNvCxnSpPr>
          <p:nvPr/>
        </p:nvCxnSpPr>
        <p:spPr>
          <a:xfrm rot="16200000" flipH="1">
            <a:off x="12120254" y="2822458"/>
            <a:ext cx="900000" cy="713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>
            <a:spLocks/>
          </p:cNvSpPr>
          <p:nvPr/>
        </p:nvSpPr>
        <p:spPr>
          <a:xfrm>
            <a:off x="4003849" y="88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SD festlegen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hteck 24"/>
          <p:cNvSpPr>
            <a:spLocks/>
          </p:cNvSpPr>
          <p:nvPr/>
        </p:nvSpPr>
        <p:spPr>
          <a:xfrm>
            <a:off x="943849" y="88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SD aufrufen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6" name="Gewinkelte Verbindung 25"/>
          <p:cNvCxnSpPr>
            <a:endCxn id="25" idx="0"/>
          </p:cNvCxnSpPr>
          <p:nvPr/>
        </p:nvCxnSpPr>
        <p:spPr>
          <a:xfrm rot="5400000">
            <a:off x="2557134" y="7478026"/>
            <a:ext cx="898689" cy="17852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>
            <a:endCxn id="24" idx="0"/>
          </p:cNvCxnSpPr>
          <p:nvPr/>
        </p:nvCxnSpPr>
        <p:spPr>
          <a:xfrm rot="16200000" flipH="1">
            <a:off x="4087134" y="7733284"/>
            <a:ext cx="898689" cy="127474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4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Standarddiagramm 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48" y="2566987"/>
            <a:ext cx="13496925" cy="566737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882770" y="3711007"/>
            <a:ext cx="544724" cy="55245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6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Fixieren</a:t>
            </a:r>
            <a:endParaRPr lang="de-DE"/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7808900" y="2595428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>
            <a:spLocks/>
          </p:cNvSpPr>
          <p:nvPr/>
        </p:nvSpPr>
        <p:spPr>
          <a:xfrm>
            <a:off x="1800000" y="4935428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4804589" y="4935428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7809178" y="4935428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hteck 29"/>
          <p:cNvSpPr>
            <a:spLocks/>
          </p:cNvSpPr>
          <p:nvPr/>
        </p:nvSpPr>
        <p:spPr>
          <a:xfrm>
            <a:off x="10813767" y="4935428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cxnSpLocks noChangeAspect="1"/>
            <a:stCxn id="26" idx="2"/>
            <a:endCxn id="27" idx="0"/>
          </p:cNvCxnSpPr>
          <p:nvPr/>
        </p:nvCxnSpPr>
        <p:spPr>
          <a:xfrm rot="5400000">
            <a:off x="5344450" y="1300978"/>
            <a:ext cx="126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cxnSpLocks noChangeAspect="1"/>
            <a:stCxn id="26" idx="2"/>
            <a:endCxn id="28" idx="0"/>
          </p:cNvCxnSpPr>
          <p:nvPr/>
        </p:nvCxnSpPr>
        <p:spPr>
          <a:xfrm rot="5400000">
            <a:off x="6846745" y="2803273"/>
            <a:ext cx="126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cxnSpLocks noChangeAspect="1"/>
            <a:stCxn id="26" idx="2"/>
            <a:endCxn id="29" idx="0"/>
          </p:cNvCxnSpPr>
          <p:nvPr/>
        </p:nvCxnSpPr>
        <p:spPr>
          <a:xfrm rot="16200000" flipH="1">
            <a:off x="8349039" y="4305289"/>
            <a:ext cx="126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cxnSpLocks noChangeAspect="1"/>
            <a:stCxn id="26" idx="2"/>
            <a:endCxn id="30" idx="0"/>
          </p:cNvCxnSpPr>
          <p:nvPr/>
        </p:nvCxnSpPr>
        <p:spPr>
          <a:xfrm rot="16200000" flipH="1">
            <a:off x="9851333" y="2802994"/>
            <a:ext cx="126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>
            <a:spLocks/>
          </p:cNvSpPr>
          <p:nvPr/>
        </p:nvSpPr>
        <p:spPr>
          <a:xfrm>
            <a:off x="13818356" y="4935428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Gewinkelte Verbindung 46"/>
          <p:cNvCxnSpPr>
            <a:stCxn id="26" idx="2"/>
            <a:endCxn id="46" idx="0"/>
          </p:cNvCxnSpPr>
          <p:nvPr/>
        </p:nvCxnSpPr>
        <p:spPr>
          <a:xfrm rot="16200000" flipH="1">
            <a:off x="11353628" y="1300700"/>
            <a:ext cx="126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>
            <a:spLocks/>
          </p:cNvSpPr>
          <p:nvPr/>
        </p:nvSpPr>
        <p:spPr>
          <a:xfrm>
            <a:off x="2623257" y="7275428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Tasten-kombinationen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Rechteck 75"/>
          <p:cNvSpPr>
            <a:spLocks/>
          </p:cNvSpPr>
          <p:nvPr/>
        </p:nvSpPr>
        <p:spPr>
          <a:xfrm>
            <a:off x="5513923" y="7275428"/>
            <a:ext cx="2567846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Fixieren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Rechteck 76"/>
          <p:cNvSpPr>
            <a:spLocks/>
          </p:cNvSpPr>
          <p:nvPr/>
        </p:nvSpPr>
        <p:spPr>
          <a:xfrm>
            <a:off x="8518511" y="7275428"/>
            <a:ext cx="2567848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Gruppierung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Rechteck 77"/>
          <p:cNvSpPr>
            <a:spLocks/>
          </p:cNvSpPr>
          <p:nvPr/>
        </p:nvSpPr>
        <p:spPr>
          <a:xfrm>
            <a:off x="11520000" y="7275428"/>
            <a:ext cx="2574048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 Tabelle</a:t>
            </a:r>
            <a:r>
              <a:rPr lang="de-DE" b="1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Rechteck 78"/>
          <p:cNvSpPr>
            <a:spLocks/>
          </p:cNvSpPr>
          <p:nvPr/>
        </p:nvSpPr>
        <p:spPr>
          <a:xfrm>
            <a:off x="14641613" y="7275428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Gültigkeit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Gewinkelte Verbindung 3"/>
          <p:cNvCxnSpPr>
            <a:stCxn id="46" idx="2"/>
            <a:endCxn id="75" idx="0"/>
          </p:cNvCxnSpPr>
          <p:nvPr/>
        </p:nvCxnSpPr>
        <p:spPr>
          <a:xfrm rot="5400000">
            <a:off x="8760807" y="1047879"/>
            <a:ext cx="1260000" cy="111950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winkelte Verbindung 5"/>
          <p:cNvCxnSpPr>
            <a:stCxn id="46" idx="2"/>
            <a:endCxn id="76" idx="0"/>
          </p:cNvCxnSpPr>
          <p:nvPr/>
        </p:nvCxnSpPr>
        <p:spPr>
          <a:xfrm rot="5400000">
            <a:off x="10263101" y="2550173"/>
            <a:ext cx="1260000" cy="81905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winkelte Verbindung 7"/>
          <p:cNvCxnSpPr>
            <a:stCxn id="46" idx="2"/>
            <a:endCxn id="77" idx="0"/>
          </p:cNvCxnSpPr>
          <p:nvPr/>
        </p:nvCxnSpPr>
        <p:spPr>
          <a:xfrm rot="5400000">
            <a:off x="11765396" y="4052468"/>
            <a:ext cx="1260000" cy="518592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9"/>
          <p:cNvCxnSpPr>
            <a:stCxn id="46" idx="2"/>
            <a:endCxn id="78" idx="0"/>
          </p:cNvCxnSpPr>
          <p:nvPr/>
        </p:nvCxnSpPr>
        <p:spPr>
          <a:xfrm rot="5400000">
            <a:off x="13267690" y="5554762"/>
            <a:ext cx="1260000" cy="21813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/>
          <p:cNvCxnSpPr>
            <a:stCxn id="46" idx="2"/>
            <a:endCxn id="79" idx="0"/>
          </p:cNvCxnSpPr>
          <p:nvPr/>
        </p:nvCxnSpPr>
        <p:spPr>
          <a:xfrm rot="16200000" flipH="1">
            <a:off x="14769984" y="6233799"/>
            <a:ext cx="1260000" cy="82325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3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1124" y="2881311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2224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813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1402" y="486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991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89107" y="684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Entwurf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4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Layout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6674" y="1406861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969" y="2909156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1263" y="4411172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3557" y="2908877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5" idx="2"/>
            <a:endCxn id="33" idx="0"/>
          </p:cNvCxnSpPr>
          <p:nvPr/>
        </p:nvCxnSpPr>
        <p:spPr>
          <a:xfrm rot="5400000">
            <a:off x="6000255" y="3840164"/>
            <a:ext cx="900000" cy="510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5" idx="2"/>
            <a:endCxn id="12" idx="0"/>
          </p:cNvCxnSpPr>
          <p:nvPr/>
        </p:nvCxnSpPr>
        <p:spPr>
          <a:xfrm rot="5400000">
            <a:off x="7530255" y="5370164"/>
            <a:ext cx="900000" cy="204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5" idx="2"/>
            <a:endCxn id="13" idx="0"/>
          </p:cNvCxnSpPr>
          <p:nvPr/>
        </p:nvCxnSpPr>
        <p:spPr>
          <a:xfrm rot="16200000" flipH="1">
            <a:off x="9060254" y="5882458"/>
            <a:ext cx="900000" cy="101770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40580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852" y="1406583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</a:t>
            </a:r>
            <a:r>
              <a:rPr lang="de-DE" smtClean="0"/>
              <a:t>iagramm</a:t>
            </a:r>
            <a:endParaRPr lang="de-DE"/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11909107" y="6841312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Gewinkelte Verbindung 26"/>
          <p:cNvCxnSpPr>
            <a:stCxn id="5" idx="2"/>
            <a:endCxn id="29" idx="0"/>
          </p:cNvCxnSpPr>
          <p:nvPr/>
        </p:nvCxnSpPr>
        <p:spPr>
          <a:xfrm rot="16200000" flipH="1">
            <a:off x="10590254" y="4352458"/>
            <a:ext cx="900001" cy="407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>
            <a:spLocks/>
          </p:cNvSpPr>
          <p:nvPr/>
        </p:nvSpPr>
        <p:spPr>
          <a:xfrm>
            <a:off x="272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Standard-diagramm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Diagrammarten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stCxn id="5" idx="2"/>
            <a:endCxn id="35" idx="0"/>
          </p:cNvCxnSpPr>
          <p:nvPr/>
        </p:nvCxnSpPr>
        <p:spPr>
          <a:xfrm rot="16200000" flipH="1">
            <a:off x="12120254" y="2822458"/>
            <a:ext cx="900000" cy="713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4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1124" y="2881311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2224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813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1402" y="486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991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8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Entwurf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49107" y="684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Layout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6674" y="1406861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969" y="2909156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1263" y="4411172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3557" y="2908877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5" idx="2"/>
            <a:endCxn id="33" idx="0"/>
          </p:cNvCxnSpPr>
          <p:nvPr/>
        </p:nvCxnSpPr>
        <p:spPr>
          <a:xfrm rot="5400000">
            <a:off x="6000255" y="3840164"/>
            <a:ext cx="900000" cy="510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5" idx="2"/>
            <a:endCxn id="12" idx="0"/>
          </p:cNvCxnSpPr>
          <p:nvPr/>
        </p:nvCxnSpPr>
        <p:spPr>
          <a:xfrm rot="5400000">
            <a:off x="7530255" y="5370164"/>
            <a:ext cx="900000" cy="204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5" idx="2"/>
            <a:endCxn id="13" idx="0"/>
          </p:cNvCxnSpPr>
          <p:nvPr/>
        </p:nvCxnSpPr>
        <p:spPr>
          <a:xfrm rot="16200000" flipH="1">
            <a:off x="9060254" y="5882458"/>
            <a:ext cx="900000" cy="101770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40580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852" y="1406583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</a:t>
            </a:r>
            <a:r>
              <a:rPr lang="de-DE" smtClean="0"/>
              <a:t>iagramm</a:t>
            </a:r>
            <a:endParaRPr lang="de-DE"/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11909107" y="6841312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Gewinkelte Verbindung 26"/>
          <p:cNvCxnSpPr>
            <a:stCxn id="5" idx="2"/>
            <a:endCxn id="29" idx="0"/>
          </p:cNvCxnSpPr>
          <p:nvPr/>
        </p:nvCxnSpPr>
        <p:spPr>
          <a:xfrm rot="16200000" flipH="1">
            <a:off x="10590254" y="4352458"/>
            <a:ext cx="900001" cy="407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>
            <a:spLocks/>
          </p:cNvSpPr>
          <p:nvPr/>
        </p:nvSpPr>
        <p:spPr>
          <a:xfrm>
            <a:off x="272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Standard-diagramm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Diagrammarten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stCxn id="5" idx="2"/>
            <a:endCxn id="35" idx="0"/>
          </p:cNvCxnSpPr>
          <p:nvPr/>
        </p:nvCxnSpPr>
        <p:spPr>
          <a:xfrm rot="16200000" flipH="1">
            <a:off x="12120254" y="2822458"/>
            <a:ext cx="900000" cy="713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1124" y="2881311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2224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813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1402" y="486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991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8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Entwurf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4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Layout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6674" y="1406861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969" y="2909156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1263" y="4411172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3557" y="2908877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5" idx="2"/>
            <a:endCxn id="33" idx="0"/>
          </p:cNvCxnSpPr>
          <p:nvPr/>
        </p:nvCxnSpPr>
        <p:spPr>
          <a:xfrm rot="5400000">
            <a:off x="6000255" y="3840164"/>
            <a:ext cx="900000" cy="510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5" idx="2"/>
            <a:endCxn id="12" idx="0"/>
          </p:cNvCxnSpPr>
          <p:nvPr/>
        </p:nvCxnSpPr>
        <p:spPr>
          <a:xfrm rot="5400000">
            <a:off x="7530255" y="5370164"/>
            <a:ext cx="900000" cy="204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5" idx="2"/>
            <a:endCxn id="13" idx="0"/>
          </p:cNvCxnSpPr>
          <p:nvPr/>
        </p:nvCxnSpPr>
        <p:spPr>
          <a:xfrm rot="16200000" flipH="1">
            <a:off x="9060254" y="5882458"/>
            <a:ext cx="900000" cy="101770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40580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852" y="1406583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</a:t>
            </a:r>
            <a:r>
              <a:rPr lang="de-DE" smtClean="0"/>
              <a:t>iagramm</a:t>
            </a:r>
            <a:endParaRPr lang="de-DE"/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11909107" y="6841312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Gewinkelte Verbindung 26"/>
          <p:cNvCxnSpPr>
            <a:stCxn id="5" idx="2"/>
            <a:endCxn id="29" idx="0"/>
          </p:cNvCxnSpPr>
          <p:nvPr/>
        </p:nvCxnSpPr>
        <p:spPr>
          <a:xfrm rot="16200000" flipH="1">
            <a:off x="10590254" y="4352458"/>
            <a:ext cx="900001" cy="407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>
            <a:spLocks/>
          </p:cNvSpPr>
          <p:nvPr/>
        </p:nvSpPr>
        <p:spPr>
          <a:xfrm>
            <a:off x="272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Standard-diagramm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Diagrammarten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stCxn id="5" idx="2"/>
            <a:endCxn id="35" idx="0"/>
          </p:cNvCxnSpPr>
          <p:nvPr/>
        </p:nvCxnSpPr>
        <p:spPr>
          <a:xfrm rot="16200000" flipH="1">
            <a:off x="12120254" y="2822458"/>
            <a:ext cx="900000" cy="713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1124" y="2881311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2224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813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1402" y="486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991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8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Entwurf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4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Layout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6674" y="1406861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969" y="2909156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1263" y="4411172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3557" y="2908877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5" idx="2"/>
            <a:endCxn id="33" idx="0"/>
          </p:cNvCxnSpPr>
          <p:nvPr/>
        </p:nvCxnSpPr>
        <p:spPr>
          <a:xfrm rot="5400000">
            <a:off x="6000255" y="3840164"/>
            <a:ext cx="900000" cy="510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5" idx="2"/>
            <a:endCxn id="12" idx="0"/>
          </p:cNvCxnSpPr>
          <p:nvPr/>
        </p:nvCxnSpPr>
        <p:spPr>
          <a:xfrm rot="5400000">
            <a:off x="7530255" y="5370164"/>
            <a:ext cx="900000" cy="204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5" idx="2"/>
            <a:endCxn id="13" idx="0"/>
          </p:cNvCxnSpPr>
          <p:nvPr/>
        </p:nvCxnSpPr>
        <p:spPr>
          <a:xfrm rot="16200000" flipH="1">
            <a:off x="9060254" y="5882458"/>
            <a:ext cx="900000" cy="101770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40580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852" y="1406583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</a:t>
            </a:r>
            <a:r>
              <a:rPr lang="de-DE" smtClean="0"/>
              <a:t>iagramm</a:t>
            </a:r>
            <a:endParaRPr lang="de-DE"/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11909107" y="6841312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Gewinkelte Verbindung 26"/>
          <p:cNvCxnSpPr>
            <a:stCxn id="5" idx="2"/>
            <a:endCxn id="29" idx="0"/>
          </p:cNvCxnSpPr>
          <p:nvPr/>
        </p:nvCxnSpPr>
        <p:spPr>
          <a:xfrm rot="16200000" flipH="1">
            <a:off x="10590254" y="4352458"/>
            <a:ext cx="900001" cy="407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>
            <a:spLocks/>
          </p:cNvSpPr>
          <p:nvPr/>
        </p:nvSpPr>
        <p:spPr>
          <a:xfrm>
            <a:off x="2729107" y="684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Standard-diagramm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Diagrammarten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stCxn id="5" idx="2"/>
            <a:endCxn id="35" idx="0"/>
          </p:cNvCxnSpPr>
          <p:nvPr/>
        </p:nvCxnSpPr>
        <p:spPr>
          <a:xfrm rot="16200000" flipH="1">
            <a:off x="12120254" y="2822458"/>
            <a:ext cx="900000" cy="713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>
            <a:spLocks/>
          </p:cNvSpPr>
          <p:nvPr/>
        </p:nvSpPr>
        <p:spPr>
          <a:xfrm>
            <a:off x="4003849" y="882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SD festlegen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hteck 24"/>
          <p:cNvSpPr>
            <a:spLocks/>
          </p:cNvSpPr>
          <p:nvPr/>
        </p:nvSpPr>
        <p:spPr>
          <a:xfrm>
            <a:off x="943849" y="882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SD aufrufen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6" name="Gewinkelte Verbindung 25"/>
          <p:cNvCxnSpPr>
            <a:endCxn id="25" idx="0"/>
          </p:cNvCxnSpPr>
          <p:nvPr/>
        </p:nvCxnSpPr>
        <p:spPr>
          <a:xfrm rot="5400000">
            <a:off x="2557134" y="7478026"/>
            <a:ext cx="898689" cy="17852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>
            <a:endCxn id="24" idx="0"/>
          </p:cNvCxnSpPr>
          <p:nvPr/>
        </p:nvCxnSpPr>
        <p:spPr>
          <a:xfrm rot="16200000" flipH="1">
            <a:off x="4087134" y="7733284"/>
            <a:ext cx="898689" cy="127474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3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1124" y="2881311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2224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813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1402" y="486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991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8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Entwurf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4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Layout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6674" y="1406861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969" y="2909156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1263" y="4411172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3557" y="2908877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5" idx="2"/>
            <a:endCxn id="33" idx="0"/>
          </p:cNvCxnSpPr>
          <p:nvPr/>
        </p:nvCxnSpPr>
        <p:spPr>
          <a:xfrm rot="5400000">
            <a:off x="6000255" y="3840164"/>
            <a:ext cx="900000" cy="510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5" idx="2"/>
            <a:endCxn id="12" idx="0"/>
          </p:cNvCxnSpPr>
          <p:nvPr/>
        </p:nvCxnSpPr>
        <p:spPr>
          <a:xfrm rot="5400000">
            <a:off x="7530255" y="5370164"/>
            <a:ext cx="900000" cy="204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5" idx="2"/>
            <a:endCxn id="13" idx="0"/>
          </p:cNvCxnSpPr>
          <p:nvPr/>
        </p:nvCxnSpPr>
        <p:spPr>
          <a:xfrm rot="16200000" flipH="1">
            <a:off x="9060254" y="5882458"/>
            <a:ext cx="900000" cy="101770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40580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852" y="1406583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</a:t>
            </a:r>
            <a:r>
              <a:rPr lang="de-DE" smtClean="0"/>
              <a:t>iagramm</a:t>
            </a:r>
            <a:endParaRPr lang="de-DE"/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11909107" y="6841312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Gewinkelte Verbindung 26"/>
          <p:cNvCxnSpPr>
            <a:stCxn id="5" idx="2"/>
            <a:endCxn id="29" idx="0"/>
          </p:cNvCxnSpPr>
          <p:nvPr/>
        </p:nvCxnSpPr>
        <p:spPr>
          <a:xfrm rot="16200000" flipH="1">
            <a:off x="10590254" y="4352458"/>
            <a:ext cx="900001" cy="407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>
            <a:spLocks/>
          </p:cNvSpPr>
          <p:nvPr/>
        </p:nvSpPr>
        <p:spPr>
          <a:xfrm>
            <a:off x="272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Standard-diagramm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9107" y="684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Diagrammarten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stCxn id="5" idx="2"/>
            <a:endCxn id="35" idx="0"/>
          </p:cNvCxnSpPr>
          <p:nvPr/>
        </p:nvCxnSpPr>
        <p:spPr>
          <a:xfrm rot="16200000" flipH="1">
            <a:off x="12120254" y="2822458"/>
            <a:ext cx="900000" cy="713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>
            <a:spLocks/>
          </p:cNvSpPr>
          <p:nvPr/>
        </p:nvSpPr>
        <p:spPr>
          <a:xfrm>
            <a:off x="12429048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Diagramm- 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Untertypen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hteck 24"/>
          <p:cNvSpPr>
            <a:spLocks/>
          </p:cNvSpPr>
          <p:nvPr/>
        </p:nvSpPr>
        <p:spPr>
          <a:xfrm>
            <a:off x="15489048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Sparklines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9369048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Diagrammtypen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Gewinkelte Verbindung 27"/>
          <p:cNvCxnSpPr>
            <a:stCxn id="35" idx="2"/>
            <a:endCxn id="26" idx="0"/>
          </p:cNvCxnSpPr>
          <p:nvPr/>
        </p:nvCxnSpPr>
        <p:spPr>
          <a:xfrm rot="5400000">
            <a:off x="12799734" y="5660626"/>
            <a:ext cx="1078689" cy="560005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stCxn id="35" idx="2"/>
            <a:endCxn id="24" idx="0"/>
          </p:cNvCxnSpPr>
          <p:nvPr/>
        </p:nvCxnSpPr>
        <p:spPr>
          <a:xfrm rot="5400000">
            <a:off x="14329734" y="7190626"/>
            <a:ext cx="1078689" cy="254005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>
            <a:stCxn id="35" idx="2"/>
            <a:endCxn id="25" idx="0"/>
          </p:cNvCxnSpPr>
          <p:nvPr/>
        </p:nvCxnSpPr>
        <p:spPr>
          <a:xfrm rot="16200000" flipH="1">
            <a:off x="15859733" y="8200684"/>
            <a:ext cx="1078689" cy="5199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1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Standarddiagramm 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48" y="2566987"/>
            <a:ext cx="13496925" cy="566737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770276" y="5460301"/>
            <a:ext cx="544724" cy="55245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9497913" y="6012751"/>
            <a:ext cx="1497111" cy="55245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5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/>
          </p:cNvSpPr>
          <p:nvPr/>
        </p:nvSpPr>
        <p:spPr>
          <a:xfrm>
            <a:off x="7831124" y="2881311"/>
            <a:ext cx="2340000" cy="108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>
            <a:spLocks/>
          </p:cNvSpPr>
          <p:nvPr/>
        </p:nvSpPr>
        <p:spPr>
          <a:xfrm>
            <a:off x="1822224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Rechnen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826813" y="486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Formatieren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7831402" y="486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Diagramme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10835991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Auswerten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578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Entwurf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884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Layout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Gewinkelte Verbindung 13"/>
          <p:cNvCxnSpPr>
            <a:cxnSpLocks noChangeAspect="1"/>
            <a:stCxn id="2" idx="2"/>
            <a:endCxn id="3" idx="0"/>
          </p:cNvCxnSpPr>
          <p:nvPr/>
        </p:nvCxnSpPr>
        <p:spPr>
          <a:xfrm rot="5400000">
            <a:off x="5546674" y="1406861"/>
            <a:ext cx="900000" cy="6008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cxnSpLocks noChangeAspect="1"/>
            <a:stCxn id="2" idx="2"/>
            <a:endCxn id="4" idx="0"/>
          </p:cNvCxnSpPr>
          <p:nvPr/>
        </p:nvCxnSpPr>
        <p:spPr>
          <a:xfrm rot="5400000">
            <a:off x="7048969" y="2909156"/>
            <a:ext cx="900000" cy="30043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cxnSpLocks noChangeAspect="1"/>
            <a:stCxn id="2" idx="2"/>
            <a:endCxn id="5" idx="0"/>
          </p:cNvCxnSpPr>
          <p:nvPr/>
        </p:nvCxnSpPr>
        <p:spPr>
          <a:xfrm rot="16200000" flipH="1">
            <a:off x="8551263" y="4411172"/>
            <a:ext cx="900000" cy="2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cxnSpLocks noChangeAspect="1"/>
            <a:stCxn id="2" idx="2"/>
            <a:endCxn id="6" idx="0"/>
          </p:cNvCxnSpPr>
          <p:nvPr/>
        </p:nvCxnSpPr>
        <p:spPr>
          <a:xfrm rot="16200000" flipH="1">
            <a:off x="10053557" y="2908877"/>
            <a:ext cx="900000" cy="30048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 17"/>
          <p:cNvCxnSpPr>
            <a:cxnSpLocks noChangeAspect="1"/>
            <a:stCxn id="5" idx="2"/>
            <a:endCxn id="33" idx="0"/>
          </p:cNvCxnSpPr>
          <p:nvPr/>
        </p:nvCxnSpPr>
        <p:spPr>
          <a:xfrm rot="5400000">
            <a:off x="6000255" y="3840164"/>
            <a:ext cx="900000" cy="510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cxnSpLocks noChangeAspect="1"/>
            <a:stCxn id="5" idx="2"/>
            <a:endCxn id="12" idx="0"/>
          </p:cNvCxnSpPr>
          <p:nvPr/>
        </p:nvCxnSpPr>
        <p:spPr>
          <a:xfrm rot="5400000">
            <a:off x="7530255" y="5370164"/>
            <a:ext cx="900000" cy="20422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cxnSpLocks noChangeAspect="1"/>
            <a:stCxn id="5" idx="2"/>
            <a:endCxn id="13" idx="0"/>
          </p:cNvCxnSpPr>
          <p:nvPr/>
        </p:nvCxnSpPr>
        <p:spPr>
          <a:xfrm rot="16200000" flipH="1">
            <a:off x="9060254" y="5882458"/>
            <a:ext cx="900000" cy="101770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104"/>
          <p:cNvSpPr>
            <a:spLocks/>
          </p:cNvSpPr>
          <p:nvPr/>
        </p:nvSpPr>
        <p:spPr>
          <a:xfrm>
            <a:off x="13840580" y="4861311"/>
            <a:ext cx="234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Tipps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winkelte Verbindung 106"/>
          <p:cNvCxnSpPr>
            <a:stCxn id="2" idx="2"/>
            <a:endCxn id="105" idx="0"/>
          </p:cNvCxnSpPr>
          <p:nvPr/>
        </p:nvCxnSpPr>
        <p:spPr>
          <a:xfrm rot="16200000" flipH="1">
            <a:off x="11555852" y="1406583"/>
            <a:ext cx="900000" cy="600945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</a:t>
            </a:r>
            <a:r>
              <a:rPr lang="de-DE" smtClean="0"/>
              <a:t>iagramm</a:t>
            </a:r>
            <a:endParaRPr lang="de-DE"/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11909107" y="6841312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Gewinkelte Verbindung 26"/>
          <p:cNvCxnSpPr>
            <a:stCxn id="5" idx="2"/>
            <a:endCxn id="29" idx="0"/>
          </p:cNvCxnSpPr>
          <p:nvPr/>
        </p:nvCxnSpPr>
        <p:spPr>
          <a:xfrm rot="16200000" flipH="1">
            <a:off x="10590254" y="4352458"/>
            <a:ext cx="900001" cy="407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>
            <a:spLocks/>
          </p:cNvSpPr>
          <p:nvPr/>
        </p:nvSpPr>
        <p:spPr>
          <a:xfrm>
            <a:off x="2729107" y="6841311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Standard-diagramm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>
            <a:spLocks/>
          </p:cNvSpPr>
          <p:nvPr/>
        </p:nvSpPr>
        <p:spPr>
          <a:xfrm>
            <a:off x="14969107" y="6841311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Diagrammarten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winkelte Verbindung 33"/>
          <p:cNvCxnSpPr>
            <a:stCxn id="5" idx="2"/>
            <a:endCxn id="35" idx="0"/>
          </p:cNvCxnSpPr>
          <p:nvPr/>
        </p:nvCxnSpPr>
        <p:spPr>
          <a:xfrm rot="16200000" flipH="1">
            <a:off x="12120254" y="2822458"/>
            <a:ext cx="900000" cy="71377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>
            <a:spLocks/>
          </p:cNvSpPr>
          <p:nvPr/>
        </p:nvSpPr>
        <p:spPr>
          <a:xfrm>
            <a:off x="12429048" y="9000000"/>
            <a:ext cx="234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Diagramm- </a:t>
            </a:r>
            <a:b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Untertypen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hteck 24"/>
          <p:cNvSpPr>
            <a:spLocks/>
          </p:cNvSpPr>
          <p:nvPr/>
        </p:nvSpPr>
        <p:spPr>
          <a:xfrm>
            <a:off x="15489048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Sparklines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9369048" y="9000000"/>
            <a:ext cx="23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Diagrammtypen</a:t>
            </a:r>
            <a:endParaRPr lang="de-DE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Gewinkelte Verbindung 27"/>
          <p:cNvCxnSpPr>
            <a:stCxn id="35" idx="2"/>
            <a:endCxn id="26" idx="0"/>
          </p:cNvCxnSpPr>
          <p:nvPr/>
        </p:nvCxnSpPr>
        <p:spPr>
          <a:xfrm rot="5400000">
            <a:off x="12799734" y="5660626"/>
            <a:ext cx="1078689" cy="560005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stCxn id="35" idx="2"/>
            <a:endCxn id="24" idx="0"/>
          </p:cNvCxnSpPr>
          <p:nvPr/>
        </p:nvCxnSpPr>
        <p:spPr>
          <a:xfrm rot="5400000">
            <a:off x="14329734" y="7190626"/>
            <a:ext cx="1078689" cy="254005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>
            <a:stCxn id="35" idx="2"/>
            <a:endCxn id="25" idx="0"/>
          </p:cNvCxnSpPr>
          <p:nvPr/>
        </p:nvCxnSpPr>
        <p:spPr>
          <a:xfrm rot="16200000" flipH="1">
            <a:off x="15859733" y="8200684"/>
            <a:ext cx="1078689" cy="5199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0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2871</Words>
  <Application>Microsoft Office PowerPoint</Application>
  <PresentationFormat>Benutzerdefiniert</PresentationFormat>
  <Paragraphs>1632</Paragraphs>
  <Slides>134</Slides>
  <Notes>49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134</vt:i4>
      </vt:variant>
    </vt:vector>
  </HeadingPairs>
  <TitlesOfParts>
    <vt:vector size="135" baseType="lpstr">
      <vt:lpstr>Office Theme</vt:lpstr>
      <vt:lpstr>Übersicht</vt:lpstr>
      <vt:lpstr>Übersicht</vt:lpstr>
      <vt:lpstr>Übersicht</vt:lpstr>
      <vt:lpstr>Übersicht</vt:lpstr>
      <vt:lpstr>Übersicht</vt:lpstr>
      <vt:lpstr>Das „Fundament“ von Excel </vt:lpstr>
      <vt:lpstr>Eingabe</vt:lpstr>
      <vt:lpstr>Eingabe</vt:lpstr>
      <vt:lpstr>Zahlen eingeben</vt:lpstr>
      <vt:lpstr>Die Rechenoperationen</vt:lpstr>
      <vt:lpstr>Eingabe bestätigen</vt:lpstr>
      <vt:lpstr>Eingabe</vt:lpstr>
      <vt:lpstr>Eingabe abbrechen</vt:lpstr>
      <vt:lpstr>Eingabe</vt:lpstr>
      <vt:lpstr>Eingabe verbessern</vt:lpstr>
      <vt:lpstr>Eingabe</vt:lpstr>
      <vt:lpstr>Eingabe löschen</vt:lpstr>
      <vt:lpstr>Bezüge</vt:lpstr>
      <vt:lpstr>Das „=“-Zeichen</vt:lpstr>
      <vt:lpstr>Bezüge</vt:lpstr>
      <vt:lpstr>Formel anschauen</vt:lpstr>
      <vt:lpstr>Bezüge</vt:lpstr>
      <vt:lpstr>Absoluter Bezug</vt:lpstr>
      <vt:lpstr>Bezüge</vt:lpstr>
      <vt:lpstr>Bezüge</vt:lpstr>
      <vt:lpstr>Gemischte Bezüge</vt:lpstr>
      <vt:lpstr>Bezüge</vt:lpstr>
      <vt:lpstr>Bezüge</vt:lpstr>
      <vt:lpstr>Bezüge</vt:lpstr>
      <vt:lpstr>Bezüge</vt:lpstr>
      <vt:lpstr>Tab-Taste</vt:lpstr>
      <vt:lpstr>Bezüge</vt:lpstr>
      <vt:lpstr>Namen manuell</vt:lpstr>
      <vt:lpstr>Namen aus Beschriftung</vt:lpstr>
      <vt:lpstr>Funktionen</vt:lpstr>
      <vt:lpstr>Funktionen</vt:lpstr>
      <vt:lpstr>Funktionen</vt:lpstr>
      <vt:lpstr>Tastenkombinationen</vt:lpstr>
      <vt:lpstr>Tastenkombinationen</vt:lpstr>
      <vt:lpstr>Tastenkombinationen</vt:lpstr>
      <vt:lpstr>Tastenkombinationen</vt:lpstr>
      <vt:lpstr>Tastenkombinationen</vt:lpstr>
      <vt:lpstr>Tastenkombinationen</vt:lpstr>
      <vt:lpstr>Fixieren</vt:lpstr>
      <vt:lpstr>Funktionen</vt:lpstr>
      <vt:lpstr>Funktionen</vt:lpstr>
      <vt:lpstr>Wenn-Funktion</vt:lpstr>
      <vt:lpstr>Funktionen</vt:lpstr>
      <vt:lpstr>Funktionen</vt:lpstr>
      <vt:lpstr>Verschachtelte F.</vt:lpstr>
      <vt:lpstr>Technik: Verschachtelte Wenn()</vt:lpstr>
      <vt:lpstr>Verschachtelte F.</vt:lpstr>
      <vt:lpstr>Berechnungsreihenfolge</vt:lpstr>
      <vt:lpstr>Verschachtelte F.</vt:lpstr>
      <vt:lpstr>Verschachtelte Funktionen</vt:lpstr>
      <vt:lpstr>Rechnen: Datum &amp; Uhrzeit</vt:lpstr>
      <vt:lpstr>Rechnen: Datum</vt:lpstr>
      <vt:lpstr>Parameter für DateDif()</vt:lpstr>
      <vt:lpstr>Rechnen: Uhrzeit</vt:lpstr>
      <vt:lpstr>Formatierung</vt:lpstr>
      <vt:lpstr>Tabellenstruktur</vt:lpstr>
      <vt:lpstr>Tabellenstruktur</vt:lpstr>
      <vt:lpstr>Tabellenstruktur</vt:lpstr>
      <vt:lpstr>Tabellenstruktur</vt:lpstr>
      <vt:lpstr>Gruppierung</vt:lpstr>
      <vt:lpstr>Tabellenstruktur</vt:lpstr>
      <vt:lpstr>Strg-Taste</vt:lpstr>
      <vt:lpstr>Kopieren</vt:lpstr>
      <vt:lpstr>Einfügen</vt:lpstr>
      <vt:lpstr>Tabellenstruktur</vt:lpstr>
      <vt:lpstr>Shift-Taste</vt:lpstr>
      <vt:lpstr>Zellen tauschen</vt:lpstr>
      <vt:lpstr>Formatierung</vt:lpstr>
      <vt:lpstr>Formatierungsdialogbox</vt:lpstr>
      <vt:lpstr>Formatierung</vt:lpstr>
      <vt:lpstr>Formatierung</vt:lpstr>
      <vt:lpstr>Manueller Zeilenumbruch</vt:lpstr>
      <vt:lpstr>Formatierung</vt:lpstr>
      <vt:lpstr>Markieren unabhängiger Bereiche</vt:lpstr>
      <vt:lpstr>Formatierung</vt:lpstr>
      <vt:lpstr>Letzten Befehl wiederholen</vt:lpstr>
      <vt:lpstr>Formatierung</vt:lpstr>
      <vt:lpstr>Formatierung</vt:lpstr>
      <vt:lpstr>Formatierung</vt:lpstr>
      <vt:lpstr>Bedingte Formatierung</vt:lpstr>
      <vt:lpstr>Bedingte Formatierung</vt:lpstr>
      <vt:lpstr>Bedingte Formatierung</vt:lpstr>
      <vt:lpstr>Das „Fundament“ von Excel </vt:lpstr>
      <vt:lpstr>Diagramm</vt:lpstr>
      <vt:lpstr>Diagramm</vt:lpstr>
      <vt:lpstr>Standarddiagramm </vt:lpstr>
      <vt:lpstr>Fixieren</vt:lpstr>
      <vt:lpstr>Diagramm</vt:lpstr>
      <vt:lpstr>Diagramm</vt:lpstr>
      <vt:lpstr>Diagramm</vt:lpstr>
      <vt:lpstr>Diagramm</vt:lpstr>
      <vt:lpstr>Diagramm</vt:lpstr>
      <vt:lpstr>Standarddiagramm </vt:lpstr>
      <vt:lpstr>Diagramm</vt:lpstr>
      <vt:lpstr>Diagramm</vt:lpstr>
      <vt:lpstr>Grundsätzliches</vt:lpstr>
      <vt:lpstr>Grundsätzliches</vt:lpstr>
      <vt:lpstr>Grundsätzliches</vt:lpstr>
      <vt:lpstr>Grundsätzliches</vt:lpstr>
      <vt:lpstr>Grundsätzliches</vt:lpstr>
      <vt:lpstr>Sortieren</vt:lpstr>
      <vt:lpstr>Sortieren</vt:lpstr>
      <vt:lpstr>Sortieren</vt:lpstr>
      <vt:lpstr>Sortieren</vt:lpstr>
      <vt:lpstr>Filtern</vt:lpstr>
      <vt:lpstr>Filtern</vt:lpstr>
      <vt:lpstr>Filtern</vt:lpstr>
      <vt:lpstr>Filtern</vt:lpstr>
      <vt:lpstr>Pivot</vt:lpstr>
      <vt:lpstr>Pivot</vt:lpstr>
      <vt:lpstr>Pivot | Fragestellung</vt:lpstr>
      <vt:lpstr>Pivot</vt:lpstr>
      <vt:lpstr>Pivot | Schritt 1: Skizze</vt:lpstr>
      <vt:lpstr>Pivot</vt:lpstr>
      <vt:lpstr>Pivot | Schritt 2: Spalten auswählen</vt:lpstr>
      <vt:lpstr>Pivot</vt:lpstr>
      <vt:lpstr>Pivot | Schritt 3: Spalten kreuzen</vt:lpstr>
      <vt:lpstr>Pivot</vt:lpstr>
      <vt:lpstr>Pivot</vt:lpstr>
      <vt:lpstr>Eingebaute Tipps</vt:lpstr>
      <vt:lpstr>Datenprüfung</vt:lpstr>
      <vt:lpstr>Datenprüfung</vt:lpstr>
      <vt:lpstr>Zoom-Faktor ändern</vt:lpstr>
      <vt:lpstr>Datenprüfung</vt:lpstr>
      <vt:lpstr>Datenprüfung</vt:lpstr>
      <vt:lpstr>xltx-Vorlage</vt:lpstr>
      <vt:lpstr>XLStart</vt:lpstr>
      <vt:lpstr>Das Hochkomma</vt:lpstr>
      <vt:lpstr>Das Zahlenformat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</dc:creator>
  <cp:lastModifiedBy>Trainer Trainer</cp:lastModifiedBy>
  <cp:revision>601</cp:revision>
  <dcterms:created xsi:type="dcterms:W3CDTF">2005-10-14T12:30:23Z</dcterms:created>
  <dcterms:modified xsi:type="dcterms:W3CDTF">2010-11-29T01:45:08Z</dcterms:modified>
</cp:coreProperties>
</file>